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7" r:id="rId8"/>
    <p:sldId id="280" r:id="rId9"/>
    <p:sldId id="288" r:id="rId10"/>
    <p:sldId id="293" r:id="rId11"/>
    <p:sldId id="292" r:id="rId12"/>
    <p:sldId id="291" r:id="rId13"/>
    <p:sldId id="290" r:id="rId14"/>
    <p:sldId id="289" r:id="rId15"/>
    <p:sldId id="294" r:id="rId16"/>
    <p:sldId id="297" r:id="rId17"/>
    <p:sldId id="296" r:id="rId18"/>
    <p:sldId id="295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026B3D-A884-4B39-AED5-8A5F801D451E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3ADA5-240C-4BBC-B214-795267735E7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636588"/>
            <a:ext cx="2238375" cy="290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2286000" y="3862789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chemeClr val="hlink"/>
              </a:buClr>
              <a:buSzPct val="70000"/>
            </a:pPr>
            <a:r>
              <a:rPr lang="tr-TR" altLang="tr-TR" sz="2200" b="1" dirty="0" smtClean="0">
                <a:latin typeface="Arial" charset="0"/>
              </a:rPr>
              <a:t>Barış DÖNEN</a:t>
            </a:r>
          </a:p>
          <a:p>
            <a:pPr algn="ctr"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r-TR" altLang="tr-TR" sz="2000" b="1" dirty="0" smtClean="0">
                <a:latin typeface="Arial" charset="0"/>
              </a:rPr>
              <a:t>Sicil Gazetesi Müdürü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195736" y="4809926"/>
            <a:ext cx="48965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r-TR" altLang="tr-TR" sz="2000" b="1" dirty="0" smtClean="0">
                <a:latin typeface="Arial" charset="0"/>
              </a:rPr>
              <a:t>TÜRKİYE ESNAF ve SANATKARLAR</a:t>
            </a:r>
          </a:p>
          <a:p>
            <a:pPr algn="ctr"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r-TR" altLang="tr-TR" sz="2000" b="1" dirty="0" smtClean="0">
                <a:latin typeface="Arial" charset="0"/>
              </a:rPr>
              <a:t>SİCİL GAZETESİ  MÜDÜRLÜĞÜ</a:t>
            </a:r>
          </a:p>
          <a:p>
            <a:pPr algn="ctr"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r-TR" altLang="tr-TR" sz="2000" b="1" dirty="0" smtClean="0">
                <a:latin typeface="Arial" charset="0"/>
              </a:rPr>
              <a:t>   sicil@tesk.org.tr</a:t>
            </a:r>
            <a:endParaRPr lang="tr-TR" altLang="tr-TR" sz="2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042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BARIS\Desktop\esbisss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şağı Ok 3"/>
          <p:cNvSpPr/>
          <p:nvPr/>
        </p:nvSpPr>
        <p:spPr>
          <a:xfrm>
            <a:off x="7905278" y="105273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0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Users\BARIS\Desktop\esbisss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76"/>
            <a:ext cx="9144000" cy="678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ağ Ok 3"/>
          <p:cNvSpPr/>
          <p:nvPr/>
        </p:nvSpPr>
        <p:spPr>
          <a:xfrm>
            <a:off x="2987824" y="76470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3347864" y="6165304"/>
            <a:ext cx="9361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1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C:\Users\BARIS\Desktop\esbisss\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539552" y="3717032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C:\Users\BARIS\Desktop\esbisss\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187624" y="44624"/>
            <a:ext cx="108012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93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 descr="C:\Users\BARIS\Desktop\esbisss\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763688" y="620688"/>
            <a:ext cx="43204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2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 descr="C:\Users\BARIS\Desktop\esbisss\FAALİYET BELGESİ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0"/>
            <a:ext cx="92996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339752" y="2420888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323528" y="836712"/>
            <a:ext cx="129614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2771800" y="1700808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ağ Ok 8"/>
          <p:cNvSpPr/>
          <p:nvPr/>
        </p:nvSpPr>
        <p:spPr>
          <a:xfrm>
            <a:off x="1475656" y="260648"/>
            <a:ext cx="756084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ESBİS’de</a:t>
            </a:r>
            <a:r>
              <a:rPr lang="tr-TR" dirty="0" smtClean="0"/>
              <a:t>  BELGE TAHSİLATI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5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42" name="Picture 2" descr="C:\Users\BARIS\Desktop\esbisss\FAALİYET BELGESİ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995936" y="2276872"/>
            <a:ext cx="93610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30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1266" name="Picture 2" descr="C:\Users\BARIS\Desktop\esbisss\FAALİYET BELGESİ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34304"/>
            <a:ext cx="9108504" cy="682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51520" y="764704"/>
            <a:ext cx="115212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4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2290" name="Picture 2" descr="C:\Users\BARIS\Desktop\esbisss\FAALİYET BELGESİ 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49"/>
            <a:ext cx="9144000" cy="678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475656" y="548680"/>
            <a:ext cx="5760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7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79512" y="1125782"/>
            <a:ext cx="8712968" cy="547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smtClean="0">
                <a:latin typeface="Arial" panose="020B0604020202020204" pitchFamily="34" charset="0"/>
                <a:cs typeface="Arial" panose="020B0604020202020204" pitchFamily="34" charset="0"/>
              </a:rPr>
              <a:t>5362 sayılı Kanun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uyarınca,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esnaf ve sanatkârların sicil ve oda kayıtları ile esnaf ve sanatkârlar meslek kuruluşlarının iş ve işlemleri elektronik ortamda Bakanlığımız e- esnaf ve sanatkâr veri tabanı (ESBİS) üzerinden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gerçekleştirilmektedir.</a:t>
            </a:r>
          </a:p>
          <a:p>
            <a:pPr algn="just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5362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sayılı Kanunun “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Kayıt ücreti, aidat, katılma payı, düzenlenecek belge ve hizmet ücretleri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” başlıklı 61’inci maddesinin 2’nci ve 3’üncü fıkralarında;</a:t>
            </a:r>
          </a:p>
          <a:p>
            <a:pPr algn="just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Esnaf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ve sanatkârlar meslek kuruluşları tarafından tahsil edilen her türlü gelirin tahsilatı yapan ilgili meslek kuruluşunun banka hesabına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yatırılacağı, esnaf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ve sanatkârlar meslek kuruluşları ve sicil müdürlüğü hesabına intikal eden paraların meslek kuruluşlarına aktarılacak miktarlarının da</a:t>
            </a:r>
            <a:r>
              <a:rPr lang="tr-TR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elektronik ortamda tahsil edildikleri anda ilgili meslek kuruluşunun banka hesabına</a:t>
            </a:r>
            <a:r>
              <a:rPr lang="tr-TR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intikal ettirileceği, 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sz="2200" dirty="0" smtClean="0">
                <a:latin typeface="Arial" charset="0"/>
              </a:rPr>
              <a:t>.  </a:t>
            </a:r>
            <a:endParaRPr lang="tr-TR" sz="2200" dirty="0">
              <a:latin typeface="Arial" charset="0"/>
            </a:endParaRPr>
          </a:p>
        </p:txBody>
      </p:sp>
      <p:sp>
        <p:nvSpPr>
          <p:cNvPr id="6" name="Sağ Ok 5"/>
          <p:cNvSpPr/>
          <p:nvPr/>
        </p:nvSpPr>
        <p:spPr>
          <a:xfrm>
            <a:off x="-54260" y="72008"/>
            <a:ext cx="9180512" cy="836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/>
              <a:t> ESNAF VE SANATKARLAR MESLEK KURULUŞLARININ İŞLEMLERİ VE TAHSİLAT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-180528" y="6525344"/>
            <a:ext cx="9721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sicil@tesk.org.tr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4480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9712" y="671691"/>
            <a:ext cx="9001000" cy="645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5362 sayılı Kanunun “</a:t>
            </a:r>
            <a:r>
              <a:rPr lang="tr-TR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Oda yönetim kurulunun görev ve yetkileri</a:t>
            </a: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” başlıklı 11’inci maddesinin 1’inci fıkrasının (g) bendinde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Oda üyelerinden yıllık aidatların </a:t>
            </a:r>
            <a:r>
              <a:rPr lang="tr-TR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elektronik ortamda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tahsil edileceği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5362 sayılı Kanunun “</a:t>
            </a:r>
            <a:r>
              <a:rPr lang="tr-TR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Birlik yönetim kurulunun görev ve yetkileri</a:t>
            </a: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” başlıklı 22’nci maddesinin 1’inci fıkrasının (l) bendinde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Birlik katılma payının ve kayıt ücretinin üye odalardan </a:t>
            </a:r>
            <a:r>
              <a:rPr lang="tr-TR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elektronik ortamda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tahsilatının sağlanacağı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5362 sayılı Kanunun </a:t>
            </a:r>
            <a:r>
              <a:rPr lang="tr-TR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“Federasyon yönetim kurulunun görev ve yetkileri” </a:t>
            </a: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başlıklı 30’uncu maddesinin 1’inci fıkrasının (j) bendinde</a:t>
            </a:r>
            <a:r>
              <a:rPr lang="tr-T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Federasyon katılma payının ve kayıt ücretinin üye odalardan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elektronik ortamda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tahsilinin sağlanacağı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Hükmü yer almaktadır.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tr-TR" sz="2200" dirty="0">
              <a:latin typeface="Arial" charset="0"/>
            </a:endParaRPr>
          </a:p>
        </p:txBody>
      </p:sp>
      <p:sp>
        <p:nvSpPr>
          <p:cNvPr id="6" name="Sağ Ok 5"/>
          <p:cNvSpPr/>
          <p:nvPr/>
        </p:nvSpPr>
        <p:spPr>
          <a:xfrm>
            <a:off x="0" y="80152"/>
            <a:ext cx="9180512" cy="5996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-180528" y="6525344"/>
            <a:ext cx="9721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sicil@tesk.org.tr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9744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ağ Ok 5"/>
          <p:cNvSpPr/>
          <p:nvPr/>
        </p:nvSpPr>
        <p:spPr>
          <a:xfrm>
            <a:off x="-36512" y="72008"/>
            <a:ext cx="9180512" cy="7157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/>
              <a:t> ESBİS / HALK BANKASI ENTEGRASYONU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-180528" y="6525344"/>
            <a:ext cx="9721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sicil@tesk.org.tr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0" y="751344"/>
            <a:ext cx="903649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kapsamda yürütülen çalışmalar sonucunda; başta esnaf ve sanatkar sicil müdürlükleri olmak üzere, esnaf ve sanatkar meslek kuruluşlarının iş ve işlemlerine yönelik bir kısım tahsilatlar </a:t>
            </a: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ESBİS ile Halk Bankası sistemleri arasında yapılan entegrasyon sonucu,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11/06/2012 tarihinden itibaren tüm Türkiye’yi kapsayacak şekilde Halk Bankası şubeleri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aracılığı gerçekleştirilmek suretiyle esnaf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ve sanatkarlarımıza yönelik büyük bir hizmet kolaylığı sağlanmıştır. </a:t>
            </a:r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Bugün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itibari ile ESBİS sisteminde esnaf ve sanatkârlara tahakkuk ettirilen ödemeler; Halk Bankası İnternet Bankacılığı, Halk Bankası ATM’leri ve Telefon Bankacılığı gibi elektronik ortamlarda da tahsil edilebilmektedir. </a:t>
            </a:r>
          </a:p>
        </p:txBody>
      </p:sp>
    </p:spTree>
    <p:extLst>
      <p:ext uri="{BB962C8B-B14F-4D97-AF65-F5344CB8AC3E}">
        <p14:creationId xmlns:p14="http://schemas.microsoft.com/office/powerpoint/2010/main" val="1020198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ağ Ok 5"/>
          <p:cNvSpPr/>
          <p:nvPr/>
        </p:nvSpPr>
        <p:spPr>
          <a:xfrm>
            <a:off x="-36512" y="72008"/>
            <a:ext cx="9180512" cy="836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/>
              <a:t>ESBİS TAHSİLAT SEÇENEKLERİ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-180528" y="6525344"/>
            <a:ext cx="9721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sicil@tesk.org.tr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35496" y="836712"/>
            <a:ext cx="9001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ESBİS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sisteminin yürürlüğe girdiği 2012 yılından bugüne kadar yaklaşık 13 yıl geçmesine rağmen, Bakanlık ve Konfederasyonumuzca meslek kuruluşları nezdinde yapılan denetimlerde; bazı meslek kuruluşlarımızın halen ESBİS üzerindeki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“Bankaya Tahsilat Yap”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seçeneğini kullanarak elektronik ortamda tahsilat yapmadıkları bunun yerine sistem üzerindeki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“Kasaya Tahsilat Yap”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seçeneğini kullandıkları görülmüştür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ESBİS üzerinde esnaf ve sanatkâr sicil müdürlükleri tarafından yapılan iş ve işlemler sonucu oluşan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tahsilat 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“banka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seçeneği kullanılarak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yapılmakta ve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tahsilat sonucu oluşan üst kuruluş payları da aynı anda ilgili meslek kuruluşlarının hesabına intikal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etmektedir.</a:t>
            </a:r>
          </a:p>
          <a:p>
            <a:pPr algn="just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ESBİS üzerindeki tahsilat seçeneklerinden biri de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“Pos Tahsilat Yap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seçeneğidir. «</a:t>
            </a:r>
            <a:r>
              <a:rPr lang="tr-T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Pos»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üzerinden yapılan tahsilatta aynı kasaya tahsilat gibi sonuç doğurmakta olup, üstü kuruluş payları elektronik olarak dağılmamaktadır.</a:t>
            </a:r>
          </a:p>
          <a:p>
            <a:pPr algn="just"/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9589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ağ Ok 5"/>
          <p:cNvSpPr/>
          <p:nvPr/>
        </p:nvSpPr>
        <p:spPr>
          <a:xfrm>
            <a:off x="-36512" y="72008"/>
            <a:ext cx="9180512" cy="620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/>
              <a:t> ELEKTRONİK DAĞILIMIN GERÇEKLEŞTİRİLMESİ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-180528" y="6525344"/>
            <a:ext cx="9721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sicil@tesk.org.tr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0" y="548680"/>
            <a:ext cx="903649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ESBİS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üzerinden yapılacak iş ve işlemler sonucu oluşacak tahsilatların, tahsilatın Kanunun öngördüğü şekilde elektronik ortamda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gerçekleştirilmesini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teminen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“Bankaya Tahsilat Yap”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” seçeneğinin kullanılarak yapılması gerekmektedir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Tahsilat POS üzerinden yapılacak ise, oluşacak üst kuruluş paylarının en kısa sürede hesaplanıp ilgili meslek kuruluşunun hesabına yatırılması sağlanmalıdır. </a:t>
            </a:r>
          </a:p>
          <a:p>
            <a:pPr algn="just"/>
            <a:endParaRPr 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ESBİS üzerinden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yapılacak iş ve işlemler sonucu oluşacak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tahsilatların en kolay şekilde esnaf ve sanatkarlarımızı yormadan tahsil edilebilmesi için meslek kuruluşlarımızın «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Halkbankası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Kurumsal İnternet Bankacılığını» kullanmaları büyük önem arz etmektedir. </a:t>
            </a:r>
          </a:p>
          <a:p>
            <a:pPr algn="just"/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9665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ARIS\Desktop\esbiss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19" y="0"/>
            <a:ext cx="92890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3528" y="2204864"/>
            <a:ext cx="50405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907704" y="1916832"/>
            <a:ext cx="5760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907704" y="2636912"/>
            <a:ext cx="64807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2195736" y="2204864"/>
            <a:ext cx="21602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7596336" y="2204864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ağ Ok 1"/>
          <p:cNvSpPr/>
          <p:nvPr/>
        </p:nvSpPr>
        <p:spPr>
          <a:xfrm>
            <a:off x="35496" y="260648"/>
            <a:ext cx="900100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ESBİS’de</a:t>
            </a:r>
            <a:r>
              <a:rPr lang="tr-TR" dirty="0" smtClean="0"/>
              <a:t> AİDAT VE BELGE TAHSİLATI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094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 descr="C:\Users\BARIS\Desktop\esbisss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395536" y="116632"/>
            <a:ext cx="122413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/>
          <p:cNvSpPr/>
          <p:nvPr/>
        </p:nvSpPr>
        <p:spPr>
          <a:xfrm>
            <a:off x="35496" y="260648"/>
            <a:ext cx="900100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ESBİS’de</a:t>
            </a:r>
            <a:r>
              <a:rPr lang="tr-TR" dirty="0" smtClean="0"/>
              <a:t>  AİDAT  TAHSİLATI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32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BARIS\Desktop\esbisss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048" y="0"/>
            <a:ext cx="9433048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644008" y="1489001"/>
            <a:ext cx="136815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4283968" y="2780928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748</TotalTime>
  <Words>567</Words>
  <Application>Microsoft Office PowerPoint</Application>
  <PresentationFormat>Ekran Gösterisi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Hava Akımı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umutcuyaz</dc:creator>
  <cp:lastModifiedBy>BARIS</cp:lastModifiedBy>
  <cp:revision>192</cp:revision>
  <dcterms:created xsi:type="dcterms:W3CDTF">2021-11-11T12:54:06Z</dcterms:created>
  <dcterms:modified xsi:type="dcterms:W3CDTF">2025-01-21T08:24:06Z</dcterms:modified>
</cp:coreProperties>
</file>