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89" r:id="rId2"/>
    <p:sldId id="557" r:id="rId3"/>
    <p:sldId id="560" r:id="rId4"/>
    <p:sldId id="574" r:id="rId5"/>
    <p:sldId id="561" r:id="rId6"/>
    <p:sldId id="562" r:id="rId7"/>
    <p:sldId id="565" r:id="rId8"/>
    <p:sldId id="563" r:id="rId9"/>
    <p:sldId id="564" r:id="rId10"/>
    <p:sldId id="566" r:id="rId11"/>
    <p:sldId id="458" r:id="rId12"/>
  </p:sldIdLst>
  <p:sldSz cx="9144000" cy="6858000" type="screen4x3"/>
  <p:notesSz cx="6797675" cy="987266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9EEED"/>
    <a:srgbClr val="FF3300"/>
    <a:srgbClr val="FF0000"/>
    <a:srgbClr val="80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83D5E7-9265-4E1C-984E-ABFBCC0A0CCF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E8A919-A198-4A2B-8F59-5F14195F11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8954-5C8B-4819-B1A6-A81A843273BD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71A6-19C6-445E-AFE1-DF0F88BF7D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03A8-79E3-45E4-A0B3-78DE93C526C7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7BA2-59C6-4FF1-A5F6-C37B0D8E5D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BEF8-4D09-4BC9-8B83-6E675D27CCEF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645C-51A7-41CC-95EF-2BF59FB3BD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FA2B-1F05-4EAC-8F38-C8BCE45C0318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8531-F10F-4A98-9124-E9DE2F2C11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4C76-5773-4760-979A-30818882F787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51E6-B52D-43F1-B007-F04BFAB54A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9B2B-95E2-430A-9D32-EF589CE7C7CF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1A5A-7240-4085-B639-0E0975E9AB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A28F-5D4C-4FF5-A017-4BD476D17DE3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CDE9-F99D-495E-B58C-21B6847464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6137-90BA-42B4-A725-88F16A80FC75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465B-A84D-48A0-9580-4F2A6DD23F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81FD-166F-453F-8D7B-BAFE28516250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7C22-32F8-448A-A261-5C2C75C95B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B614-4475-42AD-8C2C-479900FCDD86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40C4-D814-4746-A0E1-BCD4887ACF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4240-345C-441C-9E78-7A9439CCAD86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3C04-08BB-4B5B-9AA4-D226149253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9B8D7-DD08-43D7-AA91-327FA16E96D8}" type="datetimeFigureOut">
              <a:rPr lang="tr-TR"/>
              <a:pPr>
                <a:defRPr/>
              </a:pPr>
              <a:t>5.01.2024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32AFBD-C6D3-44AA-AD71-93E0288F6A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0" y="5899919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TARİFELER</a:t>
            </a:r>
            <a:endParaRPr lang="tr-TR" sz="4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17701" b="17447"/>
          <a:stretch/>
        </p:blipFill>
        <p:spPr>
          <a:xfrm>
            <a:off x="2411760" y="631111"/>
            <a:ext cx="4176464" cy="5174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0"/>
          <a:stretch/>
        </p:blipFill>
        <p:spPr>
          <a:xfrm>
            <a:off x="75160" y="1484784"/>
            <a:ext cx="9000000" cy="4608512"/>
          </a:xfrm>
          <a:prstGeom prst="rect">
            <a:avLst/>
          </a:prstGeom>
        </p:spPr>
      </p:pic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727065" y="2390356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/00/ 2024</a:t>
            </a:r>
            <a:endParaRPr lang="tr-TR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91278" y="2575937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/ 00 / 2024</a:t>
            </a:r>
            <a:endParaRPr lang="tr-TR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190574" y="257593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endParaRPr lang="tr-TR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28688" y="4089266"/>
            <a:ext cx="285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ODANIN ÜNVANI </a:t>
            </a:r>
          </a:p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 BAŞKANININ ADI SOYADI</a:t>
            </a:r>
          </a:p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 MÜHRÜ</a:t>
            </a:r>
          </a:p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 BAŞKANININ İMZASI</a:t>
            </a:r>
            <a:endParaRPr lang="tr-T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435651" y="4221088"/>
            <a:ext cx="2851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BİRLİK BAŞKANININ ADI SOYADI</a:t>
            </a:r>
          </a:p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BİRLİK MÜHRÜ</a:t>
            </a:r>
          </a:p>
          <a:p>
            <a:r>
              <a:rPr lang="tr-T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BİRLİK BAŞKANININ İMZASI</a:t>
            </a:r>
            <a:endParaRPr lang="tr-T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13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83248" y="2531930"/>
            <a:ext cx="86533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YAZI İŞLERİ MÜDÜRLÜĞÜ</a:t>
            </a:r>
          </a:p>
          <a:p>
            <a:pPr algn="ctr"/>
            <a:r>
              <a:rPr lang="tr-TR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TEŞEKKÜRLER</a:t>
            </a:r>
            <a:endParaRPr lang="tr-TR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7 Metin kutusu"/>
          <p:cNvSpPr txBox="1"/>
          <p:nvPr/>
        </p:nvSpPr>
        <p:spPr>
          <a:xfrm>
            <a:off x="-32" y="970176"/>
            <a:ext cx="91440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TARİFELER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8 Metin kutusu"/>
          <p:cNvSpPr txBox="1"/>
          <p:nvPr/>
        </p:nvSpPr>
        <p:spPr>
          <a:xfrm>
            <a:off x="0" y="206084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5362 SAYILI «ESNAF VE SANATKARLAR MESLEK KURULUŞLARI KANUNU’NUN»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pPr algn="just"/>
            <a:endParaRPr lang="tr-T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	«Fiyat </a:t>
            </a:r>
            <a:r>
              <a:rPr lang="tr-TR" sz="2800" i="1" dirty="0">
                <a:latin typeface="Cambria" panose="02040503050406030204" pitchFamily="18" charset="0"/>
                <a:ea typeface="Cambria" panose="02040503050406030204" pitchFamily="18" charset="0"/>
              </a:rPr>
              <a:t>tarifelerinin tespit </a:t>
            </a:r>
            <a:r>
              <a:rPr lang="tr-TR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şekli» 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başlıklı 62 </a:t>
            </a:r>
            <a:r>
              <a:rPr lang="tr-T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nci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maddesi fiyat tarifeleri hakkındadır.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2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7 Metin kutusu"/>
          <p:cNvSpPr txBox="1"/>
          <p:nvPr/>
        </p:nvSpPr>
        <p:spPr>
          <a:xfrm>
            <a:off x="-32" y="970176"/>
            <a:ext cx="91440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TARİFELER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2564904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Ayrıca; </a:t>
            </a:r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«Esnaf </a:t>
            </a:r>
            <a:r>
              <a:rPr lang="tr-TR" sz="2800" b="1" dirty="0">
                <a:latin typeface="Cambria" panose="02040503050406030204" pitchFamily="18" charset="0"/>
                <a:ea typeface="Cambria" panose="02040503050406030204" pitchFamily="18" charset="0"/>
              </a:rPr>
              <a:t>Ve Sanatkarlarca Üretilen Mal Ve Hizmetlerin Fiyat Tarifeleri Hakkında </a:t>
            </a:r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Yönetmelik»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14.02.2008 </a:t>
            </a:r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Tarih ve 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26787 </a:t>
            </a:r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Sayılı Resmi </a:t>
            </a:r>
            <a:r>
              <a:rPr lang="tr-T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Gazete’de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Yayımlanmıştır.  </a:t>
            </a:r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apılacak iş ve işlemler belirlenmiştir.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7 Metin kutusu"/>
          <p:cNvSpPr txBox="1"/>
          <p:nvPr/>
        </p:nvSpPr>
        <p:spPr>
          <a:xfrm>
            <a:off x="-32" y="970176"/>
            <a:ext cx="91440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TARİFELER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8 Metin kutusu"/>
          <p:cNvSpPr txBox="1"/>
          <p:nvPr/>
        </p:nvSpPr>
        <p:spPr>
          <a:xfrm>
            <a:off x="0" y="206084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tr-TR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Yönetmeliğin 4 üncü Maddesinin;</a:t>
            </a:r>
          </a:p>
          <a:p>
            <a:pPr algn="just"/>
            <a:r>
              <a:rPr lang="tr-T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d</a:t>
            </a:r>
            <a:r>
              <a:rPr lang="tr-TR" sz="3200" b="1" dirty="0">
                <a:latin typeface="Cambria" panose="02040503050406030204" pitchFamily="18" charset="0"/>
                <a:ea typeface="Cambria" panose="02040503050406030204" pitchFamily="18" charset="0"/>
              </a:rPr>
              <a:t>) Fiyat tarifesi: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Esnaf ve sanatkârlarca üretilen mal ve hizmetler için uygulanacak azami fiyat hadlerini gösteren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tarifeyi, ifade eder.</a:t>
            </a: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Şeklinde tanımlanmıştır.</a:t>
            </a:r>
            <a:endParaRPr lang="tr-TR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1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7 Metin kutusu"/>
          <p:cNvSpPr txBox="1"/>
          <p:nvPr/>
        </p:nvSpPr>
        <p:spPr>
          <a:xfrm>
            <a:off x="-32" y="970176"/>
            <a:ext cx="91440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TARİFELER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2163628"/>
            <a:ext cx="9144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YAPILACAKLAR;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Tarifenin Hazırlanması,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Önceki tarifede bulunan fiyatlara göre yeni dönem için  maliyet hesabı yapılır,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Bir önceki tarife ile yeni tarifenin karşılaştırmalı tablosu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tr-TR" sz="2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 </a:t>
            </a:r>
            <a:r>
              <a:rPr lang="tr-TR" sz="2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2’de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örnek vardır) 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ve zam oranları yazılır, istenilen tarife sayfası antetli kağıda basılır, genel sekreter ve başkan imza atar, mühürlenir.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Hesaplamayla ilgili bilgi ve belgeler hazırlanır,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Odanın Yönetim Kurulunda Görüşülüp kararı alınır,</a:t>
            </a:r>
          </a:p>
        </p:txBody>
      </p:sp>
    </p:spTree>
    <p:extLst>
      <p:ext uri="{BB962C8B-B14F-4D97-AF65-F5344CB8AC3E}">
        <p14:creationId xmlns:p14="http://schemas.microsoft.com/office/powerpoint/2010/main" val="343318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7 Metin kutusu"/>
          <p:cNvSpPr txBox="1"/>
          <p:nvPr/>
        </p:nvSpPr>
        <p:spPr>
          <a:xfrm>
            <a:off x="-32" y="970176"/>
            <a:ext cx="91440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TARİFELER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2163628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YAPILACAKLAR;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Üst Yazı ve Ekleri ile Birliğe Gönderilir,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Birlik Onayından Sonra «Tarife Kartonu» Birlik Basılı Evrak Biriminden Satın Alınıp Tarife Kartonu Hazırlanır,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Onaylanan Tarife, Matbaada Tarife Kartonuna Bastırılır,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Hazırlanan Tarife Kartonları Oda Tarafından Onaylandıktan, Tüm İşlemleri </a:t>
            </a:r>
            <a:r>
              <a:rPr lang="tr-TR" sz="2800" smtClean="0">
                <a:latin typeface="Cambria" panose="02040503050406030204" pitchFamily="18" charset="0"/>
                <a:ea typeface="Cambria" panose="02040503050406030204" pitchFamily="18" charset="0"/>
              </a:rPr>
              <a:t>Tamamlandıktan Sonra, 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Birliğe Getirilip Onaylattırılır.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9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9" y="804862"/>
            <a:ext cx="5076000" cy="59422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1662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0"/>
          <a:stretch/>
        </p:blipFill>
        <p:spPr>
          <a:xfrm>
            <a:off x="66845" y="1213148"/>
            <a:ext cx="9000000" cy="4592115"/>
          </a:xfrm>
          <a:prstGeom prst="rect">
            <a:avLst/>
          </a:prstGeom>
        </p:spPr>
      </p:pic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48638" y="3326549"/>
            <a:ext cx="20424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…..FEDERASYONU</a:t>
            </a:r>
            <a:endParaRPr lang="tr-TR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477949" y="3861048"/>
            <a:ext cx="23054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İSTANBUL ESNAF VE SANATKARLAR</a:t>
            </a:r>
          </a:p>
          <a:p>
            <a:r>
              <a:rPr lang="tr-TR" sz="1000" b="1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ODALARI BİRLİĞİ</a:t>
            </a:r>
            <a:endParaRPr lang="tr-TR" sz="10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69392" y="4365104"/>
            <a:ext cx="11288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…..ODASI</a:t>
            </a:r>
            <a:endParaRPr lang="tr-TR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51265"/>
              </p:ext>
            </p:extLst>
          </p:nvPr>
        </p:nvGraphicFramePr>
        <p:xfrm>
          <a:off x="7848600" y="4509120"/>
          <a:ext cx="838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6" imgW="838800" imgH="1126800" progId="Photoshop.Image.9">
                  <p:embed/>
                </p:oleObj>
              </mc:Choice>
              <mc:Fallback>
                <p:oleObj name="Image" r:id="rId6" imgW="838800" imgH="112680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0" y="4509120"/>
                        <a:ext cx="8382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55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stesob\RESİMLER\Bayra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52501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729202" y="260648"/>
            <a:ext cx="7629012" cy="3847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Segoe Script" pitchFamily="34" charset="0"/>
              </a:rPr>
              <a:t>İSTANBUL ESNAF VE SANATKARLAR ODALARI BİRLİĞİ</a:t>
            </a:r>
          </a:p>
        </p:txBody>
      </p:sp>
      <p:pic>
        <p:nvPicPr>
          <p:cNvPr id="4" name="Picture 2" descr="D:\Belgeler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0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36B528-383C-4323-B0D6-D1426E9D34A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6017"/>
            <a:ext cx="8080119" cy="595198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03848" y="980728"/>
            <a:ext cx="2736304" cy="461665"/>
          </a:xfrm>
          <a:prstGeom prst="rect">
            <a:avLst/>
          </a:prstGeom>
          <a:solidFill>
            <a:srgbClr val="F9EE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FİYAT TARİFESİ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16853</TotalTime>
  <Words>320</Words>
  <Application>Microsoft Office PowerPoint</Application>
  <PresentationFormat>Ekran Gösterisi (4:3)</PresentationFormat>
  <Paragraphs>62</Paragraphs>
  <Slides>11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Segoe Script</vt:lpstr>
      <vt:lpstr>Tahoma</vt:lpstr>
      <vt:lpstr>Wingdings</vt:lpstr>
      <vt:lpstr>Ofis Teması</vt:lpstr>
      <vt:lpstr>Image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ARZU ERCAN</cp:lastModifiedBy>
  <cp:revision>1096</cp:revision>
  <cp:lastPrinted>2024-01-04T13:11:27Z</cp:lastPrinted>
  <dcterms:created xsi:type="dcterms:W3CDTF">2013-08-26T08:06:47Z</dcterms:created>
  <dcterms:modified xsi:type="dcterms:W3CDTF">2024-01-05T08:29:59Z</dcterms:modified>
</cp:coreProperties>
</file>