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68" r:id="rId2"/>
    <p:sldId id="263" r:id="rId3"/>
    <p:sldId id="264" r:id="rId4"/>
    <p:sldId id="265" r:id="rId5"/>
    <p:sldId id="287" r:id="rId6"/>
    <p:sldId id="266" r:id="rId7"/>
    <p:sldId id="288" r:id="rId8"/>
    <p:sldId id="286" r:id="rId9"/>
    <p:sldId id="320" r:id="rId10"/>
    <p:sldId id="259" r:id="rId11"/>
    <p:sldId id="269" r:id="rId12"/>
    <p:sldId id="262" r:id="rId13"/>
    <p:sldId id="260" r:id="rId14"/>
    <p:sldId id="270" r:id="rId15"/>
    <p:sldId id="271"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19" r:id="rId3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2EB"/>
    <a:srgbClr val="0033CC"/>
    <a:srgbClr val="BCEDFC"/>
    <a:srgbClr val="BDECFB"/>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8C8B389-A78B-4B60-8C9F-B9E9C8226D66}" type="datetimeFigureOut">
              <a:rPr lang="tr-TR" smtClean="0"/>
              <a:pPr>
                <a:defRPr/>
              </a:pPr>
              <a:t>24.12.2019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58A5DB8-E170-4B64-9822-8155624FFC1C}"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506DA5F-EE59-4B50-A6D1-D8B9BC56CD81}" type="datetimeFigureOut">
              <a:rPr lang="tr-TR" smtClean="0"/>
              <a:pPr>
                <a:defRPr/>
              </a:pPr>
              <a:t>24.12.2019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9B0F314-C3ED-481E-9B66-7CFEF8A22949}"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EEF6F947-C69C-49C5-AFBB-60DFD7B79785}" type="datetimeFigureOut">
              <a:rPr lang="tr-TR" smtClean="0"/>
              <a:pPr>
                <a:defRPr/>
              </a:pPr>
              <a:t>24.12.2019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43D6C39-6553-44CE-AA9A-3A762DD54EC4}"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299A3C0-E8D6-472B-942F-AC79BAF46EC3}" type="datetimeFigureOut">
              <a:rPr lang="tr-TR" smtClean="0"/>
              <a:pPr>
                <a:defRPr/>
              </a:pPr>
              <a:t>24.12.2019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FDF0163-4EB1-4E8C-86D9-47102A40403A}"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6AC10AC4-267C-4404-9A2D-BA9A769C7CEC}" type="datetimeFigureOut">
              <a:rPr lang="tr-TR" smtClean="0"/>
              <a:pPr>
                <a:defRPr/>
              </a:pPr>
              <a:t>24.12.2019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2D31F8C2-E97B-4E16-9500-8F617C7A4A52}"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2D7616CD-FD37-4D4A-A126-CD415A5C86CA}" type="datetimeFigureOut">
              <a:rPr lang="tr-TR" smtClean="0"/>
              <a:pPr>
                <a:defRPr/>
              </a:pPr>
              <a:t>24.12.2019</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AED39C95-7DBA-4D52-917E-A8AECA611258}"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B9B1681D-32E7-42C2-96FF-950080FDEE50}" type="datetimeFigureOut">
              <a:rPr lang="tr-TR" smtClean="0"/>
              <a:pPr>
                <a:defRPr/>
              </a:pPr>
              <a:t>24.12.2019</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78643244-6635-4567-98B6-A98F61C77E71}"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02BC5410-B05A-470C-837F-31882AEF21DF}" type="datetimeFigureOut">
              <a:rPr lang="tr-TR" smtClean="0"/>
              <a:pPr>
                <a:defRPr/>
              </a:pPr>
              <a:t>24.12.2019</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F6909A61-BFB3-48D2-AC3D-31479FB761F0}"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70B94D4F-D3D6-408F-86E2-2F88C3B0B654}" type="datetimeFigureOut">
              <a:rPr lang="tr-TR" smtClean="0"/>
              <a:pPr>
                <a:defRPr/>
              </a:pPr>
              <a:t>24.12.2019</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40A9B123-2576-42EE-8CE0-F73CBAAF6365}"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59E6C50-5162-4057-827A-D17EBFE0428C}" type="datetimeFigureOut">
              <a:rPr lang="tr-TR" smtClean="0"/>
              <a:pPr>
                <a:defRPr/>
              </a:pPr>
              <a:t>24.12.2019</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46FDD53C-2323-4331-9104-8CE1944BCE71}"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6C112AC0-8583-484E-8FFA-25E933C3E788}" type="datetimeFigureOut">
              <a:rPr lang="tr-TR" smtClean="0"/>
              <a:pPr>
                <a:defRPr/>
              </a:pPr>
              <a:t>24.12.2019</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40C75B8-679E-44E8-A796-DEE2AF98540F}" type="slidenum">
              <a:rPr lang="tr-TR" smtClean="0"/>
              <a:pPr>
                <a:defRPr/>
              </a:pPr>
              <a:t>‹#›</a:t>
            </a:fld>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5AF5D60-F62B-4DFC-A88B-3864B13A3600}" type="datetimeFigureOut">
              <a:rPr lang="tr-TR" smtClean="0"/>
              <a:pPr>
                <a:defRPr/>
              </a:pPr>
              <a:t>24.12.2019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BD61F9-A731-4544-A270-37CA32A66819}"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3" name="2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4"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
        <p:nvSpPr>
          <p:cNvPr id="7" name="6 Metin kutusu"/>
          <p:cNvSpPr txBox="1"/>
          <p:nvPr/>
        </p:nvSpPr>
        <p:spPr>
          <a:xfrm>
            <a:off x="0" y="5894437"/>
            <a:ext cx="9144000" cy="954107"/>
          </a:xfrm>
          <a:prstGeom prst="rect">
            <a:avLst/>
          </a:prstGeom>
          <a:noFill/>
        </p:spPr>
        <p:txBody>
          <a:bodyPr wrap="square" rtlCol="0">
            <a:spAutoFit/>
          </a:bodyPr>
          <a:lstStyle/>
          <a:p>
            <a:pPr algn="ctr"/>
            <a:r>
              <a:rPr lang="tr-TR" sz="2800" b="1" dirty="0" smtClean="0">
                <a:solidFill>
                  <a:srgbClr val="0033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“2020 YILININ TAHMİNİ BÜTÇESİNİN HAZIRLANMASI VE 2019 YILINDA YAPTIĞIMIZ ÇALIŞMALAR”</a:t>
            </a:r>
          </a:p>
        </p:txBody>
      </p:sp>
      <p:pic>
        <p:nvPicPr>
          <p:cNvPr id="9" name="Resim 8"/>
          <p:cNvPicPr>
            <a:picLocks noChangeAspect="1"/>
          </p:cNvPicPr>
          <p:nvPr/>
        </p:nvPicPr>
        <p:blipFill rotWithShape="1">
          <a:blip r:embed="rId4">
            <a:extLst>
              <a:ext uri="{28A0092B-C50C-407E-A947-70E740481C1C}">
                <a14:useLocalDpi xmlns:a14="http://schemas.microsoft.com/office/drawing/2010/main" val="0"/>
              </a:ext>
            </a:extLst>
          </a:blip>
          <a:srcRect t="8002" b="3878"/>
          <a:stretch/>
        </p:blipFill>
        <p:spPr>
          <a:xfrm>
            <a:off x="2264850" y="611896"/>
            <a:ext cx="4683414" cy="5256584"/>
          </a:xfrm>
          <a:prstGeom prst="rect">
            <a:avLst/>
          </a:prstGeom>
          <a:effectLst>
            <a:outerShdw blurRad="76200" dir="18900000" sy="23000" kx="-1200000" algn="bl" rotWithShape="0">
              <a:prstClr val="black">
                <a:alpha val="2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10</a:t>
            </a:fld>
            <a:endParaRPr lang="tr-TR"/>
          </a:p>
        </p:txBody>
      </p:sp>
      <p:sp>
        <p:nvSpPr>
          <p:cNvPr id="4" name="3 Metin kutusu"/>
          <p:cNvSpPr txBox="1"/>
          <p:nvPr/>
        </p:nvSpPr>
        <p:spPr>
          <a:xfrm>
            <a:off x="500034" y="1425545"/>
            <a:ext cx="8643966" cy="4739759"/>
          </a:xfrm>
          <a:prstGeom prst="rect">
            <a:avLst/>
          </a:prstGeom>
          <a:noFill/>
        </p:spPr>
        <p:txBody>
          <a:bodyPr wrap="square">
            <a:spAutoFit/>
          </a:bodyPr>
          <a:lstStyle/>
          <a:p>
            <a:pPr algn="just"/>
            <a:r>
              <a:rPr lang="tr-TR" sz="2400" b="1" u="sng" dirty="0" smtClean="0">
                <a:solidFill>
                  <a:srgbClr val="0033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GÜNDEM: </a:t>
            </a:r>
            <a:r>
              <a:rPr lang="tr-TR" sz="2400" dirty="0" smtClean="0">
                <a:solidFill>
                  <a:srgbClr val="0033CC"/>
                </a:solidFill>
                <a:latin typeface="Cambria" panose="02040503050406030204" pitchFamily="18" charset="0"/>
                <a:ea typeface="Cambria" panose="02040503050406030204" pitchFamily="18" charset="0"/>
                <a:cs typeface="Tahoma" pitchFamily="34" charset="0"/>
              </a:rPr>
              <a:t>(5362/43)</a:t>
            </a:r>
            <a:endParaRPr lang="tr-TR" sz="2400" b="1" dirty="0" smtClean="0">
              <a:solidFill>
                <a:srgbClr val="0033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endParaRPr>
          </a:p>
          <a:p>
            <a:pPr algn="just"/>
            <a:r>
              <a:rPr lang="tr-TR" sz="2400" dirty="0" smtClean="0">
                <a:solidFill>
                  <a:srgbClr val="0033CC"/>
                </a:solidFill>
                <a:latin typeface="Cambria" panose="02040503050406030204" pitchFamily="18" charset="0"/>
                <a:ea typeface="Cambria" panose="02040503050406030204" pitchFamily="18" charset="0"/>
                <a:cs typeface="Tahoma" pitchFamily="34" charset="0"/>
              </a:rPr>
              <a:t> </a:t>
            </a:r>
          </a:p>
          <a:p>
            <a:pPr algn="just"/>
            <a:r>
              <a:rPr lang="tr-TR" sz="2400" b="1" dirty="0" smtClean="0">
                <a:solidFill>
                  <a:srgbClr val="0033CC"/>
                </a:solidFill>
                <a:latin typeface="Cambria" panose="02040503050406030204" pitchFamily="18" charset="0"/>
                <a:ea typeface="Cambria" panose="02040503050406030204" pitchFamily="18" charset="0"/>
                <a:cs typeface="Tahoma" pitchFamily="34" charset="0"/>
              </a:rPr>
              <a:t>a) </a:t>
            </a:r>
            <a:r>
              <a:rPr lang="tr-TR" sz="2400" dirty="0" smtClean="0">
                <a:solidFill>
                  <a:srgbClr val="0033CC"/>
                </a:solidFill>
                <a:latin typeface="Cambria" panose="02040503050406030204" pitchFamily="18" charset="0"/>
                <a:ea typeface="Cambria" panose="02040503050406030204" pitchFamily="18" charset="0"/>
                <a:cs typeface="Tahoma" pitchFamily="34" charset="0"/>
              </a:rPr>
              <a:t>Yoklama ve açılış.</a:t>
            </a:r>
          </a:p>
          <a:p>
            <a:pPr algn="just"/>
            <a:r>
              <a:rPr lang="tr-TR" sz="2400" b="1" dirty="0" smtClean="0">
                <a:solidFill>
                  <a:srgbClr val="0033CC"/>
                </a:solidFill>
                <a:latin typeface="Cambria" panose="02040503050406030204" pitchFamily="18" charset="0"/>
                <a:ea typeface="Cambria" panose="02040503050406030204" pitchFamily="18" charset="0"/>
                <a:cs typeface="Tahoma" pitchFamily="34" charset="0"/>
              </a:rPr>
              <a:t>b) </a:t>
            </a:r>
            <a:r>
              <a:rPr lang="tr-TR" sz="2400" dirty="0" smtClean="0">
                <a:solidFill>
                  <a:srgbClr val="0033CC"/>
                </a:solidFill>
                <a:latin typeface="Cambria" panose="02040503050406030204" pitchFamily="18" charset="0"/>
                <a:ea typeface="Cambria" panose="02040503050406030204" pitchFamily="18" charset="0"/>
                <a:cs typeface="Tahoma" pitchFamily="34" charset="0"/>
              </a:rPr>
              <a:t>Başkanlık Divanının teşekkülü.</a:t>
            </a:r>
          </a:p>
          <a:p>
            <a:pPr algn="just"/>
            <a:r>
              <a:rPr lang="tr-TR" sz="2400" b="1" dirty="0" smtClean="0">
                <a:solidFill>
                  <a:srgbClr val="0033CC"/>
                </a:solidFill>
                <a:latin typeface="Cambria" panose="02040503050406030204" pitchFamily="18" charset="0"/>
                <a:ea typeface="Cambria" panose="02040503050406030204" pitchFamily="18" charset="0"/>
                <a:cs typeface="Tahoma" pitchFamily="34" charset="0"/>
              </a:rPr>
              <a:t>c)</a:t>
            </a:r>
            <a:r>
              <a:rPr lang="tr-TR" sz="2400" dirty="0" smtClean="0">
                <a:solidFill>
                  <a:srgbClr val="0033CC"/>
                </a:solidFill>
                <a:latin typeface="Cambria" panose="02040503050406030204" pitchFamily="18" charset="0"/>
                <a:ea typeface="Cambria" panose="02040503050406030204" pitchFamily="18" charset="0"/>
                <a:cs typeface="Tahoma" pitchFamily="34" charset="0"/>
              </a:rPr>
              <a:t> Saygı duruşu ve İstiklal Marşının okunması.</a:t>
            </a:r>
          </a:p>
          <a:p>
            <a:pPr algn="just"/>
            <a:r>
              <a:rPr lang="tr-TR" sz="2400" b="1" dirty="0" smtClean="0">
                <a:solidFill>
                  <a:srgbClr val="0033CC"/>
                </a:solidFill>
                <a:latin typeface="Cambria" panose="02040503050406030204" pitchFamily="18" charset="0"/>
                <a:ea typeface="Cambria" panose="02040503050406030204" pitchFamily="18" charset="0"/>
                <a:cs typeface="Tahoma" pitchFamily="34" charset="0"/>
              </a:rPr>
              <a:t>d) </a:t>
            </a:r>
            <a:r>
              <a:rPr lang="tr-TR" sz="2400" dirty="0" smtClean="0">
                <a:solidFill>
                  <a:srgbClr val="0033CC"/>
                </a:solidFill>
                <a:latin typeface="Cambria" panose="02040503050406030204" pitchFamily="18" charset="0"/>
                <a:ea typeface="Cambria" panose="02040503050406030204" pitchFamily="18" charset="0"/>
                <a:cs typeface="Tahoma" pitchFamily="34" charset="0"/>
              </a:rPr>
              <a:t>Başkanlık divanına tutanakları imzalama yetkisi verilmesi.</a:t>
            </a:r>
          </a:p>
          <a:p>
            <a:pPr algn="just"/>
            <a:r>
              <a:rPr lang="tr-TR" sz="1400" b="1" dirty="0" smtClean="0">
                <a:solidFill>
                  <a:srgbClr val="0033CC"/>
                </a:solidFill>
                <a:latin typeface="Cambria" panose="02040503050406030204" pitchFamily="18" charset="0"/>
                <a:ea typeface="Cambria" panose="02040503050406030204" pitchFamily="18" charset="0"/>
                <a:cs typeface="Tahoma" pitchFamily="34" charset="0"/>
              </a:rPr>
              <a:t>.</a:t>
            </a:r>
          </a:p>
          <a:p>
            <a:pPr algn="just"/>
            <a:r>
              <a:rPr lang="tr-TR" sz="1400" b="1" dirty="0" smtClean="0">
                <a:solidFill>
                  <a:srgbClr val="0033CC"/>
                </a:solidFill>
                <a:latin typeface="Cambria" panose="02040503050406030204" pitchFamily="18" charset="0"/>
                <a:ea typeface="Cambria" panose="02040503050406030204" pitchFamily="18" charset="0"/>
                <a:cs typeface="Tahoma" pitchFamily="34" charset="0"/>
              </a:rPr>
              <a:t>.</a:t>
            </a:r>
          </a:p>
          <a:p>
            <a:pPr algn="just"/>
            <a:r>
              <a:rPr lang="tr-TR" sz="1400" b="1" dirty="0" smtClean="0">
                <a:solidFill>
                  <a:srgbClr val="0033CC"/>
                </a:solidFill>
                <a:latin typeface="Cambria" panose="02040503050406030204" pitchFamily="18" charset="0"/>
                <a:ea typeface="Cambria" panose="02040503050406030204" pitchFamily="18" charset="0"/>
                <a:cs typeface="Tahoma" pitchFamily="34" charset="0"/>
              </a:rPr>
              <a:t>.</a:t>
            </a:r>
          </a:p>
          <a:p>
            <a:pPr algn="just"/>
            <a:endParaRPr lang="tr-TR" sz="1200" dirty="0" smtClean="0">
              <a:solidFill>
                <a:srgbClr val="0033CC"/>
              </a:solidFill>
              <a:latin typeface="Cambria" panose="02040503050406030204" pitchFamily="18" charset="0"/>
              <a:ea typeface="Cambria" panose="02040503050406030204" pitchFamily="18" charset="0"/>
              <a:cs typeface="Tahoma" pitchFamily="34" charset="0"/>
            </a:endParaRPr>
          </a:p>
          <a:p>
            <a:pPr algn="just"/>
            <a:r>
              <a:rPr lang="tr-TR" sz="2400" b="1" dirty="0" smtClean="0">
                <a:solidFill>
                  <a:srgbClr val="C00000"/>
                </a:solidFill>
                <a:latin typeface="Cambria" panose="02040503050406030204" pitchFamily="18" charset="0"/>
                <a:ea typeface="Cambria" panose="02040503050406030204" pitchFamily="18" charset="0"/>
                <a:cs typeface="Tahoma" pitchFamily="34" charset="0"/>
              </a:rPr>
              <a:t>j) </a:t>
            </a:r>
            <a:r>
              <a:rPr lang="tr-TR" sz="2400" dirty="0" smtClean="0">
                <a:solidFill>
                  <a:srgbClr val="C00000"/>
                </a:solidFill>
                <a:latin typeface="Cambria" panose="02040503050406030204" pitchFamily="18" charset="0"/>
                <a:ea typeface="Cambria" panose="02040503050406030204" pitchFamily="18" charset="0"/>
                <a:cs typeface="Tahoma" pitchFamily="34" charset="0"/>
              </a:rPr>
              <a:t>2018, 2019, 2020, 2021 yılları çalışma programı ile bu programı içinde yer alacak olan eğitim, teorik ve pratik kurs programları ve tahmini bütçenin görüşülmesi, kabulü veya reddi.</a:t>
            </a:r>
            <a:endParaRPr lang="tr-TR" sz="1600" b="1" dirty="0">
              <a:solidFill>
                <a:srgbClr val="C00000"/>
              </a:solidFill>
              <a:latin typeface="Cambria" panose="02040503050406030204" pitchFamily="18" charset="0"/>
              <a:ea typeface="Cambria" panose="02040503050406030204" pitchFamily="18" charset="0"/>
              <a:cs typeface="Tahoma" pitchFamily="34" charset="0"/>
            </a:endParaRPr>
          </a:p>
          <a:p>
            <a:pPr algn="just"/>
            <a:r>
              <a:rPr lang="tr-TR" sz="1600" b="1" dirty="0" smtClean="0">
                <a:solidFill>
                  <a:srgbClr val="0033CC"/>
                </a:solidFill>
                <a:latin typeface="Cambria" panose="02040503050406030204" pitchFamily="18" charset="0"/>
                <a:ea typeface="Cambria" panose="02040503050406030204" pitchFamily="18" charset="0"/>
                <a:cs typeface="Tahoma" pitchFamily="34" charset="0"/>
              </a:rPr>
              <a:t>.</a:t>
            </a:r>
          </a:p>
          <a:p>
            <a:pPr algn="just"/>
            <a:r>
              <a:rPr lang="tr-TR" sz="1600" b="1" dirty="0" smtClean="0">
                <a:solidFill>
                  <a:srgbClr val="0033CC"/>
                </a:solidFill>
                <a:latin typeface="Cambria" panose="02040503050406030204" pitchFamily="18" charset="0"/>
                <a:ea typeface="Cambria" panose="02040503050406030204" pitchFamily="18" charset="0"/>
                <a:cs typeface="Tahoma" pitchFamily="34" charset="0"/>
              </a:rPr>
              <a:t>.</a:t>
            </a: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908720"/>
            <a:ext cx="2786668" cy="198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11</a:t>
            </a:fld>
            <a:endParaRPr lang="tr-TR"/>
          </a:p>
        </p:txBody>
      </p:sp>
      <p:sp>
        <p:nvSpPr>
          <p:cNvPr id="4" name="3 Metin kutusu"/>
          <p:cNvSpPr txBox="1"/>
          <p:nvPr/>
        </p:nvSpPr>
        <p:spPr>
          <a:xfrm>
            <a:off x="0" y="1739334"/>
            <a:ext cx="9144000" cy="3539430"/>
          </a:xfrm>
          <a:prstGeom prst="rect">
            <a:avLst/>
          </a:prstGeom>
          <a:noFill/>
        </p:spPr>
        <p:txBody>
          <a:bodyPr wrap="square">
            <a:spAutoFit/>
          </a:bodyPr>
          <a:lstStyle/>
          <a:p>
            <a:pPr algn="ctr"/>
            <a:r>
              <a:rPr lang="tr-TR" sz="2800" b="1" u="sng"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YASAL DAYANAK VE KAYNAKLAR </a:t>
            </a:r>
            <a:endParaRPr lang="tr-TR" sz="28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endParaRPr>
          </a:p>
          <a:p>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p>
          <a:p>
            <a:pPr algn="just"/>
            <a:r>
              <a:rPr lang="tr-TR" sz="2800" b="1"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0033CC"/>
                </a:solidFill>
                <a:latin typeface="Cambria" panose="02040503050406030204" pitchFamily="18" charset="0"/>
                <a:ea typeface="Cambria" panose="02040503050406030204" pitchFamily="18" charset="0"/>
                <a:cs typeface="Tahoma" pitchFamily="34" charset="0"/>
              </a:rPr>
              <a:t>1-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5362 Sayılı Esnaf ve Sanatkarlar Meslek Kuruluşları Kanunun</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C00000"/>
                </a:solidFill>
                <a:latin typeface="Cambria" panose="02040503050406030204" pitchFamily="18" charset="0"/>
                <a:ea typeface="Cambria" panose="02040503050406030204" pitchFamily="18" charset="0"/>
                <a:cs typeface="Tahoma" pitchFamily="34" charset="0"/>
              </a:rPr>
              <a:t>11.</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maddesinin</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C00000"/>
                </a:solidFill>
                <a:latin typeface="Cambria" panose="02040503050406030204" pitchFamily="18" charset="0"/>
                <a:ea typeface="Cambria" panose="02040503050406030204" pitchFamily="18" charset="0"/>
                <a:cs typeface="Tahoma" pitchFamily="34" charset="0"/>
              </a:rPr>
              <a:t>c</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fıkrası.</a:t>
            </a:r>
          </a:p>
          <a:p>
            <a:pPr algn="just"/>
            <a:r>
              <a:rPr lang="tr-TR" sz="2800" b="1"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0033CC"/>
                </a:solidFill>
                <a:latin typeface="Cambria" panose="02040503050406030204" pitchFamily="18" charset="0"/>
                <a:ea typeface="Cambria" panose="02040503050406030204" pitchFamily="18" charset="0"/>
                <a:cs typeface="Tahoma" pitchFamily="34" charset="0"/>
              </a:rPr>
              <a:t>2-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Esnaf ve Sanatkârlar Meslek Kuruluşları Muhasebe Yönetmeliği’nin</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C00000"/>
                </a:solidFill>
                <a:latin typeface="Cambria" panose="02040503050406030204" pitchFamily="18" charset="0"/>
                <a:ea typeface="Cambria" panose="02040503050406030204" pitchFamily="18" charset="0"/>
                <a:cs typeface="Tahoma" pitchFamily="34" charset="0"/>
              </a:rPr>
              <a:t>7.</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Maddesinde belirtilen ilkeler,</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C00000"/>
                </a:solidFill>
                <a:latin typeface="Cambria" panose="02040503050406030204" pitchFamily="18" charset="0"/>
                <a:ea typeface="Cambria" panose="02040503050406030204" pitchFamily="18" charset="0"/>
                <a:cs typeface="Tahoma" pitchFamily="34" charset="0"/>
              </a:rPr>
              <a:t>14.</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maddesinde belirtilen amaçlar, md.</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C00000"/>
                </a:solidFill>
                <a:latin typeface="Cambria" panose="02040503050406030204" pitchFamily="18" charset="0"/>
                <a:ea typeface="Cambria" panose="02040503050406030204" pitchFamily="18" charset="0"/>
                <a:cs typeface="Tahoma" pitchFamily="34" charset="0"/>
              </a:rPr>
              <a:t>65/l</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fıkrası, md.</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C00000"/>
                </a:solidFill>
                <a:latin typeface="Cambria" panose="02040503050406030204" pitchFamily="18" charset="0"/>
                <a:ea typeface="Cambria" panose="02040503050406030204" pitchFamily="18" charset="0"/>
                <a:cs typeface="Tahoma" pitchFamily="34" charset="0"/>
              </a:rPr>
              <a:t>89,</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md.</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C00000"/>
                </a:solidFill>
                <a:latin typeface="Cambria" panose="02040503050406030204" pitchFamily="18" charset="0"/>
                <a:ea typeface="Cambria" panose="02040503050406030204" pitchFamily="18" charset="0"/>
                <a:cs typeface="Tahoma" pitchFamily="34" charset="0"/>
              </a:rPr>
              <a:t>90,91,92,93,94</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ve</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b="1" dirty="0" smtClean="0">
                <a:solidFill>
                  <a:srgbClr val="C00000"/>
                </a:solidFill>
                <a:latin typeface="Cambria" panose="02040503050406030204" pitchFamily="18" charset="0"/>
                <a:ea typeface="Cambria" panose="02040503050406030204" pitchFamily="18" charset="0"/>
                <a:cs typeface="Tahoma" pitchFamily="34" charset="0"/>
              </a:rPr>
              <a:t>95</a:t>
            </a:r>
            <a:r>
              <a:rPr lang="tr-TR" sz="2800" dirty="0" smtClean="0">
                <a:solidFill>
                  <a:schemeClr val="accent1">
                    <a:lumMod val="50000"/>
                  </a:schemeClr>
                </a:solidFill>
                <a:latin typeface="Cambria" panose="02040503050406030204" pitchFamily="18" charset="0"/>
                <a:ea typeface="Cambria" panose="02040503050406030204" pitchFamily="18" charset="0"/>
                <a:cs typeface="Tahoma" pitchFamily="34" charset="0"/>
              </a:rPr>
              <a:t> </a:t>
            </a:r>
            <a:r>
              <a:rPr lang="tr-TR" sz="2800" dirty="0" err="1" smtClean="0">
                <a:solidFill>
                  <a:srgbClr val="0033CC"/>
                </a:solidFill>
                <a:latin typeface="Cambria" panose="02040503050406030204" pitchFamily="18" charset="0"/>
                <a:ea typeface="Cambria" panose="02040503050406030204" pitchFamily="18" charset="0"/>
                <a:cs typeface="Tahoma" pitchFamily="34" charset="0"/>
              </a:rPr>
              <a:t>te</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belirtilen esas ve kurallar.</a:t>
            </a:r>
            <a:endParaRPr lang="tr-TR" dirty="0" smtClean="0">
              <a:solidFill>
                <a:srgbClr val="0033CC"/>
              </a:solidFill>
              <a:latin typeface="Cambria" panose="02040503050406030204" pitchFamily="18" charset="0"/>
              <a:ea typeface="Cambria" panose="02040503050406030204" pitchFamily="18" charset="0"/>
              <a:cs typeface="Tahoma" pitchFamily="34" charset="0"/>
            </a:endParaRP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12</a:t>
            </a:fld>
            <a:endParaRPr lang="tr-TR"/>
          </a:p>
        </p:txBody>
      </p:sp>
      <p:sp>
        <p:nvSpPr>
          <p:cNvPr id="4" name="3 Metin kutusu"/>
          <p:cNvSpPr txBox="1"/>
          <p:nvPr/>
        </p:nvSpPr>
        <p:spPr>
          <a:xfrm>
            <a:off x="-23813" y="2000240"/>
            <a:ext cx="9167813" cy="2308324"/>
          </a:xfrm>
          <a:prstGeom prst="rect">
            <a:avLst/>
          </a:prstGeom>
          <a:noFill/>
        </p:spPr>
        <p:txBody>
          <a:bodyPr wrap="square">
            <a:spAutoFit/>
          </a:bodyPr>
          <a:lstStyle/>
          <a:p>
            <a:pPr algn="just"/>
            <a:r>
              <a:rPr lang="tr-TR" sz="3600" dirty="0" smtClean="0">
                <a:solidFill>
                  <a:srgbClr val="0033CC"/>
                </a:solidFill>
                <a:latin typeface="Cambria" panose="02040503050406030204" pitchFamily="18" charset="0"/>
                <a:ea typeface="Cambria" panose="02040503050406030204" pitchFamily="18" charset="0"/>
                <a:cs typeface="Tahoma" pitchFamily="34" charset="0"/>
              </a:rPr>
              <a:t>	TÜİK tarafından yapılan açıklamaya göre 2019 yılı Kasım ayı TÜFE oranı </a:t>
            </a:r>
            <a:r>
              <a:rPr lang="tr-TR" sz="3600" b="1" dirty="0" smtClean="0">
                <a:solidFill>
                  <a:srgbClr val="C00000"/>
                </a:solidFill>
                <a:latin typeface="Cambria" panose="02040503050406030204" pitchFamily="18" charset="0"/>
                <a:ea typeface="Cambria" panose="02040503050406030204" pitchFamily="18" charset="0"/>
                <a:cs typeface="Tahoma" pitchFamily="34" charset="0"/>
              </a:rPr>
              <a:t>%15,87</a:t>
            </a:r>
            <a:r>
              <a:rPr lang="tr-TR" sz="3600" dirty="0" smtClean="0">
                <a:solidFill>
                  <a:srgbClr val="0033CC"/>
                </a:solidFill>
                <a:latin typeface="Cambria" panose="02040503050406030204" pitchFamily="18" charset="0"/>
                <a:ea typeface="Cambria" panose="02040503050406030204" pitchFamily="18" charset="0"/>
                <a:cs typeface="Tahoma" pitchFamily="34" charset="0"/>
              </a:rPr>
              <a:t> oldu.</a:t>
            </a:r>
          </a:p>
          <a:p>
            <a:pPr algn="just"/>
            <a:r>
              <a:rPr lang="tr-TR" sz="3600" dirty="0" err="1" smtClean="0">
                <a:solidFill>
                  <a:srgbClr val="0033CC"/>
                </a:solidFill>
                <a:latin typeface="Cambria" panose="02040503050406030204" pitchFamily="18" charset="0"/>
                <a:ea typeface="Cambria" panose="02040503050406030204" pitchFamily="18" charset="0"/>
                <a:cs typeface="Tahoma" pitchFamily="34" charset="0"/>
              </a:rPr>
              <a:t>T.C.M.B’nın</a:t>
            </a:r>
            <a:r>
              <a:rPr lang="tr-TR" sz="3600" dirty="0" smtClean="0">
                <a:solidFill>
                  <a:srgbClr val="0033CC"/>
                </a:solidFill>
                <a:latin typeface="Cambria" panose="02040503050406030204" pitchFamily="18" charset="0"/>
                <a:ea typeface="Cambria" panose="02040503050406030204" pitchFamily="18" charset="0"/>
                <a:cs typeface="Tahoma" pitchFamily="34" charset="0"/>
              </a:rPr>
              <a:t> 2020 yılı enflasyon beklentisi   </a:t>
            </a:r>
            <a:r>
              <a:rPr lang="tr-TR" sz="3600" b="1" dirty="0" smtClean="0">
                <a:solidFill>
                  <a:srgbClr val="C00000"/>
                </a:solidFill>
                <a:latin typeface="Cambria" panose="02040503050406030204" pitchFamily="18" charset="0"/>
                <a:ea typeface="Cambria" panose="02040503050406030204" pitchFamily="18" charset="0"/>
                <a:cs typeface="Tahoma" pitchFamily="34" charset="0"/>
              </a:rPr>
              <a:t>%8,2</a:t>
            </a:r>
            <a:r>
              <a:rPr lang="tr-TR" sz="3600" dirty="0" smtClean="0">
                <a:solidFill>
                  <a:srgbClr val="0033CC"/>
                </a:solidFill>
                <a:latin typeface="Cambria" panose="02040503050406030204" pitchFamily="18" charset="0"/>
                <a:ea typeface="Cambria" panose="02040503050406030204" pitchFamily="18" charset="0"/>
                <a:cs typeface="Tahoma" pitchFamily="34" charset="0"/>
              </a:rPr>
              <a:t>’dir.</a:t>
            </a:r>
            <a:endParaRPr lang="tr-TR" sz="3600" dirty="0">
              <a:solidFill>
                <a:srgbClr val="0033CC"/>
              </a:solidFill>
              <a:latin typeface="Cambria" panose="02040503050406030204" pitchFamily="18" charset="0"/>
              <a:ea typeface="Cambria" panose="02040503050406030204" pitchFamily="18" charset="0"/>
              <a:cs typeface="Tahoma" pitchFamily="34" charset="0"/>
            </a:endParaRP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13</a:t>
            </a:fld>
            <a:endParaRPr lang="tr-TR"/>
          </a:p>
        </p:txBody>
      </p:sp>
      <p:sp>
        <p:nvSpPr>
          <p:cNvPr id="4" name="3 Metin kutusu"/>
          <p:cNvSpPr txBox="1"/>
          <p:nvPr/>
        </p:nvSpPr>
        <p:spPr>
          <a:xfrm>
            <a:off x="785786" y="1500174"/>
            <a:ext cx="7286676" cy="584775"/>
          </a:xfrm>
          <a:prstGeom prst="rect">
            <a:avLst/>
          </a:prstGeom>
          <a:noFill/>
        </p:spPr>
        <p:txBody>
          <a:bodyPr wrap="square">
            <a:spAutoFit/>
          </a:bodyPr>
          <a:lstStyle/>
          <a:p>
            <a:pPr algn="ctr"/>
            <a:r>
              <a:rPr lang="tr-TR" sz="3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2020 YILI TAHMİNİ BÜTÇESİ</a:t>
            </a:r>
            <a:endParaRPr lang="tr-TR" sz="20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050" name="Picture 2" descr="D:\Belgeler\RESİMLER\40691_3.jpg"/>
          <p:cNvPicPr>
            <a:picLocks noChangeAspect="1" noChangeArrowheads="1"/>
          </p:cNvPicPr>
          <p:nvPr/>
        </p:nvPicPr>
        <p:blipFill>
          <a:blip r:embed="rId2"/>
          <a:srcRect/>
          <a:stretch>
            <a:fillRect/>
          </a:stretch>
        </p:blipFill>
        <p:spPr bwMode="auto">
          <a:xfrm>
            <a:off x="1571604" y="3690586"/>
            <a:ext cx="5925145" cy="3096000"/>
          </a:xfrm>
          <a:prstGeom prst="rect">
            <a:avLst/>
          </a:prstGeom>
          <a:noFill/>
        </p:spPr>
      </p:pic>
      <p:pic>
        <p:nvPicPr>
          <p:cNvPr id="2051" name="Picture 3" descr="D:\Belgeler\RESİMLER\555848_1421189641434624_537200413_a.jpg"/>
          <p:cNvPicPr>
            <a:picLocks noChangeAspect="1" noChangeArrowheads="1"/>
          </p:cNvPicPr>
          <p:nvPr/>
        </p:nvPicPr>
        <p:blipFill>
          <a:blip r:embed="rId3"/>
          <a:srcRect/>
          <a:stretch>
            <a:fillRect/>
          </a:stretch>
        </p:blipFill>
        <p:spPr bwMode="auto">
          <a:xfrm>
            <a:off x="7596219" y="1071546"/>
            <a:ext cx="1476375" cy="1428750"/>
          </a:xfrm>
          <a:prstGeom prst="rect">
            <a:avLst/>
          </a:prstGeom>
          <a:noFill/>
        </p:spPr>
      </p:pic>
      <p:pic>
        <p:nvPicPr>
          <p:cNvPr id="11" name="Picture 4" descr="D:\istesob\RESİMLER\Bayrak.gif"/>
          <p:cNvPicPr>
            <a:picLocks noChangeAspect="1" noChangeArrowheads="1" noCrop="1"/>
          </p:cNvPicPr>
          <p:nvPr/>
        </p:nvPicPr>
        <p:blipFill>
          <a:blip r:embed="rId4"/>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5"/>
          <a:srcRect/>
          <a:stretch>
            <a:fillRect/>
          </a:stretch>
        </p:blipFill>
        <p:spPr bwMode="auto">
          <a:xfrm>
            <a:off x="8315325" y="0"/>
            <a:ext cx="971550" cy="804863"/>
          </a:xfrm>
          <a:prstGeom prst="rect">
            <a:avLst/>
          </a:prstGeom>
          <a:noFill/>
          <a:ln w="9525">
            <a:noFill/>
            <a:miter lim="800000"/>
            <a:headEnd/>
            <a:tailEnd/>
          </a:ln>
        </p:spPr>
      </p:pic>
      <p:sp>
        <p:nvSpPr>
          <p:cNvPr id="14" name="13 Metin kutusu"/>
          <p:cNvSpPr txBox="1"/>
          <p:nvPr/>
        </p:nvSpPr>
        <p:spPr>
          <a:xfrm>
            <a:off x="1152500" y="2071678"/>
            <a:ext cx="6634210" cy="1569660"/>
          </a:xfrm>
          <a:prstGeom prst="rect">
            <a:avLst/>
          </a:prstGeom>
          <a:noFill/>
        </p:spPr>
        <p:txBody>
          <a:bodyPr wrap="square">
            <a:spAutoFit/>
          </a:bodyPr>
          <a:lstStyle/>
          <a:p>
            <a:pPr algn="ctr"/>
            <a:r>
              <a:rPr lang="tr-TR" sz="3200" b="1" dirty="0" smtClean="0">
                <a:solidFill>
                  <a:srgbClr val="0033CC"/>
                </a:solidFill>
                <a:effectLst>
                  <a:outerShdw blurRad="38100" dist="38100" dir="2700000" algn="tl">
                    <a:srgbClr val="000000">
                      <a:alpha val="43137"/>
                    </a:srgbClr>
                  </a:outerShdw>
                </a:effectLst>
                <a:latin typeface="Tahoma" pitchFamily="34" charset="0"/>
                <a:ea typeface="Tahoma" pitchFamily="34" charset="0"/>
                <a:cs typeface="Tahoma" pitchFamily="34" charset="0"/>
              </a:rPr>
              <a:t>ÜYE SAYISI;</a:t>
            </a:r>
            <a:r>
              <a:rPr lang="tr-TR" sz="3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1550</a:t>
            </a:r>
          </a:p>
          <a:p>
            <a:pPr algn="ctr"/>
            <a:r>
              <a:rPr lang="tr-TR" sz="3200" b="1" dirty="0" smtClean="0">
                <a:solidFill>
                  <a:srgbClr val="0033CC"/>
                </a:solidFill>
                <a:effectLst>
                  <a:outerShdw blurRad="38100" dist="38100" dir="2700000" algn="tl">
                    <a:srgbClr val="000000">
                      <a:alpha val="43137"/>
                    </a:srgbClr>
                  </a:outerShdw>
                </a:effectLst>
                <a:latin typeface="Tahoma" pitchFamily="34" charset="0"/>
                <a:ea typeface="Tahoma" pitchFamily="34" charset="0"/>
                <a:cs typeface="Tahoma" pitchFamily="34" charset="0"/>
              </a:rPr>
              <a:t>YÖNETİM KURULU;</a:t>
            </a:r>
            <a:r>
              <a:rPr lang="tr-TR" sz="3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9</a:t>
            </a:r>
          </a:p>
          <a:p>
            <a:pPr algn="ctr"/>
            <a:r>
              <a:rPr lang="tr-TR" sz="3200" b="1" dirty="0" smtClean="0">
                <a:solidFill>
                  <a:srgbClr val="0033CC"/>
                </a:solidFill>
                <a:effectLst>
                  <a:outerShdw blurRad="38100" dist="38100" dir="2700000" algn="tl">
                    <a:srgbClr val="000000">
                      <a:alpha val="43137"/>
                    </a:srgbClr>
                  </a:outerShdw>
                </a:effectLst>
                <a:latin typeface="Tahoma" pitchFamily="34" charset="0"/>
                <a:ea typeface="Tahoma" pitchFamily="34" charset="0"/>
                <a:cs typeface="Tahoma" pitchFamily="34" charset="0"/>
              </a:rPr>
              <a:t>ÇALIŞAN SAYISI;</a:t>
            </a:r>
            <a:r>
              <a:rPr lang="tr-TR" sz="3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2</a:t>
            </a:r>
            <a:endParaRPr lang="tr-TR" sz="20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14</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3" name="Tablo 2"/>
          <p:cNvGraphicFramePr>
            <a:graphicFrameLocks noGrp="1"/>
          </p:cNvGraphicFramePr>
          <p:nvPr>
            <p:extLst>
              <p:ext uri="{D42A27DB-BD31-4B8C-83A1-F6EECF244321}">
                <p14:modId xmlns:p14="http://schemas.microsoft.com/office/powerpoint/2010/main" val="2050345262"/>
              </p:ext>
            </p:extLst>
          </p:nvPr>
        </p:nvGraphicFramePr>
        <p:xfrm>
          <a:off x="327464" y="928687"/>
          <a:ext cx="8529848" cy="5695803"/>
        </p:xfrm>
        <a:graphic>
          <a:graphicData uri="http://schemas.openxmlformats.org/drawingml/2006/table">
            <a:tbl>
              <a:tblPr>
                <a:tableStyleId>{22838BEF-8BB2-4498-84A7-C5851F593DF1}</a:tableStyleId>
              </a:tblPr>
              <a:tblGrid>
                <a:gridCol w="561059">
                  <a:extLst>
                    <a:ext uri="{9D8B030D-6E8A-4147-A177-3AD203B41FA5}">
                      <a16:colId xmlns:a16="http://schemas.microsoft.com/office/drawing/2014/main" val="2632906258"/>
                    </a:ext>
                  </a:extLst>
                </a:gridCol>
                <a:gridCol w="4243007">
                  <a:extLst>
                    <a:ext uri="{9D8B030D-6E8A-4147-A177-3AD203B41FA5}">
                      <a16:colId xmlns:a16="http://schemas.microsoft.com/office/drawing/2014/main" val="2663568098"/>
                    </a:ext>
                  </a:extLst>
                </a:gridCol>
                <a:gridCol w="3725782">
                  <a:extLst>
                    <a:ext uri="{9D8B030D-6E8A-4147-A177-3AD203B41FA5}">
                      <a16:colId xmlns:a16="http://schemas.microsoft.com/office/drawing/2014/main" val="2934501650"/>
                    </a:ext>
                  </a:extLst>
                </a:gridCol>
              </a:tblGrid>
              <a:tr h="481148">
                <a:tc gridSpan="3">
                  <a:txBody>
                    <a:bodyPr/>
                    <a:lstStyle/>
                    <a:p>
                      <a:pPr algn="ctr" fontAlgn="ctr"/>
                      <a:r>
                        <a:rPr lang="tr-TR" sz="2000" b="1" u="none" strike="noStrike" dirty="0">
                          <a:solidFill>
                            <a:srgbClr val="0033CC"/>
                          </a:solidFill>
                          <a:effectLst/>
                          <a:latin typeface="Cambria" panose="02040503050406030204" pitchFamily="18" charset="0"/>
                          <a:ea typeface="Cambria" panose="02040503050406030204" pitchFamily="18" charset="0"/>
                        </a:rPr>
                        <a:t>………………………….ODASI  2019 YILI BÜTÇESİ</a:t>
                      </a:r>
                      <a:endParaRPr lang="tr-TR" sz="2000" b="1" i="0" u="none" strike="noStrike" dirty="0">
                        <a:solidFill>
                          <a:srgbClr val="0033CC"/>
                        </a:solidFill>
                        <a:effectLst/>
                        <a:latin typeface="Cambria" panose="02040503050406030204" pitchFamily="18" charset="0"/>
                        <a:ea typeface="Cambria" panose="02040503050406030204" pitchFamily="18" charset="0"/>
                      </a:endParaRPr>
                    </a:p>
                  </a:txBody>
                  <a:tcPr marL="7203" marR="7203" marT="7203"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96786939"/>
                  </a:ext>
                </a:extLst>
              </a:tr>
              <a:tr h="439372">
                <a:tc>
                  <a:txBody>
                    <a:bodyPr/>
                    <a:lstStyle/>
                    <a:p>
                      <a:pPr algn="ctr" fontAlgn="ctr"/>
                      <a:r>
                        <a:rPr lang="tr-TR" sz="1400" b="1" u="none" strike="noStrike" dirty="0">
                          <a:solidFill>
                            <a:srgbClr val="0033CC"/>
                          </a:solidFill>
                          <a:effectLst/>
                          <a:latin typeface="Cambria" panose="02040503050406030204" pitchFamily="18" charset="0"/>
                          <a:ea typeface="Cambria" panose="02040503050406030204" pitchFamily="18" charset="0"/>
                        </a:rPr>
                        <a:t>Sıra</a:t>
                      </a:r>
                      <a:br>
                        <a:rPr lang="tr-TR" sz="1400" b="1" u="none" strike="noStrike" dirty="0">
                          <a:solidFill>
                            <a:srgbClr val="0033CC"/>
                          </a:solidFill>
                          <a:effectLst/>
                          <a:latin typeface="Cambria" panose="02040503050406030204" pitchFamily="18" charset="0"/>
                          <a:ea typeface="Cambria" panose="02040503050406030204" pitchFamily="18" charset="0"/>
                        </a:rPr>
                      </a:br>
                      <a:r>
                        <a:rPr lang="tr-TR" sz="1400" b="1" u="none" strike="noStrike" dirty="0">
                          <a:solidFill>
                            <a:srgbClr val="0033CC"/>
                          </a:solidFill>
                          <a:effectLst/>
                          <a:latin typeface="Cambria" panose="02040503050406030204" pitchFamily="18" charset="0"/>
                          <a:ea typeface="Cambria" panose="02040503050406030204" pitchFamily="18" charset="0"/>
                        </a:rPr>
                        <a:t>No</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ctr" fontAlgn="ctr"/>
                      <a:r>
                        <a:rPr lang="tr-TR" sz="1800" b="1" u="none" strike="noStrike" dirty="0">
                          <a:solidFill>
                            <a:srgbClr val="0033CC"/>
                          </a:solidFill>
                          <a:effectLst/>
                          <a:latin typeface="Cambria" panose="02040503050406030204" pitchFamily="18" charset="0"/>
                          <a:ea typeface="Cambria" panose="02040503050406030204" pitchFamily="18" charset="0"/>
                        </a:rPr>
                        <a:t>GELİRLER</a:t>
                      </a:r>
                      <a:endParaRPr lang="tr-TR" sz="1800" b="1" i="0" u="none" strike="noStrike" dirty="0">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ctr" fontAlgn="ctr"/>
                      <a:r>
                        <a:rPr lang="tr-TR" sz="1800" b="1" u="none" strike="noStrike" dirty="0">
                          <a:solidFill>
                            <a:srgbClr val="0033CC"/>
                          </a:solidFill>
                          <a:effectLst/>
                          <a:latin typeface="Cambria" panose="02040503050406030204" pitchFamily="18" charset="0"/>
                          <a:ea typeface="Cambria" panose="02040503050406030204" pitchFamily="18" charset="0"/>
                        </a:rPr>
                        <a:t>DÖNEM   01.01.2019 - 31.12.2019</a:t>
                      </a:r>
                      <a:endParaRPr lang="tr-TR" sz="1800" b="1" i="0" u="none" strike="noStrike" dirty="0">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4011563113"/>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1</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KAYIT ÜCRETİ</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36.848,00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2794804733"/>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2</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YILLIK AİDAT</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402.500,00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2473517783"/>
                  </a:ext>
                </a:extLst>
              </a:tr>
              <a:tr h="698674">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3</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KONFEDERASYONCA BELİRLENEN TARİFE ÜCRETLERİ KARŞILIĞINDA DÜZENLENECEK VE ONANACAK BELGELER İLE YAPILAN HİZMETLER KARŞILIĞINDA ALINACAK ÜCRETLER</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42.250,00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558320594"/>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4</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MESLEKİ YETERLİLİK BELGESİ ÜCRETLERİ</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2834147240"/>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5</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YAYIN GELİRLERİ</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2139125356"/>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6</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SINAV ÜCRETLERİ</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2130386423"/>
                  </a:ext>
                </a:extLst>
              </a:tr>
              <a:tr h="453777">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7</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ODA AMACINI GERÇEKLEŞTİRMEK İÇİN KURULACAK KURULUŞLARIN VE İŞTİRAKLERİN GELİRLERİ</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3780939892"/>
                  </a:ext>
                </a:extLst>
              </a:tr>
              <a:tr h="345735">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8</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ODA TARAFINDAN DÜZENLENECEK DANIŞMANLIK, EĞİTİM, KURS VE SOSYAL FAALİYET GELİRLERİ.</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2060909735"/>
                  </a:ext>
                </a:extLst>
              </a:tr>
              <a:tr h="388952">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9</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MUHASEBE İŞLERİNİN YAPILMASINDAN ELDE EDİLEN GELİRLER.</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223.600,00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2499685024"/>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10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FAİZ VE DİĞER GELİRLER</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78.342,72</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3136582115"/>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11</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BAĞIŞ VE YARDIMLAR</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86.200,28</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3789714509"/>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 </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l" fontAlgn="ctr"/>
                      <a:r>
                        <a:rPr lang="tr-TR" sz="1400" u="none" strike="noStrike">
                          <a:solidFill>
                            <a:srgbClr val="0033CC"/>
                          </a:solidFill>
                          <a:effectLst/>
                          <a:latin typeface="Cambria" panose="02040503050406030204" pitchFamily="18" charset="0"/>
                          <a:ea typeface="Cambria" panose="02040503050406030204" pitchFamily="18" charset="0"/>
                        </a:rPr>
                        <a:t> </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l" fontAlgn="ctr"/>
                      <a:r>
                        <a:rPr lang="tr-TR" sz="1400" u="none" strike="noStrike">
                          <a:solidFill>
                            <a:srgbClr val="0033CC"/>
                          </a:solidFill>
                          <a:effectLst/>
                          <a:latin typeface="Cambria" panose="02040503050406030204" pitchFamily="18" charset="0"/>
                          <a:ea typeface="Cambria" panose="02040503050406030204" pitchFamily="18" charset="0"/>
                        </a:rPr>
                        <a:t> </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2957133540"/>
                  </a:ext>
                </a:extLst>
              </a:tr>
              <a:tr h="288113">
                <a:tc>
                  <a:txBody>
                    <a:bodyPr/>
                    <a:lstStyle/>
                    <a:p>
                      <a:pPr algn="ctr" fontAlgn="ctr"/>
                      <a:r>
                        <a:rPr lang="tr-TR" sz="1400" u="none" strike="noStrike">
                          <a:solidFill>
                            <a:srgbClr val="0033CC"/>
                          </a:solidFill>
                          <a:effectLst/>
                          <a:latin typeface="Cambria" panose="02040503050406030204" pitchFamily="18" charset="0"/>
                          <a:ea typeface="Cambria" panose="02040503050406030204" pitchFamily="18" charset="0"/>
                        </a:rPr>
                        <a:t> </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b="1" u="none" strike="noStrike" dirty="0">
                          <a:solidFill>
                            <a:srgbClr val="0033CC"/>
                          </a:solidFill>
                          <a:effectLst/>
                          <a:latin typeface="Cambria" panose="02040503050406030204" pitchFamily="18" charset="0"/>
                          <a:ea typeface="Cambria" panose="02040503050406030204" pitchFamily="18" charset="0"/>
                        </a:rPr>
                        <a:t>GELİRLER TOPLAMI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7203" marR="7203" marT="7203" marB="0" anchor="ctr"/>
                </a:tc>
                <a:tc>
                  <a:txBody>
                    <a:bodyPr/>
                    <a:lstStyle/>
                    <a:p>
                      <a:pPr algn="r" fontAlgn="ctr"/>
                      <a:r>
                        <a:rPr lang="tr-TR" sz="1400" b="1" u="none" strike="noStrike" dirty="0">
                          <a:solidFill>
                            <a:srgbClr val="0033CC"/>
                          </a:solidFill>
                          <a:effectLst/>
                          <a:latin typeface="Cambria" panose="02040503050406030204" pitchFamily="18" charset="0"/>
                          <a:ea typeface="Cambria" panose="02040503050406030204" pitchFamily="18" charset="0"/>
                        </a:rPr>
                        <a:t>869.741,00</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7203" marR="7203" marT="7203" marB="0" anchor="ctr"/>
                </a:tc>
                <a:extLst>
                  <a:ext uri="{0D108BD9-81ED-4DB2-BD59-A6C34878D82A}">
                    <a16:rowId xmlns:a16="http://schemas.microsoft.com/office/drawing/2014/main" val="1203572377"/>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15</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1381704415"/>
              </p:ext>
            </p:extLst>
          </p:nvPr>
        </p:nvGraphicFramePr>
        <p:xfrm>
          <a:off x="341112" y="836712"/>
          <a:ext cx="8424936" cy="5952139"/>
        </p:xfrm>
        <a:graphic>
          <a:graphicData uri="http://schemas.openxmlformats.org/drawingml/2006/table">
            <a:tbl>
              <a:tblPr>
                <a:tableStyleId>{22838BEF-8BB2-4498-84A7-C5851F593DF1}</a:tableStyleId>
              </a:tblPr>
              <a:tblGrid>
                <a:gridCol w="522909">
                  <a:extLst>
                    <a:ext uri="{9D8B030D-6E8A-4147-A177-3AD203B41FA5}">
                      <a16:colId xmlns:a16="http://schemas.microsoft.com/office/drawing/2014/main" val="4052647053"/>
                    </a:ext>
                  </a:extLst>
                </a:gridCol>
                <a:gridCol w="4357574">
                  <a:extLst>
                    <a:ext uri="{9D8B030D-6E8A-4147-A177-3AD203B41FA5}">
                      <a16:colId xmlns:a16="http://schemas.microsoft.com/office/drawing/2014/main" val="1831251740"/>
                    </a:ext>
                  </a:extLst>
                </a:gridCol>
                <a:gridCol w="3544453">
                  <a:extLst>
                    <a:ext uri="{9D8B030D-6E8A-4147-A177-3AD203B41FA5}">
                      <a16:colId xmlns:a16="http://schemas.microsoft.com/office/drawing/2014/main" val="1368308059"/>
                    </a:ext>
                  </a:extLst>
                </a:gridCol>
              </a:tblGrid>
              <a:tr h="374030">
                <a:tc gridSpan="3">
                  <a:txBody>
                    <a:bodyPr/>
                    <a:lstStyle/>
                    <a:p>
                      <a:pPr algn="ctr" fontAlgn="ctr"/>
                      <a:r>
                        <a:rPr lang="tr-TR" sz="1800" b="1" u="none" strike="noStrike" dirty="0">
                          <a:solidFill>
                            <a:srgbClr val="0033CC"/>
                          </a:solidFill>
                          <a:effectLst/>
                          <a:latin typeface="Cambria" panose="02040503050406030204" pitchFamily="18" charset="0"/>
                          <a:ea typeface="Cambria" panose="02040503050406030204" pitchFamily="18" charset="0"/>
                        </a:rPr>
                        <a:t>………………………….ODASI  2019 YILI BÜTÇESİ</a:t>
                      </a:r>
                      <a:endParaRPr lang="tr-TR" sz="18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54531571"/>
                  </a:ext>
                </a:extLst>
              </a:tr>
              <a:tr h="223970">
                <a:tc rowSpan="2">
                  <a:txBody>
                    <a:bodyPr/>
                    <a:lstStyle/>
                    <a:p>
                      <a:pPr algn="ctr" fontAlgn="ctr"/>
                      <a:r>
                        <a:rPr lang="tr-TR" sz="1800" b="1" u="none" strike="noStrike" dirty="0">
                          <a:solidFill>
                            <a:srgbClr val="0033CC"/>
                          </a:solidFill>
                          <a:effectLst/>
                          <a:latin typeface="Cambria" panose="02040503050406030204" pitchFamily="18" charset="0"/>
                          <a:ea typeface="Cambria" panose="02040503050406030204" pitchFamily="18" charset="0"/>
                        </a:rPr>
                        <a:t>Sıra</a:t>
                      </a:r>
                      <a:br>
                        <a:rPr lang="tr-TR" sz="1800" b="1" u="none" strike="noStrike" dirty="0">
                          <a:solidFill>
                            <a:srgbClr val="0033CC"/>
                          </a:solidFill>
                          <a:effectLst/>
                          <a:latin typeface="Cambria" panose="02040503050406030204" pitchFamily="18" charset="0"/>
                          <a:ea typeface="Cambria" panose="02040503050406030204" pitchFamily="18" charset="0"/>
                        </a:rPr>
                      </a:br>
                      <a:r>
                        <a:rPr lang="tr-TR" sz="1800" b="1" u="none" strike="noStrike" dirty="0">
                          <a:solidFill>
                            <a:srgbClr val="0033CC"/>
                          </a:solidFill>
                          <a:effectLst/>
                          <a:latin typeface="Cambria" panose="02040503050406030204" pitchFamily="18" charset="0"/>
                          <a:ea typeface="Cambria" panose="02040503050406030204" pitchFamily="18" charset="0"/>
                        </a:rPr>
                        <a:t>No</a:t>
                      </a:r>
                      <a:endParaRPr lang="tr-TR" sz="18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ctr" fontAlgn="ctr"/>
                      <a:r>
                        <a:rPr lang="tr-TR" sz="1800" b="1" u="none" strike="noStrike" dirty="0">
                          <a:solidFill>
                            <a:srgbClr val="0033CC"/>
                          </a:solidFill>
                          <a:effectLst/>
                          <a:latin typeface="Cambria" panose="02040503050406030204" pitchFamily="18" charset="0"/>
                          <a:ea typeface="Cambria" panose="02040503050406030204" pitchFamily="18" charset="0"/>
                        </a:rPr>
                        <a:t>GİDERLER</a:t>
                      </a:r>
                      <a:endParaRPr lang="tr-TR" sz="18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ctr" fontAlgn="ctr"/>
                      <a:r>
                        <a:rPr lang="tr-TR" sz="1800" b="1" u="none" strike="noStrike" dirty="0">
                          <a:solidFill>
                            <a:srgbClr val="0033CC"/>
                          </a:solidFill>
                          <a:effectLst/>
                          <a:latin typeface="Cambria" panose="02040503050406030204" pitchFamily="18" charset="0"/>
                          <a:ea typeface="Cambria" panose="02040503050406030204" pitchFamily="18" charset="0"/>
                        </a:rPr>
                        <a:t>DÖNEM   01.01.2019 - 31.12.2019</a:t>
                      </a:r>
                      <a:endParaRPr lang="tr-TR" sz="18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3000035251"/>
                  </a:ext>
                </a:extLst>
              </a:tr>
              <a:tr h="223970">
                <a:tc vMerge="1">
                  <a:txBody>
                    <a:bodyPr/>
                    <a:lstStyle/>
                    <a:p>
                      <a:endParaRPr lang="tr-TR"/>
                    </a:p>
                  </a:txBody>
                  <a:tcPr/>
                </a:tc>
                <a:tc>
                  <a:txBody>
                    <a:bodyPr/>
                    <a:lstStyle/>
                    <a:p>
                      <a:pPr algn="ctr" fontAlgn="ctr"/>
                      <a:r>
                        <a:rPr lang="tr-TR" sz="1800" b="1" u="none" strike="noStrike" dirty="0">
                          <a:solidFill>
                            <a:srgbClr val="0033CC"/>
                          </a:solidFill>
                          <a:effectLst/>
                          <a:latin typeface="Cambria" panose="02040503050406030204" pitchFamily="18" charset="0"/>
                          <a:ea typeface="Cambria" panose="02040503050406030204" pitchFamily="18" charset="0"/>
                        </a:rPr>
                        <a:t>FASILLAR</a:t>
                      </a:r>
                      <a:endParaRPr lang="tr-TR" sz="18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ctr" fontAlgn="ctr"/>
                      <a:r>
                        <a:rPr lang="tr-TR" sz="1800" b="1" u="none" strike="noStrike" dirty="0">
                          <a:solidFill>
                            <a:srgbClr val="0033CC"/>
                          </a:solidFill>
                          <a:effectLst/>
                          <a:latin typeface="Cambria" panose="02040503050406030204" pitchFamily="18" charset="0"/>
                          <a:ea typeface="Cambria" panose="02040503050406030204" pitchFamily="18" charset="0"/>
                        </a:rPr>
                        <a:t> </a:t>
                      </a:r>
                      <a:endParaRPr lang="tr-TR" sz="18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1764400274"/>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I </a:t>
                      </a:r>
                      <a:r>
                        <a:rPr lang="tr-TR" sz="1600" u="none" strike="noStrike" dirty="0">
                          <a:solidFill>
                            <a:srgbClr val="0033CC"/>
                          </a:solidFill>
                          <a:effectLst/>
                          <a:latin typeface="Cambria" panose="02040503050406030204" pitchFamily="18" charset="0"/>
                          <a:ea typeface="Cambria" panose="02040503050406030204" pitchFamily="18" charset="0"/>
                        </a:rPr>
                        <a:t> ücretler, harcırahlar, vergiler ve SGK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540.000,00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3364632625"/>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II</a:t>
                      </a:r>
                      <a:r>
                        <a:rPr lang="tr-TR" sz="1600" u="none" strike="noStrike" dirty="0">
                          <a:solidFill>
                            <a:srgbClr val="0033CC"/>
                          </a:solidFill>
                          <a:effectLst/>
                          <a:latin typeface="Cambria" panose="02040503050406030204" pitchFamily="18" charset="0"/>
                          <a:ea typeface="Cambria" panose="02040503050406030204" pitchFamily="18" charset="0"/>
                        </a:rPr>
                        <a:t> toplantılar ve eğitim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13.000,00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1225537233"/>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III</a:t>
                      </a:r>
                      <a:r>
                        <a:rPr lang="tr-TR" sz="1600" u="none" strike="noStrike" dirty="0">
                          <a:solidFill>
                            <a:srgbClr val="0033CC"/>
                          </a:solidFill>
                          <a:effectLst/>
                          <a:latin typeface="Cambria" panose="02040503050406030204" pitchFamily="18" charset="0"/>
                          <a:ea typeface="Cambria" panose="02040503050406030204" pitchFamily="18" charset="0"/>
                        </a:rPr>
                        <a:t>  yardım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15.000,00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2703846078"/>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IV</a:t>
                      </a:r>
                      <a:r>
                        <a:rPr lang="tr-TR" sz="1600" u="none" strike="noStrike" dirty="0">
                          <a:solidFill>
                            <a:srgbClr val="0033CC"/>
                          </a:solidFill>
                          <a:effectLst/>
                          <a:latin typeface="Cambria" panose="02040503050406030204" pitchFamily="18" charset="0"/>
                          <a:ea typeface="Cambria" panose="02040503050406030204" pitchFamily="18" charset="0"/>
                        </a:rPr>
                        <a:t>  idari giderler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117.533,31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2384218880"/>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5</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V</a:t>
                      </a:r>
                      <a:r>
                        <a:rPr lang="tr-TR" sz="1600" u="none" strike="noStrike" dirty="0">
                          <a:solidFill>
                            <a:srgbClr val="0033CC"/>
                          </a:solidFill>
                          <a:effectLst/>
                          <a:latin typeface="Cambria" panose="02040503050406030204" pitchFamily="18" charset="0"/>
                          <a:ea typeface="Cambria" panose="02040503050406030204" pitchFamily="18" charset="0"/>
                        </a:rPr>
                        <a:t>  yatırımlar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6.000,00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439453847"/>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VI</a:t>
                      </a:r>
                      <a:r>
                        <a:rPr lang="tr-TR" sz="1600" u="none" strike="noStrike" dirty="0">
                          <a:solidFill>
                            <a:srgbClr val="0033CC"/>
                          </a:solidFill>
                          <a:effectLst/>
                          <a:latin typeface="Cambria" panose="02040503050406030204" pitchFamily="18" charset="0"/>
                          <a:ea typeface="Cambria" panose="02040503050406030204" pitchFamily="18" charset="0"/>
                        </a:rPr>
                        <a:t>  vakıflar fonlar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12.400,00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1237305875"/>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7</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VII</a:t>
                      </a:r>
                      <a:r>
                        <a:rPr lang="tr-TR" sz="1600" u="none" strike="noStrike" dirty="0">
                          <a:solidFill>
                            <a:srgbClr val="0033CC"/>
                          </a:solidFill>
                          <a:effectLst/>
                          <a:latin typeface="Cambria" panose="02040503050406030204" pitchFamily="18" charset="0"/>
                          <a:ea typeface="Cambria" panose="02040503050406030204" pitchFamily="18" charset="0"/>
                        </a:rPr>
                        <a:t>  Projeler, Sosyal, Kültürel ve Sportif Faaliyetler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4.000,00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462733735"/>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8</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VIII</a:t>
                      </a:r>
                      <a:r>
                        <a:rPr lang="tr-TR" sz="1600" u="none" strike="noStrike" dirty="0">
                          <a:solidFill>
                            <a:srgbClr val="0033CC"/>
                          </a:solidFill>
                          <a:effectLst/>
                          <a:latin typeface="Cambria" panose="02040503050406030204" pitchFamily="18" charset="0"/>
                          <a:ea typeface="Cambria" panose="02040503050406030204" pitchFamily="18" charset="0"/>
                        </a:rPr>
                        <a:t>  iktisadi kuruluşlar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1303215805"/>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9</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IX</a:t>
                      </a:r>
                      <a:r>
                        <a:rPr lang="tr-TR" sz="1600" u="none" strike="noStrike" dirty="0">
                          <a:solidFill>
                            <a:srgbClr val="0033CC"/>
                          </a:solidFill>
                          <a:effectLst/>
                          <a:latin typeface="Cambria" panose="02040503050406030204" pitchFamily="18" charset="0"/>
                          <a:ea typeface="Cambria" panose="02040503050406030204" pitchFamily="18" charset="0"/>
                        </a:rPr>
                        <a:t>  diğer eğitim faaliyetleri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7.000,00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3114560502"/>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X</a:t>
                      </a:r>
                      <a:r>
                        <a:rPr lang="tr-TR" sz="1600" u="none" strike="noStrike" dirty="0">
                          <a:solidFill>
                            <a:srgbClr val="0033CC"/>
                          </a:solidFill>
                          <a:effectLst/>
                          <a:latin typeface="Cambria" panose="02040503050406030204" pitchFamily="18" charset="0"/>
                          <a:ea typeface="Cambria" panose="02040503050406030204" pitchFamily="18" charset="0"/>
                        </a:rPr>
                        <a:t>  Eğitim 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46.444,00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2669566609"/>
                  </a:ext>
                </a:extLst>
              </a:tr>
              <a:tr h="29825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XI</a:t>
                      </a:r>
                      <a:r>
                        <a:rPr lang="tr-TR" sz="1600" u="none" strike="noStrike" dirty="0">
                          <a:solidFill>
                            <a:srgbClr val="0033CC"/>
                          </a:solidFill>
                          <a:effectLst/>
                          <a:latin typeface="Cambria" panose="02040503050406030204" pitchFamily="18" charset="0"/>
                          <a:ea typeface="Cambria" panose="02040503050406030204" pitchFamily="18" charset="0"/>
                        </a:rPr>
                        <a:t>  işletmeler üstü eğitim merkezleri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557162909"/>
                  </a:ext>
                </a:extLst>
              </a:tr>
              <a:tr h="302359">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C00000"/>
                          </a:solidFill>
                          <a:effectLst/>
                          <a:latin typeface="Cambria" panose="02040503050406030204" pitchFamily="18" charset="0"/>
                          <a:ea typeface="Cambria" panose="02040503050406030204" pitchFamily="18" charset="0"/>
                        </a:rPr>
                        <a:t>Fasıl XII</a:t>
                      </a:r>
                      <a:r>
                        <a:rPr lang="tr-TR" sz="1600" u="none" strike="noStrike" dirty="0">
                          <a:solidFill>
                            <a:srgbClr val="0033CC"/>
                          </a:solidFill>
                          <a:effectLst/>
                          <a:latin typeface="Cambria" panose="02040503050406030204" pitchFamily="18" charset="0"/>
                          <a:ea typeface="Cambria" panose="02040503050406030204" pitchFamily="18" charset="0"/>
                        </a:rPr>
                        <a:t>  yönetim kurulunca bütçeye ilave edilebilecek diğer fasıllar ve harcama kalemleri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1908396874"/>
                  </a:ext>
                </a:extLst>
              </a:tr>
              <a:tr h="302359">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KASA</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1.360,00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3793671731"/>
                  </a:ext>
                </a:extLst>
              </a:tr>
              <a:tr h="302359">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BANKA</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107.003,69</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3262511888"/>
                  </a:ext>
                </a:extLst>
              </a:tr>
              <a:tr h="223970">
                <a:tc>
                  <a:txBody>
                    <a:bodyPr/>
                    <a:lstStyle/>
                    <a:p>
                      <a:pPr algn="ctr" fontAlgn="ctr"/>
                      <a:r>
                        <a:rPr lang="tr-TR" sz="1600" u="none" strike="noStrike" dirty="0">
                          <a:solidFill>
                            <a:srgbClr val="0033CC"/>
                          </a:solidFill>
                          <a:effectLst/>
                          <a:latin typeface="Cambria" panose="02040503050406030204" pitchFamily="18" charset="0"/>
                          <a:ea typeface="Cambria" panose="02040503050406030204" pitchFamily="18" charset="0"/>
                        </a:rPr>
                        <a:t> </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GENEL TOPLAM</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869.741,00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599" marR="5599" marT="5599" marB="0" anchor="ctr"/>
                </a:tc>
                <a:extLst>
                  <a:ext uri="{0D108BD9-81ED-4DB2-BD59-A6C34878D82A}">
                    <a16:rowId xmlns:a16="http://schemas.microsoft.com/office/drawing/2014/main" val="2311829038"/>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16</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1269680456"/>
              </p:ext>
            </p:extLst>
          </p:nvPr>
        </p:nvGraphicFramePr>
        <p:xfrm>
          <a:off x="729203" y="1065510"/>
          <a:ext cx="7739566" cy="4988323"/>
        </p:xfrm>
        <a:graphic>
          <a:graphicData uri="http://schemas.openxmlformats.org/drawingml/2006/table">
            <a:tbl>
              <a:tblPr>
                <a:tableStyleId>{22838BEF-8BB2-4498-84A7-C5851F593DF1}</a:tableStyleId>
              </a:tblPr>
              <a:tblGrid>
                <a:gridCol w="509077">
                  <a:extLst>
                    <a:ext uri="{9D8B030D-6E8A-4147-A177-3AD203B41FA5}">
                      <a16:colId xmlns:a16="http://schemas.microsoft.com/office/drawing/2014/main" val="3825608532"/>
                    </a:ext>
                  </a:extLst>
                </a:gridCol>
                <a:gridCol w="3849897">
                  <a:extLst>
                    <a:ext uri="{9D8B030D-6E8A-4147-A177-3AD203B41FA5}">
                      <a16:colId xmlns:a16="http://schemas.microsoft.com/office/drawing/2014/main" val="964846015"/>
                    </a:ext>
                  </a:extLst>
                </a:gridCol>
                <a:gridCol w="3380592">
                  <a:extLst>
                    <a:ext uri="{9D8B030D-6E8A-4147-A177-3AD203B41FA5}">
                      <a16:colId xmlns:a16="http://schemas.microsoft.com/office/drawing/2014/main" val="2086628724"/>
                    </a:ext>
                  </a:extLst>
                </a:gridCol>
              </a:tblGrid>
              <a:tr h="483760">
                <a:tc gridSpan="3">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………………………….ODASI  2020 YILI TAHMİNİ </a:t>
                      </a:r>
                      <a:r>
                        <a:rPr lang="tr-TR" sz="1600" b="1" u="none" strike="noStrike" dirty="0" smtClean="0">
                          <a:solidFill>
                            <a:srgbClr val="0033CC"/>
                          </a:solidFill>
                          <a:effectLst/>
                          <a:latin typeface="Cambria" panose="02040503050406030204" pitchFamily="18" charset="0"/>
                          <a:ea typeface="Cambria" panose="02040503050406030204" pitchFamily="18" charset="0"/>
                        </a:rPr>
                        <a:t>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64834778"/>
                  </a:ext>
                </a:extLst>
              </a:tr>
              <a:tr h="289677">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GİDERLER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618722904"/>
                  </a:ext>
                </a:extLst>
              </a:tr>
              <a:tr h="289677">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I</a:t>
                      </a:r>
                      <a:r>
                        <a:rPr lang="tr-TR" sz="1600" b="1" u="none" strike="noStrike" dirty="0">
                          <a:solidFill>
                            <a:srgbClr val="0033CC"/>
                          </a:solidFill>
                          <a:effectLst/>
                          <a:latin typeface="Cambria" panose="02040503050406030204" pitchFamily="18" charset="0"/>
                          <a:ea typeface="Cambria" panose="02040503050406030204" pitchFamily="18" charset="0"/>
                        </a:rPr>
                        <a:t>  ücretler, harcırahlar, vergiler ve SGK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hMerge="1">
                  <a:txBody>
                    <a:bodyPr/>
                    <a:lstStyle/>
                    <a:p>
                      <a:endParaRPr lang="tr-TR"/>
                    </a:p>
                  </a:txBody>
                  <a:tcPr/>
                </a:tc>
                <a:extLst>
                  <a:ext uri="{0D108BD9-81ED-4DB2-BD59-A6C34878D82A}">
                    <a16:rowId xmlns:a16="http://schemas.microsoft.com/office/drawing/2014/main" val="3411334911"/>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Başkan ücreti,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100.391,62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2070123507"/>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Başkan vekilleri ücreti,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50.195,81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25719912"/>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Denetim kurulu üyeleri ücreti,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75.293,71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1424748465"/>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Huzur hakları,</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140.548,26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1739529479"/>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5</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Diğer aylık ücretler,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4064520270"/>
                  </a:ext>
                </a:extLst>
              </a:tr>
              <a:tr h="52141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Yurt içi ve yurt dışı görev seyahatlerine ilişkin yol ücretleri, gündelikler ve konaklama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18.104,52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3249775324"/>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7</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Personel ücret ve tazminatları,</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83.712,00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1616734585"/>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8</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Personel ikramiyeleri,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442159226"/>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9</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Vergiler,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92.729,12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2750466637"/>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SGK işveren hissesi,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26.787,84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3292877853"/>
                  </a:ext>
                </a:extLst>
              </a:tr>
              <a:tr h="2896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             İşsizlik sigortası fonu işveren hissesi,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837,12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2644119425"/>
                  </a:ext>
                </a:extLst>
              </a:tr>
              <a:tr h="289677">
                <a:tc>
                  <a:txBody>
                    <a:bodyPr/>
                    <a:lstStyle/>
                    <a:p>
                      <a:pPr algn="ctr" fontAlgn="ctr"/>
                      <a:r>
                        <a:rPr lang="tr-TR" sz="1600" u="none" strike="noStrike" dirty="0">
                          <a:solidFill>
                            <a:srgbClr val="0033CC"/>
                          </a:solidFill>
                          <a:effectLst/>
                          <a:latin typeface="Cambria" panose="02040503050406030204" pitchFamily="18" charset="0"/>
                          <a:ea typeface="Cambria" panose="02040503050406030204" pitchFamily="18" charset="0"/>
                        </a:rPr>
                        <a:t> </a:t>
                      </a:r>
                      <a:endParaRPr lang="tr-TR" sz="1600" b="0"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I.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588.600,00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7242" marR="7242" marT="7242" marB="0" anchor="ctr"/>
                </a:tc>
                <a:extLst>
                  <a:ext uri="{0D108BD9-81ED-4DB2-BD59-A6C34878D82A}">
                    <a16:rowId xmlns:a16="http://schemas.microsoft.com/office/drawing/2014/main" val="2017536912"/>
                  </a:ext>
                </a:extLst>
              </a:tr>
            </a:tbl>
          </a:graphicData>
        </a:graphic>
      </p:graphicFrame>
    </p:spTree>
    <p:extLst>
      <p:ext uri="{BB962C8B-B14F-4D97-AF65-F5344CB8AC3E}">
        <p14:creationId xmlns:p14="http://schemas.microsoft.com/office/powerpoint/2010/main" val="47128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17</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772122277"/>
              </p:ext>
            </p:extLst>
          </p:nvPr>
        </p:nvGraphicFramePr>
        <p:xfrm>
          <a:off x="467543" y="1401763"/>
          <a:ext cx="8219257" cy="4547520"/>
        </p:xfrm>
        <a:graphic>
          <a:graphicData uri="http://schemas.openxmlformats.org/drawingml/2006/table">
            <a:tbl>
              <a:tblPr>
                <a:tableStyleId>{22838BEF-8BB2-4498-84A7-C5851F593DF1}</a:tableStyleId>
              </a:tblPr>
              <a:tblGrid>
                <a:gridCol w="540630">
                  <a:extLst>
                    <a:ext uri="{9D8B030D-6E8A-4147-A177-3AD203B41FA5}">
                      <a16:colId xmlns:a16="http://schemas.microsoft.com/office/drawing/2014/main" val="793289807"/>
                    </a:ext>
                  </a:extLst>
                </a:gridCol>
                <a:gridCol w="4088510">
                  <a:extLst>
                    <a:ext uri="{9D8B030D-6E8A-4147-A177-3AD203B41FA5}">
                      <a16:colId xmlns:a16="http://schemas.microsoft.com/office/drawing/2014/main" val="586808274"/>
                    </a:ext>
                  </a:extLst>
                </a:gridCol>
                <a:gridCol w="3590117">
                  <a:extLst>
                    <a:ext uri="{9D8B030D-6E8A-4147-A177-3AD203B41FA5}">
                      <a16:colId xmlns:a16="http://schemas.microsoft.com/office/drawing/2014/main" val="1642091965"/>
                    </a:ext>
                  </a:extLst>
                </a:gridCol>
              </a:tblGrid>
              <a:tr h="633127">
                <a:tc gridSpan="3">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………………………….ODASI  2020 YILI TAHMİNİ </a:t>
                      </a:r>
                      <a:r>
                        <a:rPr lang="tr-TR" sz="1600" b="1" u="none" strike="noStrike" dirty="0" smtClean="0">
                          <a:solidFill>
                            <a:srgbClr val="0033CC"/>
                          </a:solidFill>
                          <a:effectLst/>
                          <a:latin typeface="Cambria" panose="02040503050406030204" pitchFamily="18" charset="0"/>
                          <a:ea typeface="Cambria" panose="02040503050406030204" pitchFamily="18" charset="0"/>
                        </a:rPr>
                        <a:t>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96779154"/>
                  </a:ext>
                </a:extLst>
              </a:tr>
              <a:tr h="379118">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GİDERLER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372684814"/>
                  </a:ext>
                </a:extLst>
              </a:tr>
              <a:tr h="379118">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II</a:t>
                      </a:r>
                      <a:r>
                        <a:rPr lang="tr-TR" sz="1600" b="1" u="none" strike="noStrike" dirty="0">
                          <a:solidFill>
                            <a:srgbClr val="0033CC"/>
                          </a:solidFill>
                          <a:effectLst/>
                          <a:latin typeface="Cambria" panose="02040503050406030204" pitchFamily="18" charset="0"/>
                          <a:ea typeface="Cambria" panose="02040503050406030204" pitchFamily="18" charset="0"/>
                        </a:rPr>
                        <a:t>  toplantılar ve eğitim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extLst>
                  <a:ext uri="{0D108BD9-81ED-4DB2-BD59-A6C34878D82A}">
                    <a16:rowId xmlns:a16="http://schemas.microsoft.com/office/drawing/2014/main" val="2652541136"/>
                  </a:ext>
                </a:extLst>
              </a:tr>
              <a:tr h="37911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Açılışlar ve temel atma törenleri,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67886884"/>
                  </a:ext>
                </a:extLst>
              </a:tr>
              <a:tr h="502331">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Ahilik Kültürü Haftası toplantıları ve Esnaf Bayramı kutlamaları,</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2.725,00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394877667"/>
                  </a:ext>
                </a:extLst>
              </a:tr>
              <a:tr h="37911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Basın yayın ve halkla ilişkiler,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1.635,00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314626961"/>
                  </a:ext>
                </a:extLst>
              </a:tr>
              <a:tr h="37911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Hizmet içi eğitim seminerleri,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8.175,00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447048784"/>
                  </a:ext>
                </a:extLst>
              </a:tr>
              <a:tr h="37911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5</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Personelin hizmet içi eğitim giderleri,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1.635,00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631953182"/>
                  </a:ext>
                </a:extLst>
              </a:tr>
              <a:tr h="37911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Genel kurul toplantı giderleri.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705546165"/>
                  </a:ext>
                </a:extLst>
              </a:tr>
              <a:tr h="37911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7</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471834418"/>
                  </a:ext>
                </a:extLst>
              </a:tr>
              <a:tr h="37911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II.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14.170,00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647298070"/>
                  </a:ext>
                </a:extLst>
              </a:tr>
            </a:tbl>
          </a:graphicData>
        </a:graphic>
      </p:graphicFrame>
    </p:spTree>
    <p:extLst>
      <p:ext uri="{BB962C8B-B14F-4D97-AF65-F5344CB8AC3E}">
        <p14:creationId xmlns:p14="http://schemas.microsoft.com/office/powerpoint/2010/main" val="1044980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18</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3181341926"/>
              </p:ext>
            </p:extLst>
          </p:nvPr>
        </p:nvGraphicFramePr>
        <p:xfrm>
          <a:off x="323528" y="2212975"/>
          <a:ext cx="8363272" cy="2903540"/>
        </p:xfrm>
        <a:graphic>
          <a:graphicData uri="http://schemas.openxmlformats.org/drawingml/2006/table">
            <a:tbl>
              <a:tblPr>
                <a:tableStyleId>{22838BEF-8BB2-4498-84A7-C5851F593DF1}</a:tableStyleId>
              </a:tblPr>
              <a:tblGrid>
                <a:gridCol w="550102">
                  <a:extLst>
                    <a:ext uri="{9D8B030D-6E8A-4147-A177-3AD203B41FA5}">
                      <a16:colId xmlns:a16="http://schemas.microsoft.com/office/drawing/2014/main" val="2650551642"/>
                    </a:ext>
                  </a:extLst>
                </a:gridCol>
                <a:gridCol w="4160148">
                  <a:extLst>
                    <a:ext uri="{9D8B030D-6E8A-4147-A177-3AD203B41FA5}">
                      <a16:colId xmlns:a16="http://schemas.microsoft.com/office/drawing/2014/main" val="3958906917"/>
                    </a:ext>
                  </a:extLst>
                </a:gridCol>
                <a:gridCol w="3653022">
                  <a:extLst>
                    <a:ext uri="{9D8B030D-6E8A-4147-A177-3AD203B41FA5}">
                      <a16:colId xmlns:a16="http://schemas.microsoft.com/office/drawing/2014/main" val="3117843179"/>
                    </a:ext>
                  </a:extLst>
                </a:gridCol>
              </a:tblGrid>
              <a:tr h="673928">
                <a:tc gridSpan="3">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………………………….ODASI  2020 YILI TAHMİNİ </a:t>
                      </a:r>
                      <a:r>
                        <a:rPr lang="tr-TR" sz="1600" b="1" u="none" strike="noStrike" dirty="0" smtClean="0">
                          <a:solidFill>
                            <a:srgbClr val="0033CC"/>
                          </a:solidFill>
                          <a:effectLst/>
                          <a:latin typeface="Cambria" panose="02040503050406030204" pitchFamily="18" charset="0"/>
                          <a:ea typeface="Cambria" panose="02040503050406030204" pitchFamily="18" charset="0"/>
                        </a:rPr>
                        <a:t>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89066424"/>
                  </a:ext>
                </a:extLst>
              </a:tr>
              <a:tr h="403550">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GİDERLER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625328018"/>
                  </a:ext>
                </a:extLst>
              </a:tr>
              <a:tr h="403550">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III</a:t>
                      </a:r>
                      <a:r>
                        <a:rPr lang="tr-TR" sz="1600" u="none" strike="noStrike" dirty="0">
                          <a:solidFill>
                            <a:srgbClr val="0033CC"/>
                          </a:solidFill>
                          <a:effectLst/>
                          <a:latin typeface="Cambria" panose="02040503050406030204" pitchFamily="18" charset="0"/>
                          <a:ea typeface="Cambria" panose="02040503050406030204" pitchFamily="18" charset="0"/>
                        </a:rPr>
                        <a:t>  yardım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extLst>
                  <a:ext uri="{0D108BD9-81ED-4DB2-BD59-A6C34878D82A}">
                    <a16:rowId xmlns:a16="http://schemas.microsoft.com/office/drawing/2014/main" val="2747277270"/>
                  </a:ext>
                </a:extLst>
              </a:tr>
              <a:tr h="615412">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Muhtaç durumdaki oda üyelerine yardım giderleri,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16.350,00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148828301"/>
                  </a:ext>
                </a:extLst>
              </a:tr>
              <a:tr h="40355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4001089760"/>
                  </a:ext>
                </a:extLst>
              </a:tr>
              <a:tr h="40355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0"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III.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16.350,00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176649502"/>
                  </a:ext>
                </a:extLst>
              </a:tr>
            </a:tbl>
          </a:graphicData>
        </a:graphic>
      </p:graphicFrame>
    </p:spTree>
    <p:extLst>
      <p:ext uri="{BB962C8B-B14F-4D97-AF65-F5344CB8AC3E}">
        <p14:creationId xmlns:p14="http://schemas.microsoft.com/office/powerpoint/2010/main" val="4094175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19</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915346256"/>
              </p:ext>
            </p:extLst>
          </p:nvPr>
        </p:nvGraphicFramePr>
        <p:xfrm>
          <a:off x="153136" y="764704"/>
          <a:ext cx="8856984" cy="6049586"/>
        </p:xfrm>
        <a:graphic>
          <a:graphicData uri="http://schemas.openxmlformats.org/drawingml/2006/table">
            <a:tbl>
              <a:tblPr>
                <a:tableStyleId>{22838BEF-8BB2-4498-84A7-C5851F593DF1}</a:tableStyleId>
              </a:tblPr>
              <a:tblGrid>
                <a:gridCol w="582575">
                  <a:extLst>
                    <a:ext uri="{9D8B030D-6E8A-4147-A177-3AD203B41FA5}">
                      <a16:colId xmlns:a16="http://schemas.microsoft.com/office/drawing/2014/main" val="4081870072"/>
                    </a:ext>
                  </a:extLst>
                </a:gridCol>
                <a:gridCol w="4405735">
                  <a:extLst>
                    <a:ext uri="{9D8B030D-6E8A-4147-A177-3AD203B41FA5}">
                      <a16:colId xmlns:a16="http://schemas.microsoft.com/office/drawing/2014/main" val="892620948"/>
                    </a:ext>
                  </a:extLst>
                </a:gridCol>
                <a:gridCol w="1193555">
                  <a:extLst>
                    <a:ext uri="{9D8B030D-6E8A-4147-A177-3AD203B41FA5}">
                      <a16:colId xmlns:a16="http://schemas.microsoft.com/office/drawing/2014/main" val="1367873759"/>
                    </a:ext>
                  </a:extLst>
                </a:gridCol>
                <a:gridCol w="2675119">
                  <a:extLst>
                    <a:ext uri="{9D8B030D-6E8A-4147-A177-3AD203B41FA5}">
                      <a16:colId xmlns:a16="http://schemas.microsoft.com/office/drawing/2014/main" val="1341054050"/>
                    </a:ext>
                  </a:extLst>
                </a:gridCol>
              </a:tblGrid>
              <a:tr h="374017">
                <a:tc gridSpan="4">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………………………….ODASI  2020 YILI TAHMİNİ </a:t>
                      </a:r>
                      <a:r>
                        <a:rPr lang="tr-TR" sz="1600" b="1" u="none" strike="noStrike" dirty="0" smtClean="0">
                          <a:solidFill>
                            <a:srgbClr val="0033CC"/>
                          </a:solidFill>
                          <a:effectLst/>
                          <a:latin typeface="Cambria" panose="02040503050406030204" pitchFamily="18" charset="0"/>
                          <a:ea typeface="Cambria" panose="02040503050406030204" pitchFamily="18" charset="0"/>
                        </a:rPr>
                        <a:t>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31141601"/>
                  </a:ext>
                </a:extLst>
              </a:tr>
              <a:tr h="244499">
                <a:tc rowSpan="2">
                  <a:txBody>
                    <a:bodyPr/>
                    <a:lstStyle/>
                    <a:p>
                      <a:pPr algn="ctr" fontAlgn="ctr"/>
                      <a:r>
                        <a:rPr lang="tr-TR" sz="1200" b="1" u="none" strike="noStrike" dirty="0">
                          <a:solidFill>
                            <a:srgbClr val="0033CC"/>
                          </a:solidFill>
                          <a:effectLst/>
                          <a:latin typeface="Cambria" panose="02040503050406030204" pitchFamily="18" charset="0"/>
                          <a:ea typeface="Cambria" panose="02040503050406030204" pitchFamily="18" charset="0"/>
                        </a:rPr>
                        <a:t>Sıra</a:t>
                      </a:r>
                      <a:br>
                        <a:rPr lang="tr-TR" sz="1200" b="1" u="none" strike="noStrike" dirty="0">
                          <a:solidFill>
                            <a:srgbClr val="0033CC"/>
                          </a:solidFill>
                          <a:effectLst/>
                          <a:latin typeface="Cambria" panose="02040503050406030204" pitchFamily="18" charset="0"/>
                          <a:ea typeface="Cambria" panose="02040503050406030204" pitchFamily="18" charset="0"/>
                        </a:rPr>
                      </a:br>
                      <a:r>
                        <a:rPr lang="tr-TR" sz="1200" b="1" u="none" strike="noStrike" dirty="0">
                          <a:solidFill>
                            <a:srgbClr val="0033CC"/>
                          </a:solidFill>
                          <a:effectLst/>
                          <a:latin typeface="Cambria" panose="02040503050406030204" pitchFamily="18" charset="0"/>
                          <a:ea typeface="Cambria" panose="02040503050406030204" pitchFamily="18" charset="0"/>
                        </a:rPr>
                        <a:t>No</a:t>
                      </a:r>
                      <a:endParaRPr lang="tr-TR" sz="12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GİDERLER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endParaRPr lang="tr-TR"/>
                    </a:p>
                  </a:txBody>
                  <a:tcPr/>
                </a:tc>
                <a:extLst>
                  <a:ext uri="{0D108BD9-81ED-4DB2-BD59-A6C34878D82A}">
                    <a16:rowId xmlns:a16="http://schemas.microsoft.com/office/drawing/2014/main" val="3842523432"/>
                  </a:ext>
                </a:extLst>
              </a:tr>
              <a:tr h="244499">
                <a:tc vMerge="1">
                  <a:txBody>
                    <a:bodyPr/>
                    <a:lstStyle/>
                    <a:p>
                      <a:endParaRPr lang="tr-TR"/>
                    </a:p>
                  </a:txBody>
                  <a:tcPr/>
                </a:tc>
                <a:tc gridSpan="3">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IV</a:t>
                      </a:r>
                      <a:r>
                        <a:rPr lang="tr-TR" sz="1600" b="1" u="none" strike="noStrike" dirty="0">
                          <a:solidFill>
                            <a:srgbClr val="0033CC"/>
                          </a:solidFill>
                          <a:effectLst/>
                          <a:latin typeface="Cambria" panose="02040503050406030204" pitchFamily="18" charset="0"/>
                          <a:ea typeface="Cambria" panose="02040503050406030204" pitchFamily="18" charset="0"/>
                        </a:rPr>
                        <a:t>  idari giderler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11060803"/>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Evrak-ı matbua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4.905,00</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327118022"/>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2</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Temsil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3.270,00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1217066035"/>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3</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Kiralar,</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3722553634"/>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4</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Kat mülkiyeti iştirak payları,</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3313299118"/>
                  </a:ext>
                </a:extLst>
              </a:tr>
              <a:tr h="254390">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5</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Hizmet otolarının benzin, tamir ve sigorta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24.503,20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2243462471"/>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6</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Üyesi olduğu yurt içi kuruluşlara ödenecek aidatlar ve katılım payları,</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47.400,88</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699103742"/>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7</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Tabldot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4054659455"/>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8</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İlan reklam ve yayın aboneleri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1.635,00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1626269625"/>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9</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PTT, kargo ve haberleşme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11.138,91</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3058506666"/>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10</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Oda yayın organı basım ve posta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2970728592"/>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11</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Yayın, tercüme, kütüphane ve telif ücretleri,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3753263298"/>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12</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Elektrik, su, temizlik ve doğalgaz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5.281,05</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2465868326"/>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13</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             Vergi, resim ve harçlar,</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1131870363"/>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14</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             Dava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2355673939"/>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15</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Tanzim ve bakım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2749726365"/>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16</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Temsil İkram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8.720,00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2607546354"/>
                  </a:ext>
                </a:extLst>
              </a:tr>
              <a:tr h="268755">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17</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Gayrimenkullerin bakım, onarım ve tefriş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136250027"/>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18</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Sosyal yardımlar, burslar,</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3.924,00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1959695513"/>
                  </a:ext>
                </a:extLst>
              </a:tr>
              <a:tr h="268755">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19</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Yurt içi ve yurt dışı inceleme, araştırma ve iş gezileri,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572312254"/>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20</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Radyo ve TV programları,</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0,00</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322886054"/>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21</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Kırtasiye Giderleri,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a:solidFill>
                            <a:srgbClr val="0033CC"/>
                          </a:solidFill>
                          <a:effectLst/>
                          <a:latin typeface="Cambria" panose="02040503050406030204" pitchFamily="18" charset="0"/>
                          <a:ea typeface="Cambria" panose="02040503050406030204" pitchFamily="18" charset="0"/>
                        </a:rPr>
                        <a:t>8.613,27</a:t>
                      </a:r>
                      <a:endParaRPr lang="tr-TR" sz="14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2005723171"/>
                  </a:ext>
                </a:extLst>
              </a:tr>
              <a:tr h="214626">
                <a:tc>
                  <a:txBody>
                    <a:bodyPr/>
                    <a:lstStyle/>
                    <a:p>
                      <a:pPr algn="ctr" fontAlgn="ctr"/>
                      <a:r>
                        <a:rPr lang="tr-TR" sz="1200" u="none" strike="noStrike">
                          <a:solidFill>
                            <a:srgbClr val="0033CC"/>
                          </a:solidFill>
                          <a:effectLst/>
                          <a:latin typeface="Cambria" panose="02040503050406030204" pitchFamily="18" charset="0"/>
                          <a:ea typeface="Cambria" panose="02040503050406030204" pitchFamily="18" charset="0"/>
                        </a:rPr>
                        <a:t>22</a:t>
                      </a: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             Müteferrik giderler,</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200" b="1" i="0" u="none" strike="noStrike">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u="none" strike="noStrike" dirty="0">
                          <a:solidFill>
                            <a:srgbClr val="0033CC"/>
                          </a:solidFill>
                          <a:effectLst/>
                          <a:latin typeface="Cambria" panose="02040503050406030204" pitchFamily="18" charset="0"/>
                          <a:ea typeface="Cambria" panose="02040503050406030204" pitchFamily="18" charset="0"/>
                        </a:rPr>
                        <a:t>8.720,00</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1813866440"/>
                  </a:ext>
                </a:extLst>
              </a:tr>
              <a:tr h="223961">
                <a:tc>
                  <a:txBody>
                    <a:bodyPr/>
                    <a:lstStyle/>
                    <a:p>
                      <a:pPr algn="ctr" fontAlgn="ctr"/>
                      <a:r>
                        <a:rPr lang="tr-TR" sz="1200" u="none" strike="noStrike" dirty="0">
                          <a:solidFill>
                            <a:srgbClr val="0033CC"/>
                          </a:solidFill>
                          <a:effectLst/>
                          <a:latin typeface="Cambria" panose="02040503050406030204" pitchFamily="18" charset="0"/>
                          <a:ea typeface="Cambria" panose="02040503050406030204" pitchFamily="18" charset="0"/>
                        </a:rPr>
                        <a:t> </a:t>
                      </a:r>
                      <a:endParaRPr lang="tr-TR" sz="12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gridSpan="2">
                  <a:txBody>
                    <a:bodyPr/>
                    <a:lstStyle/>
                    <a:p>
                      <a:pPr algn="r" fontAlgn="ctr"/>
                      <a:r>
                        <a:rPr lang="tr-TR" sz="1400" b="1" u="none" strike="noStrike" dirty="0">
                          <a:solidFill>
                            <a:srgbClr val="0033CC"/>
                          </a:solidFill>
                          <a:effectLst/>
                          <a:latin typeface="Cambria" panose="02040503050406030204" pitchFamily="18" charset="0"/>
                          <a:ea typeface="Cambria" panose="02040503050406030204" pitchFamily="18" charset="0"/>
                        </a:rPr>
                        <a:t>IV. FASIL TOPLAMI</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hMerge="1">
                  <a:txBody>
                    <a:bodyPr/>
                    <a:lstStyle/>
                    <a:p>
                      <a:pPr algn="r" fontAlgn="ct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tc>
                  <a:txBody>
                    <a:bodyPr/>
                    <a:lstStyle/>
                    <a:p>
                      <a:pPr algn="r" fontAlgn="ctr"/>
                      <a:r>
                        <a:rPr lang="tr-TR" sz="1400" b="1" u="none" strike="noStrike" dirty="0">
                          <a:solidFill>
                            <a:srgbClr val="0033CC"/>
                          </a:solidFill>
                          <a:effectLst/>
                          <a:latin typeface="Cambria" panose="02040503050406030204" pitchFamily="18" charset="0"/>
                          <a:ea typeface="Cambria" panose="02040503050406030204" pitchFamily="18" charset="0"/>
                        </a:rPr>
                        <a:t>128.111,31</a:t>
                      </a:r>
                      <a:endParaRPr lang="tr-TR" sz="1400" b="1" i="0" u="none" strike="noStrike" dirty="0">
                        <a:solidFill>
                          <a:srgbClr val="0033CC"/>
                        </a:solidFill>
                        <a:effectLst/>
                        <a:latin typeface="Cambria" panose="02040503050406030204" pitchFamily="18" charset="0"/>
                        <a:ea typeface="Cambria" panose="02040503050406030204" pitchFamily="18" charset="0"/>
                      </a:endParaRPr>
                    </a:p>
                  </a:txBody>
                  <a:tcPr marL="5628" marR="5628" marT="5628" marB="0" anchor="ctr"/>
                </a:tc>
                <a:extLst>
                  <a:ext uri="{0D108BD9-81ED-4DB2-BD59-A6C34878D82A}">
                    <a16:rowId xmlns:a16="http://schemas.microsoft.com/office/drawing/2014/main" val="1739427644"/>
                  </a:ext>
                </a:extLst>
              </a:tr>
            </a:tbl>
          </a:graphicData>
        </a:graphic>
      </p:graphicFrame>
    </p:spTree>
    <p:extLst>
      <p:ext uri="{BB962C8B-B14F-4D97-AF65-F5344CB8AC3E}">
        <p14:creationId xmlns:p14="http://schemas.microsoft.com/office/powerpoint/2010/main" val="33657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a:t>
            </a:fld>
            <a:endParaRPr lang="tr-TR"/>
          </a:p>
        </p:txBody>
      </p:sp>
      <p:sp>
        <p:nvSpPr>
          <p:cNvPr id="4" name="3 Metin kutusu"/>
          <p:cNvSpPr txBox="1"/>
          <p:nvPr/>
        </p:nvSpPr>
        <p:spPr>
          <a:xfrm>
            <a:off x="0" y="4379620"/>
            <a:ext cx="9144000" cy="1569660"/>
          </a:xfrm>
          <a:prstGeom prst="rect">
            <a:avLst/>
          </a:prstGeom>
          <a:noFill/>
        </p:spPr>
        <p:txBody>
          <a:bodyPr wrap="square">
            <a:spAutoFit/>
          </a:bodyPr>
          <a:lstStyle/>
          <a:p>
            <a:pPr algn="just"/>
            <a:r>
              <a:rPr lang="tr-TR" sz="3200" b="1" dirty="0" smtClean="0">
                <a:solidFill>
                  <a:srgbClr val="0033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	BÜTÇE: </a:t>
            </a:r>
            <a:r>
              <a:rPr lang="tr-TR" sz="3200" dirty="0" smtClean="0">
                <a:solidFill>
                  <a:srgbClr val="0033CC"/>
                </a:solidFill>
                <a:latin typeface="Cambria" panose="02040503050406030204" pitchFamily="18" charset="0"/>
                <a:ea typeface="Cambria" panose="02040503050406030204" pitchFamily="18" charset="0"/>
                <a:cs typeface="Tahoma" pitchFamily="34" charset="0"/>
              </a:rPr>
              <a:t>Gelecekteki belirli bir dönemde, gerçekleşmesi öngörülen gelir ve giderlerin karşılıklı </a:t>
            </a:r>
            <a:r>
              <a:rPr lang="tr-TR" sz="3200" b="1" dirty="0" smtClean="0">
                <a:solidFill>
                  <a:srgbClr val="0033CC"/>
                </a:solidFill>
                <a:latin typeface="Cambria" panose="02040503050406030204" pitchFamily="18" charset="0"/>
                <a:ea typeface="Cambria" panose="02040503050406030204" pitchFamily="18" charset="0"/>
                <a:cs typeface="Tahoma" pitchFamily="34" charset="0"/>
              </a:rPr>
              <a:t>tahminlerini</a:t>
            </a:r>
            <a:r>
              <a:rPr lang="tr-TR" sz="3200" dirty="0" smtClean="0">
                <a:solidFill>
                  <a:srgbClr val="0033CC"/>
                </a:solidFill>
                <a:latin typeface="Cambria" panose="02040503050406030204" pitchFamily="18" charset="0"/>
                <a:ea typeface="Cambria" panose="02040503050406030204" pitchFamily="18" charset="0"/>
                <a:cs typeface="Tahoma" pitchFamily="34" charset="0"/>
              </a:rPr>
              <a:t> içeren mali bir plandır.</a:t>
            </a:r>
            <a:endParaRPr lang="tr-TR" sz="3200" dirty="0">
              <a:solidFill>
                <a:srgbClr val="0033CC"/>
              </a:solidFill>
              <a:latin typeface="Cambria" panose="02040503050406030204" pitchFamily="18" charset="0"/>
              <a:ea typeface="Cambria" panose="02040503050406030204" pitchFamily="18" charset="0"/>
              <a:cs typeface="Tahoma" pitchFamily="34" charset="0"/>
            </a:endParaRPr>
          </a:p>
        </p:txBody>
      </p:sp>
      <p:pic>
        <p:nvPicPr>
          <p:cNvPr id="1026" name="Picture 2" descr="D:\Belgeler\RESİMLER\para2_2320.jpg"/>
          <p:cNvPicPr>
            <a:picLocks noChangeAspect="1" noChangeArrowheads="1"/>
          </p:cNvPicPr>
          <p:nvPr/>
        </p:nvPicPr>
        <p:blipFill>
          <a:blip r:embed="rId2"/>
          <a:srcRect/>
          <a:stretch>
            <a:fillRect/>
          </a:stretch>
        </p:blipFill>
        <p:spPr bwMode="auto">
          <a:xfrm>
            <a:off x="1205035" y="1129086"/>
            <a:ext cx="6762779" cy="2947986"/>
          </a:xfrm>
          <a:prstGeom prst="rect">
            <a:avLst/>
          </a:prstGeom>
          <a:noFill/>
        </p:spPr>
      </p:pic>
      <p:pic>
        <p:nvPicPr>
          <p:cNvPr id="11" name="Picture 4" descr="D:\istesob\RESİMLER\Bayrak.gif"/>
          <p:cNvPicPr>
            <a:picLocks noChangeAspect="1" noChangeArrowheads="1" noCrop="1"/>
          </p:cNvPicPr>
          <p:nvPr/>
        </p:nvPicPr>
        <p:blipFill>
          <a:blip r:embed="rId3"/>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4"/>
          <a:srcRect/>
          <a:stretch>
            <a:fillRect/>
          </a:stretch>
        </p:blipFill>
        <p:spPr bwMode="auto">
          <a:xfrm>
            <a:off x="8315325" y="0"/>
            <a:ext cx="971550" cy="80486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20</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4236303079"/>
              </p:ext>
            </p:extLst>
          </p:nvPr>
        </p:nvGraphicFramePr>
        <p:xfrm>
          <a:off x="467543" y="1963738"/>
          <a:ext cx="8219257" cy="3481483"/>
        </p:xfrm>
        <a:graphic>
          <a:graphicData uri="http://schemas.openxmlformats.org/drawingml/2006/table">
            <a:tbl>
              <a:tblPr>
                <a:tableStyleId>{22838BEF-8BB2-4498-84A7-C5851F593DF1}</a:tableStyleId>
              </a:tblPr>
              <a:tblGrid>
                <a:gridCol w="540630">
                  <a:extLst>
                    <a:ext uri="{9D8B030D-6E8A-4147-A177-3AD203B41FA5}">
                      <a16:colId xmlns:a16="http://schemas.microsoft.com/office/drawing/2014/main" val="2286541596"/>
                    </a:ext>
                  </a:extLst>
                </a:gridCol>
                <a:gridCol w="4088510">
                  <a:extLst>
                    <a:ext uri="{9D8B030D-6E8A-4147-A177-3AD203B41FA5}">
                      <a16:colId xmlns:a16="http://schemas.microsoft.com/office/drawing/2014/main" val="4047286511"/>
                    </a:ext>
                  </a:extLst>
                </a:gridCol>
                <a:gridCol w="3590117">
                  <a:extLst>
                    <a:ext uri="{9D8B030D-6E8A-4147-A177-3AD203B41FA5}">
                      <a16:colId xmlns:a16="http://schemas.microsoft.com/office/drawing/2014/main" val="1564031629"/>
                    </a:ext>
                  </a:extLst>
                </a:gridCol>
              </a:tblGrid>
              <a:tr h="670598">
                <a:tc gridSpan="3">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………………………….ODASI  2020 YILI TAHMİNİ BÜTÇESİ </a:t>
                      </a:r>
                      <a:r>
                        <a:rPr lang="tr-TR" sz="1600" b="1" u="none" strike="noStrike" dirty="0" err="1">
                          <a:solidFill>
                            <a:srgbClr val="0033CC"/>
                          </a:solidFill>
                          <a:effectLst/>
                          <a:latin typeface="Cambria" panose="02040503050406030204" pitchFamily="18" charset="0"/>
                          <a:ea typeface="Cambria" panose="02040503050406030204" pitchFamily="18" charset="0"/>
                        </a:rPr>
                        <a:t>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4323492"/>
                  </a:ext>
                </a:extLst>
              </a:tr>
              <a:tr h="401555">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GİDERLER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913698774"/>
                  </a:ext>
                </a:extLst>
              </a:tr>
              <a:tr h="401555">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V</a:t>
                      </a:r>
                      <a:r>
                        <a:rPr lang="tr-TR" sz="1600" b="1" u="none" strike="noStrike" dirty="0">
                          <a:solidFill>
                            <a:srgbClr val="0033CC"/>
                          </a:solidFill>
                          <a:effectLst/>
                          <a:latin typeface="Cambria" panose="02040503050406030204" pitchFamily="18" charset="0"/>
                          <a:ea typeface="Cambria" panose="02040503050406030204" pitchFamily="18" charset="0"/>
                        </a:rPr>
                        <a:t>  yatırımlar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extLst>
                  <a:ext uri="{0D108BD9-81ED-4DB2-BD59-A6C34878D82A}">
                    <a16:rowId xmlns:a16="http://schemas.microsoft.com/office/drawing/2014/main" val="4108054360"/>
                  </a:ext>
                </a:extLst>
              </a:tr>
              <a:tr h="401555">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Taşınmaz mal alımı,</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077398863"/>
                  </a:ext>
                </a:extLst>
              </a:tr>
              <a:tr h="401555">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Demirbaş alımı,</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6.540,00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237315586"/>
                  </a:ext>
                </a:extLst>
              </a:tr>
              <a:tr h="401555">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Hizmet otosu alımı,</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354963378"/>
                  </a:ext>
                </a:extLst>
              </a:tr>
              <a:tr h="401555">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742294062"/>
                  </a:ext>
                </a:extLst>
              </a:tr>
              <a:tr h="401555">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V.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6.540,00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030239953"/>
                  </a:ext>
                </a:extLst>
              </a:tr>
            </a:tbl>
          </a:graphicData>
        </a:graphic>
      </p:graphicFrame>
    </p:spTree>
    <p:extLst>
      <p:ext uri="{BB962C8B-B14F-4D97-AF65-F5344CB8AC3E}">
        <p14:creationId xmlns:p14="http://schemas.microsoft.com/office/powerpoint/2010/main" val="4194316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21</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2441450111"/>
              </p:ext>
            </p:extLst>
          </p:nvPr>
        </p:nvGraphicFramePr>
        <p:xfrm>
          <a:off x="395536" y="1254125"/>
          <a:ext cx="8352928" cy="4953538"/>
        </p:xfrm>
        <a:graphic>
          <a:graphicData uri="http://schemas.openxmlformats.org/drawingml/2006/table">
            <a:tbl>
              <a:tblPr>
                <a:tableStyleId>{22838BEF-8BB2-4498-84A7-C5851F593DF1}</a:tableStyleId>
              </a:tblPr>
              <a:tblGrid>
                <a:gridCol w="549422">
                  <a:extLst>
                    <a:ext uri="{9D8B030D-6E8A-4147-A177-3AD203B41FA5}">
                      <a16:colId xmlns:a16="http://schemas.microsoft.com/office/drawing/2014/main" val="1294066432"/>
                    </a:ext>
                  </a:extLst>
                </a:gridCol>
                <a:gridCol w="4155003">
                  <a:extLst>
                    <a:ext uri="{9D8B030D-6E8A-4147-A177-3AD203B41FA5}">
                      <a16:colId xmlns:a16="http://schemas.microsoft.com/office/drawing/2014/main" val="143326700"/>
                    </a:ext>
                  </a:extLst>
                </a:gridCol>
                <a:gridCol w="3648503">
                  <a:extLst>
                    <a:ext uri="{9D8B030D-6E8A-4147-A177-3AD203B41FA5}">
                      <a16:colId xmlns:a16="http://schemas.microsoft.com/office/drawing/2014/main" val="2891462171"/>
                    </a:ext>
                  </a:extLst>
                </a:gridCol>
              </a:tblGrid>
              <a:tr h="637863">
                <a:tc gridSpan="3">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………………………….ODASI  2020 YILI TAHMİNİ BÜTÇESİ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87953949"/>
                  </a:ext>
                </a:extLst>
              </a:tr>
              <a:tr h="381954">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394062912"/>
                  </a:ext>
                </a:extLst>
              </a:tr>
              <a:tr h="381954">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VI</a:t>
                      </a:r>
                      <a:r>
                        <a:rPr lang="tr-TR" sz="1600" b="1" u="none" strike="noStrike" dirty="0">
                          <a:solidFill>
                            <a:srgbClr val="0033CC"/>
                          </a:solidFill>
                          <a:effectLst/>
                          <a:latin typeface="Cambria" panose="02040503050406030204" pitchFamily="18" charset="0"/>
                          <a:ea typeface="Cambria" panose="02040503050406030204" pitchFamily="18" charset="0"/>
                        </a:rPr>
                        <a:t>  vakıflar fonlar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extLst>
                  <a:ext uri="{0D108BD9-81ED-4DB2-BD59-A6C34878D82A}">
                    <a16:rowId xmlns:a16="http://schemas.microsoft.com/office/drawing/2014/main" val="3118069464"/>
                  </a:ext>
                </a:extLst>
              </a:tr>
              <a:tr h="38195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Vakıflar,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111229761"/>
                  </a:ext>
                </a:extLst>
              </a:tr>
              <a:tr h="38195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Eğitim ve araştırma fonu,</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242232320"/>
                  </a:ext>
                </a:extLst>
              </a:tr>
              <a:tr h="38195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Tabi afetler fonu,</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062819356"/>
                  </a:ext>
                </a:extLst>
              </a:tr>
              <a:tr h="38195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Kıdem tazminatları fonu,</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6.976,00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199116494"/>
                  </a:ext>
                </a:extLst>
              </a:tr>
              <a:tr h="38195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5</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Kadın girişimciler fonu,</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496918713"/>
                  </a:ext>
                </a:extLst>
              </a:tr>
              <a:tr h="38195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Yöneticiler arası yardımlaşma fonu,</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851136037"/>
                  </a:ext>
                </a:extLst>
              </a:tr>
              <a:tr h="45834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7</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Kaybolmaya yüz tutmuş mesleklerin korunması ve yaşatılması fonu,</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6.540,00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536116709"/>
                  </a:ext>
                </a:extLst>
              </a:tr>
              <a:tr h="38195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8</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45960054"/>
                  </a:ext>
                </a:extLst>
              </a:tr>
              <a:tr h="38195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VI.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13.516,00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242219779"/>
                  </a:ext>
                </a:extLst>
              </a:tr>
            </a:tbl>
          </a:graphicData>
        </a:graphic>
      </p:graphicFrame>
    </p:spTree>
    <p:extLst>
      <p:ext uri="{BB962C8B-B14F-4D97-AF65-F5344CB8AC3E}">
        <p14:creationId xmlns:p14="http://schemas.microsoft.com/office/powerpoint/2010/main" val="1542545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22</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2587843944"/>
              </p:ext>
            </p:extLst>
          </p:nvPr>
        </p:nvGraphicFramePr>
        <p:xfrm>
          <a:off x="395536" y="1963739"/>
          <a:ext cx="8291264" cy="4206129"/>
        </p:xfrm>
        <a:graphic>
          <a:graphicData uri="http://schemas.openxmlformats.org/drawingml/2006/table">
            <a:tbl>
              <a:tblPr>
                <a:tableStyleId>{22838BEF-8BB2-4498-84A7-C5851F593DF1}</a:tableStyleId>
              </a:tblPr>
              <a:tblGrid>
                <a:gridCol w="545366">
                  <a:extLst>
                    <a:ext uri="{9D8B030D-6E8A-4147-A177-3AD203B41FA5}">
                      <a16:colId xmlns:a16="http://schemas.microsoft.com/office/drawing/2014/main" val="1642524567"/>
                    </a:ext>
                  </a:extLst>
                </a:gridCol>
                <a:gridCol w="4124329">
                  <a:extLst>
                    <a:ext uri="{9D8B030D-6E8A-4147-A177-3AD203B41FA5}">
                      <a16:colId xmlns:a16="http://schemas.microsoft.com/office/drawing/2014/main" val="2628580917"/>
                    </a:ext>
                  </a:extLst>
                </a:gridCol>
                <a:gridCol w="3621569">
                  <a:extLst>
                    <a:ext uri="{9D8B030D-6E8A-4147-A177-3AD203B41FA5}">
                      <a16:colId xmlns:a16="http://schemas.microsoft.com/office/drawing/2014/main" val="440514745"/>
                    </a:ext>
                  </a:extLst>
                </a:gridCol>
              </a:tblGrid>
              <a:tr h="810177">
                <a:tc gridSpan="3">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………………………….ODASI  2020 YILI TAHMİNİ BÜTÇESİ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60799707"/>
                  </a:ext>
                </a:extLst>
              </a:tr>
              <a:tr h="485136">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576289270"/>
                  </a:ext>
                </a:extLst>
              </a:tr>
              <a:tr h="485136">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VII</a:t>
                      </a:r>
                      <a:r>
                        <a:rPr lang="tr-TR" sz="1600" b="1" u="none" strike="noStrike" dirty="0">
                          <a:solidFill>
                            <a:srgbClr val="0033CC"/>
                          </a:solidFill>
                          <a:effectLst/>
                          <a:latin typeface="Cambria" panose="02040503050406030204" pitchFamily="18" charset="0"/>
                          <a:ea typeface="Cambria" panose="02040503050406030204" pitchFamily="18" charset="0"/>
                        </a:rPr>
                        <a:t>  Projeler, Sosyal, Kültürel ve Sportif Faaliyetler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extLst>
                  <a:ext uri="{0D108BD9-81ED-4DB2-BD59-A6C34878D82A}">
                    <a16:rowId xmlns:a16="http://schemas.microsoft.com/office/drawing/2014/main" val="436317308"/>
                  </a:ext>
                </a:extLst>
              </a:tr>
              <a:tr h="485136">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Yurtiçi projeler,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493067611"/>
                  </a:ext>
                </a:extLst>
              </a:tr>
              <a:tr h="485136">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Yurtdışı projeler,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260144356"/>
                  </a:ext>
                </a:extLst>
              </a:tr>
              <a:tr h="485136">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Sosyal kültürel ve sportif faaliyetler,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4.360,00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647368188"/>
                  </a:ext>
                </a:extLst>
              </a:tr>
              <a:tr h="485136">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929926419"/>
                  </a:ext>
                </a:extLst>
              </a:tr>
              <a:tr h="485136">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VII.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4.360,00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478231859"/>
                  </a:ext>
                </a:extLst>
              </a:tr>
            </a:tbl>
          </a:graphicData>
        </a:graphic>
      </p:graphicFrame>
    </p:spTree>
    <p:extLst>
      <p:ext uri="{BB962C8B-B14F-4D97-AF65-F5344CB8AC3E}">
        <p14:creationId xmlns:p14="http://schemas.microsoft.com/office/powerpoint/2010/main" val="138698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23</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838122661"/>
              </p:ext>
            </p:extLst>
          </p:nvPr>
        </p:nvGraphicFramePr>
        <p:xfrm>
          <a:off x="467543" y="1963738"/>
          <a:ext cx="8219257" cy="3769517"/>
        </p:xfrm>
        <a:graphic>
          <a:graphicData uri="http://schemas.openxmlformats.org/drawingml/2006/table">
            <a:tbl>
              <a:tblPr>
                <a:tableStyleId>{22838BEF-8BB2-4498-84A7-C5851F593DF1}</a:tableStyleId>
              </a:tblPr>
              <a:tblGrid>
                <a:gridCol w="540630">
                  <a:extLst>
                    <a:ext uri="{9D8B030D-6E8A-4147-A177-3AD203B41FA5}">
                      <a16:colId xmlns:a16="http://schemas.microsoft.com/office/drawing/2014/main" val="1438561190"/>
                    </a:ext>
                  </a:extLst>
                </a:gridCol>
                <a:gridCol w="4088510">
                  <a:extLst>
                    <a:ext uri="{9D8B030D-6E8A-4147-A177-3AD203B41FA5}">
                      <a16:colId xmlns:a16="http://schemas.microsoft.com/office/drawing/2014/main" val="4005829537"/>
                    </a:ext>
                  </a:extLst>
                </a:gridCol>
                <a:gridCol w="3590117">
                  <a:extLst>
                    <a:ext uri="{9D8B030D-6E8A-4147-A177-3AD203B41FA5}">
                      <a16:colId xmlns:a16="http://schemas.microsoft.com/office/drawing/2014/main" val="899911254"/>
                    </a:ext>
                  </a:extLst>
                </a:gridCol>
              </a:tblGrid>
              <a:tr h="726078">
                <a:tc gridSpan="3">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………………………….ODASI  2020 YILI TAHMİNİ 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99692976"/>
                  </a:ext>
                </a:extLst>
              </a:tr>
              <a:tr h="434777">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272473207"/>
                  </a:ext>
                </a:extLst>
              </a:tr>
              <a:tr h="434777">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VIII</a:t>
                      </a:r>
                      <a:r>
                        <a:rPr lang="tr-TR" sz="1600" b="1" u="none" strike="noStrike" dirty="0">
                          <a:solidFill>
                            <a:srgbClr val="0033CC"/>
                          </a:solidFill>
                          <a:effectLst/>
                          <a:latin typeface="Cambria" panose="02040503050406030204" pitchFamily="18" charset="0"/>
                          <a:ea typeface="Cambria" panose="02040503050406030204" pitchFamily="18" charset="0"/>
                        </a:rPr>
                        <a:t>  iktisadi kuruluşlar,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extLst>
                  <a:ext uri="{0D108BD9-81ED-4DB2-BD59-A6C34878D82A}">
                    <a16:rowId xmlns:a16="http://schemas.microsoft.com/office/drawing/2014/main" val="2901515079"/>
                  </a:ext>
                </a:extLst>
              </a:tr>
              <a:tr h="4347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Bağlı iktisadi işletmeler,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587053674"/>
                  </a:ext>
                </a:extLst>
              </a:tr>
              <a:tr h="4347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Şirketler ve diğer ticari müesseseler,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287192033"/>
                  </a:ext>
                </a:extLst>
              </a:tr>
              <a:tr h="4347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Kooperatifler ve vakıflar,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653301873"/>
                  </a:ext>
                </a:extLst>
              </a:tr>
              <a:tr h="4347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681857916"/>
                  </a:ext>
                </a:extLst>
              </a:tr>
              <a:tr h="434777">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VIII.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301082426"/>
                  </a:ext>
                </a:extLst>
              </a:tr>
            </a:tbl>
          </a:graphicData>
        </a:graphic>
      </p:graphicFrame>
    </p:spTree>
    <p:extLst>
      <p:ext uri="{BB962C8B-B14F-4D97-AF65-F5344CB8AC3E}">
        <p14:creationId xmlns:p14="http://schemas.microsoft.com/office/powerpoint/2010/main" val="295049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24</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637976225"/>
              </p:ext>
            </p:extLst>
          </p:nvPr>
        </p:nvGraphicFramePr>
        <p:xfrm>
          <a:off x="467543" y="1916832"/>
          <a:ext cx="8219257" cy="4072407"/>
        </p:xfrm>
        <a:graphic>
          <a:graphicData uri="http://schemas.openxmlformats.org/drawingml/2006/table">
            <a:tbl>
              <a:tblPr>
                <a:tableStyleId>{22838BEF-8BB2-4498-84A7-C5851F593DF1}</a:tableStyleId>
              </a:tblPr>
              <a:tblGrid>
                <a:gridCol w="540630">
                  <a:extLst>
                    <a:ext uri="{9D8B030D-6E8A-4147-A177-3AD203B41FA5}">
                      <a16:colId xmlns:a16="http://schemas.microsoft.com/office/drawing/2014/main" val="4238983576"/>
                    </a:ext>
                  </a:extLst>
                </a:gridCol>
                <a:gridCol w="4088510">
                  <a:extLst>
                    <a:ext uri="{9D8B030D-6E8A-4147-A177-3AD203B41FA5}">
                      <a16:colId xmlns:a16="http://schemas.microsoft.com/office/drawing/2014/main" val="312343851"/>
                    </a:ext>
                  </a:extLst>
                </a:gridCol>
                <a:gridCol w="3590117">
                  <a:extLst>
                    <a:ext uri="{9D8B030D-6E8A-4147-A177-3AD203B41FA5}">
                      <a16:colId xmlns:a16="http://schemas.microsoft.com/office/drawing/2014/main" val="738922263"/>
                    </a:ext>
                  </a:extLst>
                </a:gridCol>
              </a:tblGrid>
              <a:tr h="816111">
                <a:tc gridSpan="3">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………………………….ODASI  2020 YILI TAHMİNİ BÜTÇESİ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7171467"/>
                  </a:ext>
                </a:extLst>
              </a:tr>
              <a:tr h="488689">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597189676"/>
                  </a:ext>
                </a:extLst>
              </a:tr>
              <a:tr h="488689">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IX</a:t>
                      </a:r>
                      <a:r>
                        <a:rPr lang="tr-TR" sz="1600" b="1" u="none" strike="noStrike" dirty="0">
                          <a:solidFill>
                            <a:srgbClr val="0033CC"/>
                          </a:solidFill>
                          <a:effectLst/>
                          <a:latin typeface="Cambria" panose="02040503050406030204" pitchFamily="18" charset="0"/>
                          <a:ea typeface="Cambria" panose="02040503050406030204" pitchFamily="18" charset="0"/>
                        </a:rPr>
                        <a:t>  diğer eğitim faaliyetleri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extLst>
                  <a:ext uri="{0D108BD9-81ED-4DB2-BD59-A6C34878D82A}">
                    <a16:rowId xmlns:a16="http://schemas.microsoft.com/office/drawing/2014/main" val="1535275729"/>
                  </a:ext>
                </a:extLst>
              </a:tr>
              <a:tr h="65077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Fuarlar, sergiler, Sanayi ve Ticaret Bakanlığınca belirlenecek faaliyetler,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2.180,00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651890180"/>
                  </a:ext>
                </a:extLst>
              </a:tr>
              <a:tr h="65077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Eğitim ve diğer konularda yaptırılacak araştırmalar ve raporlar,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5.450,00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036525143"/>
                  </a:ext>
                </a:extLst>
              </a:tr>
              <a:tr h="488689">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3796053411"/>
                  </a:ext>
                </a:extLst>
              </a:tr>
              <a:tr h="488689">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IX.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7.630,00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53979112"/>
                  </a:ext>
                </a:extLst>
              </a:tr>
            </a:tbl>
          </a:graphicData>
        </a:graphic>
      </p:graphicFrame>
    </p:spTree>
    <p:extLst>
      <p:ext uri="{BB962C8B-B14F-4D97-AF65-F5344CB8AC3E}">
        <p14:creationId xmlns:p14="http://schemas.microsoft.com/office/powerpoint/2010/main" val="3955939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25</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770743271"/>
              </p:ext>
            </p:extLst>
          </p:nvPr>
        </p:nvGraphicFramePr>
        <p:xfrm>
          <a:off x="395536" y="908720"/>
          <a:ext cx="8424936" cy="5496682"/>
        </p:xfrm>
        <a:graphic>
          <a:graphicData uri="http://schemas.openxmlformats.org/drawingml/2006/table">
            <a:tbl>
              <a:tblPr>
                <a:tableStyleId>{22838BEF-8BB2-4498-84A7-C5851F593DF1}</a:tableStyleId>
              </a:tblPr>
              <a:tblGrid>
                <a:gridCol w="554157">
                  <a:extLst>
                    <a:ext uri="{9D8B030D-6E8A-4147-A177-3AD203B41FA5}">
                      <a16:colId xmlns:a16="http://schemas.microsoft.com/office/drawing/2014/main" val="283406467"/>
                    </a:ext>
                  </a:extLst>
                </a:gridCol>
                <a:gridCol w="4190822">
                  <a:extLst>
                    <a:ext uri="{9D8B030D-6E8A-4147-A177-3AD203B41FA5}">
                      <a16:colId xmlns:a16="http://schemas.microsoft.com/office/drawing/2014/main" val="1407459666"/>
                    </a:ext>
                  </a:extLst>
                </a:gridCol>
                <a:gridCol w="2193155">
                  <a:extLst>
                    <a:ext uri="{9D8B030D-6E8A-4147-A177-3AD203B41FA5}">
                      <a16:colId xmlns:a16="http://schemas.microsoft.com/office/drawing/2014/main" val="1537737557"/>
                    </a:ext>
                  </a:extLst>
                </a:gridCol>
                <a:gridCol w="1486802">
                  <a:extLst>
                    <a:ext uri="{9D8B030D-6E8A-4147-A177-3AD203B41FA5}">
                      <a16:colId xmlns:a16="http://schemas.microsoft.com/office/drawing/2014/main" val="3537622852"/>
                    </a:ext>
                  </a:extLst>
                </a:gridCol>
              </a:tblGrid>
              <a:tr h="298142">
                <a:tc gridSpan="4">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………………………….ODASI  2020 YILI TAHMİNİ BÜTÇESİ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91370526"/>
                  </a:ext>
                </a:extLst>
              </a:tr>
              <a:tr h="178528">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endParaRPr lang="tr-TR"/>
                    </a:p>
                  </a:txBody>
                  <a:tcPr/>
                </a:tc>
                <a:extLst>
                  <a:ext uri="{0D108BD9-81ED-4DB2-BD59-A6C34878D82A}">
                    <a16:rowId xmlns:a16="http://schemas.microsoft.com/office/drawing/2014/main" val="2454214706"/>
                  </a:ext>
                </a:extLst>
              </a:tr>
              <a:tr h="178528">
                <a:tc vMerge="1">
                  <a:txBody>
                    <a:bodyPr/>
                    <a:lstStyle/>
                    <a:p>
                      <a:endParaRPr lang="tr-TR"/>
                    </a:p>
                  </a:txBody>
                  <a:tcPr/>
                </a:tc>
                <a:tc gridSpan="3">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a:t>
                      </a:r>
                      <a:r>
                        <a:rPr lang="tr-TR" sz="1600" b="1" u="none" strike="noStrike" dirty="0" smtClean="0">
                          <a:solidFill>
                            <a:srgbClr val="C00000"/>
                          </a:solidFill>
                          <a:effectLst/>
                          <a:latin typeface="Cambria" panose="02040503050406030204" pitchFamily="18" charset="0"/>
                          <a:ea typeface="Cambria" panose="02040503050406030204" pitchFamily="18" charset="0"/>
                        </a:rPr>
                        <a:t>X</a:t>
                      </a:r>
                      <a:r>
                        <a:rPr lang="tr-TR" sz="1600" b="1" u="none" strike="noStrike" dirty="0" smtClean="0">
                          <a:solidFill>
                            <a:srgbClr val="0033CC"/>
                          </a:solidFill>
                          <a:effectLst/>
                          <a:latin typeface="Cambria" panose="02040503050406030204" pitchFamily="18" charset="0"/>
                          <a:ea typeface="Cambria" panose="02040503050406030204" pitchFamily="18" charset="0"/>
                        </a:rPr>
                        <a:t> </a:t>
                      </a:r>
                      <a:r>
                        <a:rPr lang="tr-TR" sz="1600" b="1" u="none" strike="noStrike" dirty="0">
                          <a:solidFill>
                            <a:srgbClr val="0033CC"/>
                          </a:solidFill>
                          <a:effectLst/>
                          <a:latin typeface="Cambria" panose="02040503050406030204" pitchFamily="18" charset="0"/>
                          <a:ea typeface="Cambria" panose="02040503050406030204" pitchFamily="18" charset="0"/>
                        </a:rPr>
                        <a:t>Eğitim 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30577763"/>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Meslek Eğitimi Fonu Payı,</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2826490946"/>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Meslek eğitimi danışmanlığı birimi huzur hakları,</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2844206608"/>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İşyeri denetleme birimleri huzur hakları,</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13.080,00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3495258816"/>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Meslekî eğitim ve teknoloji merkezleri yönetim kurulları huzur hakları,</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2000941228"/>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5</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Eğitim personeli aylık ücretleri,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6.540,00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1512867402"/>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Eğitim personeli ikramiyeleri,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3607678552"/>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7</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Yurtiçi ve yurtdışı seyahatlerine ilişkin gündelikler, yol ücretleri ve konaklama giderleri,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2.180,00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3031259718"/>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8</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Eğitim personeli sosyal yardım giderleri,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3939204802"/>
                  </a:ext>
                </a:extLst>
              </a:tr>
              <a:tr h="17852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9</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Vergiler,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2.943,00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1932306870"/>
                  </a:ext>
                </a:extLst>
              </a:tr>
              <a:tr h="17852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SGK işveren payları,</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2.223,60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3872290228"/>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İşsizlik sigortası fonu işveren payları,</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222,36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2610236158"/>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Eğitim personeli eğitim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8.720,00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2394111423"/>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Eğitimle ilgili kurslar seminerler ve benzeri 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13.080,00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773214641"/>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Eğitimle ilgili yayınlar broşürler kitaplar ve benzeri 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1.635,00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2446771388"/>
                  </a:ext>
                </a:extLst>
              </a:tr>
              <a:tr h="23774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15</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Meslekî eğitim ve teknoloji merkezleri işletme giderleri,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1386354990"/>
                  </a:ext>
                </a:extLst>
              </a:tr>
              <a:tr h="34813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Meslekî eğitim ve teknoloji merkezlerinin planlaması, inşaat projelerinin hazırlanması tadil bakım-onarım, tefriş ve donanım giderleri,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3765180985"/>
                  </a:ext>
                </a:extLst>
              </a:tr>
              <a:tr h="237740">
                <a:tc>
                  <a:txBody>
                    <a:bodyPr/>
                    <a:lstStyle/>
                    <a:p>
                      <a:pPr algn="ctr" fontAlgn="ctr"/>
                      <a:r>
                        <a:rPr lang="tr-TR" sz="1600" u="none" strike="noStrike" dirty="0">
                          <a:solidFill>
                            <a:srgbClr val="0033CC"/>
                          </a:solidFill>
                          <a:effectLst/>
                          <a:latin typeface="Cambria" panose="02040503050406030204" pitchFamily="18" charset="0"/>
                          <a:ea typeface="Cambria" panose="02040503050406030204" pitchFamily="18" charset="0"/>
                        </a:rPr>
                        <a:t> </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tc gridSpan="2">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X.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tc hMerge="1">
                  <a:txBody>
                    <a:bodyPr/>
                    <a:lstStyle/>
                    <a:p>
                      <a:pPr algn="r" fontAlgn="ctr"/>
                      <a:endParaRPr lang="tr-TR" sz="1200" b="1" i="0" u="none" strike="noStrike" dirty="0">
                        <a:solidFill>
                          <a:srgbClr val="0033CC"/>
                        </a:solidFill>
                        <a:effectLst/>
                        <a:latin typeface="Tahoma" panose="020B0604030504040204" pitchFamily="34" charset="0"/>
                      </a:endParaRPr>
                    </a:p>
                  </a:txBody>
                  <a:tcPr marL="4100" marR="4100" marT="4100"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50.623,96</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100" marR="4100" marT="4100" marB="0" anchor="ctr"/>
                </a:tc>
                <a:extLst>
                  <a:ext uri="{0D108BD9-81ED-4DB2-BD59-A6C34878D82A}">
                    <a16:rowId xmlns:a16="http://schemas.microsoft.com/office/drawing/2014/main" val="2590394080"/>
                  </a:ext>
                </a:extLst>
              </a:tr>
            </a:tbl>
          </a:graphicData>
        </a:graphic>
      </p:graphicFrame>
    </p:spTree>
    <p:extLst>
      <p:ext uri="{BB962C8B-B14F-4D97-AF65-F5344CB8AC3E}">
        <p14:creationId xmlns:p14="http://schemas.microsoft.com/office/powerpoint/2010/main" val="11565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26</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3852096985"/>
              </p:ext>
            </p:extLst>
          </p:nvPr>
        </p:nvGraphicFramePr>
        <p:xfrm>
          <a:off x="467543" y="2301876"/>
          <a:ext cx="8219257" cy="3287363"/>
        </p:xfrm>
        <a:graphic>
          <a:graphicData uri="http://schemas.openxmlformats.org/drawingml/2006/table">
            <a:tbl>
              <a:tblPr>
                <a:tableStyleId>{22838BEF-8BB2-4498-84A7-C5851F593DF1}</a:tableStyleId>
              </a:tblPr>
              <a:tblGrid>
                <a:gridCol w="540630">
                  <a:extLst>
                    <a:ext uri="{9D8B030D-6E8A-4147-A177-3AD203B41FA5}">
                      <a16:colId xmlns:a16="http://schemas.microsoft.com/office/drawing/2014/main" val="577049501"/>
                    </a:ext>
                  </a:extLst>
                </a:gridCol>
                <a:gridCol w="4088510">
                  <a:extLst>
                    <a:ext uri="{9D8B030D-6E8A-4147-A177-3AD203B41FA5}">
                      <a16:colId xmlns:a16="http://schemas.microsoft.com/office/drawing/2014/main" val="1959002428"/>
                    </a:ext>
                  </a:extLst>
                </a:gridCol>
                <a:gridCol w="3590117">
                  <a:extLst>
                    <a:ext uri="{9D8B030D-6E8A-4147-A177-3AD203B41FA5}">
                      <a16:colId xmlns:a16="http://schemas.microsoft.com/office/drawing/2014/main" val="1154926239"/>
                    </a:ext>
                  </a:extLst>
                </a:gridCol>
              </a:tblGrid>
              <a:tr h="823073">
                <a:tc gridSpan="3">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………………………….ODASI  2020 YILI TAHMİNİ BÜTÇESİ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00778870"/>
                  </a:ext>
                </a:extLst>
              </a:tr>
              <a:tr h="492858">
                <a:tc rowSpan="2">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2542539623"/>
                  </a:ext>
                </a:extLst>
              </a:tr>
              <a:tr h="492858">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XI</a:t>
                      </a:r>
                      <a:r>
                        <a:rPr lang="tr-TR" sz="1600" b="1" u="none" strike="noStrike" dirty="0">
                          <a:solidFill>
                            <a:srgbClr val="0033CC"/>
                          </a:solidFill>
                          <a:effectLst/>
                          <a:latin typeface="Cambria" panose="02040503050406030204" pitchFamily="18" charset="0"/>
                          <a:ea typeface="Cambria" panose="02040503050406030204" pitchFamily="18" charset="0"/>
                        </a:rPr>
                        <a:t>  işletmeler üstü eğitim merkezleri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hMerge="1">
                  <a:txBody>
                    <a:bodyPr/>
                    <a:lstStyle/>
                    <a:p>
                      <a:endParaRPr lang="tr-TR"/>
                    </a:p>
                  </a:txBody>
                  <a:tcPr/>
                </a:tc>
                <a:extLst>
                  <a:ext uri="{0D108BD9-81ED-4DB2-BD59-A6C34878D82A}">
                    <a16:rowId xmlns:a16="http://schemas.microsoft.com/office/drawing/2014/main" val="349793363"/>
                  </a:ext>
                </a:extLst>
              </a:tr>
              <a:tr h="49285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Proje, kontrollük ve inşaat giderleri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540271254"/>
                  </a:ext>
                </a:extLst>
              </a:tr>
              <a:tr h="492858">
                <a:tc>
                  <a:txBody>
                    <a:bodyPr/>
                    <a:lstStyle/>
                    <a:p>
                      <a:pPr algn="ctr" fontAlgn="ct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 </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927770577"/>
                  </a:ext>
                </a:extLst>
              </a:tr>
              <a:tr h="49285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XI.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455" marR="8455" marT="8455" marB="0" anchor="ctr"/>
                </a:tc>
                <a:extLst>
                  <a:ext uri="{0D108BD9-81ED-4DB2-BD59-A6C34878D82A}">
                    <a16:rowId xmlns:a16="http://schemas.microsoft.com/office/drawing/2014/main" val="1226867783"/>
                  </a:ext>
                </a:extLst>
              </a:tr>
            </a:tbl>
          </a:graphicData>
        </a:graphic>
      </p:graphicFrame>
    </p:spTree>
    <p:extLst>
      <p:ext uri="{BB962C8B-B14F-4D97-AF65-F5344CB8AC3E}">
        <p14:creationId xmlns:p14="http://schemas.microsoft.com/office/powerpoint/2010/main" val="524714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27</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1249908159"/>
              </p:ext>
            </p:extLst>
          </p:nvPr>
        </p:nvGraphicFramePr>
        <p:xfrm>
          <a:off x="395537" y="2014538"/>
          <a:ext cx="8291264" cy="3225800"/>
        </p:xfrm>
        <a:graphic>
          <a:graphicData uri="http://schemas.openxmlformats.org/drawingml/2006/table">
            <a:tbl>
              <a:tblPr>
                <a:tableStyleId>{22838BEF-8BB2-4498-84A7-C5851F593DF1}</a:tableStyleId>
              </a:tblPr>
              <a:tblGrid>
                <a:gridCol w="529406">
                  <a:extLst>
                    <a:ext uri="{9D8B030D-6E8A-4147-A177-3AD203B41FA5}">
                      <a16:colId xmlns:a16="http://schemas.microsoft.com/office/drawing/2014/main" val="1577986077"/>
                    </a:ext>
                  </a:extLst>
                </a:gridCol>
                <a:gridCol w="4246274">
                  <a:extLst>
                    <a:ext uri="{9D8B030D-6E8A-4147-A177-3AD203B41FA5}">
                      <a16:colId xmlns:a16="http://schemas.microsoft.com/office/drawing/2014/main" val="1335163511"/>
                    </a:ext>
                  </a:extLst>
                </a:gridCol>
                <a:gridCol w="3515584">
                  <a:extLst>
                    <a:ext uri="{9D8B030D-6E8A-4147-A177-3AD203B41FA5}">
                      <a16:colId xmlns:a16="http://schemas.microsoft.com/office/drawing/2014/main" val="3488004992"/>
                    </a:ext>
                  </a:extLst>
                </a:gridCol>
              </a:tblGrid>
              <a:tr h="624951">
                <a:tc gridSpan="3">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………………………….ODASI  2020 YILI TAHMİNİ BÜTÇESİ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51763812"/>
                  </a:ext>
                </a:extLst>
              </a:tr>
              <a:tr h="374223">
                <a:tc rowSpan="2">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Sıra</a:t>
                      </a:r>
                      <a:br>
                        <a:rPr lang="tr-TR" sz="1600" b="1" u="none" strike="noStrike">
                          <a:solidFill>
                            <a:srgbClr val="0033CC"/>
                          </a:solidFill>
                          <a:effectLst/>
                          <a:latin typeface="Cambria" panose="02040503050406030204" pitchFamily="18" charset="0"/>
                          <a:ea typeface="Cambria" panose="02040503050406030204" pitchFamily="18" charset="0"/>
                        </a:rPr>
                      </a:br>
                      <a:r>
                        <a:rPr lang="tr-TR" sz="1600" b="1" u="none" strike="noStrike">
                          <a:solidFill>
                            <a:srgbClr val="0033CC"/>
                          </a:solidFill>
                          <a:effectLst/>
                          <a:latin typeface="Cambria" panose="02040503050406030204" pitchFamily="18" charset="0"/>
                          <a:ea typeface="Cambria" panose="02040503050406030204" pitchFamily="18" charset="0"/>
                        </a:rPr>
                        <a:t>No</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extLst>
                  <a:ext uri="{0D108BD9-81ED-4DB2-BD59-A6C34878D82A}">
                    <a16:rowId xmlns:a16="http://schemas.microsoft.com/office/drawing/2014/main" val="1559783341"/>
                  </a:ext>
                </a:extLst>
              </a:tr>
              <a:tr h="729734">
                <a:tc vMerge="1">
                  <a:txBody>
                    <a:bodyPr/>
                    <a:lstStyle/>
                    <a:p>
                      <a:endParaRPr lang="tr-TR"/>
                    </a:p>
                  </a:txBody>
                  <a:tcPr/>
                </a:tc>
                <a:tc gridSpan="2">
                  <a:txBody>
                    <a:bodyPr/>
                    <a:lstStyle/>
                    <a:p>
                      <a:pPr algn="ctr" fontAlgn="ctr"/>
                      <a:r>
                        <a:rPr lang="tr-TR" sz="1600" b="1" u="none" strike="noStrike" dirty="0">
                          <a:solidFill>
                            <a:srgbClr val="C00000"/>
                          </a:solidFill>
                          <a:effectLst/>
                          <a:latin typeface="Cambria" panose="02040503050406030204" pitchFamily="18" charset="0"/>
                          <a:ea typeface="Cambria" panose="02040503050406030204" pitchFamily="18" charset="0"/>
                        </a:rPr>
                        <a:t>Fasıl XII</a:t>
                      </a:r>
                      <a:r>
                        <a:rPr lang="tr-TR" sz="1600" b="1" u="none" strike="noStrike" dirty="0">
                          <a:solidFill>
                            <a:srgbClr val="0033CC"/>
                          </a:solidFill>
                          <a:effectLst/>
                          <a:latin typeface="Cambria" panose="02040503050406030204" pitchFamily="18" charset="0"/>
                          <a:ea typeface="Cambria" panose="02040503050406030204" pitchFamily="18" charset="0"/>
                        </a:rPr>
                        <a:t>  </a:t>
                      </a:r>
                      <a:r>
                        <a:rPr lang="tr-TR" sz="1600" b="1" u="none" strike="noStrike" dirty="0" smtClean="0">
                          <a:solidFill>
                            <a:srgbClr val="0033CC"/>
                          </a:solidFill>
                          <a:effectLst/>
                          <a:latin typeface="Cambria" panose="02040503050406030204" pitchFamily="18" charset="0"/>
                          <a:ea typeface="Cambria" panose="02040503050406030204" pitchFamily="18" charset="0"/>
                        </a:rPr>
                        <a:t>Yönetim </a:t>
                      </a:r>
                      <a:r>
                        <a:rPr lang="tr-TR" sz="1600" b="1" u="none" strike="noStrike" dirty="0">
                          <a:solidFill>
                            <a:srgbClr val="0033CC"/>
                          </a:solidFill>
                          <a:effectLst/>
                          <a:latin typeface="Cambria" panose="02040503050406030204" pitchFamily="18" charset="0"/>
                          <a:ea typeface="Cambria" panose="02040503050406030204" pitchFamily="18" charset="0"/>
                        </a:rPr>
                        <a:t>kurulunca bütçeye ilave edilebilecek diğer fasıllar ve harcama kalemleri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208" marR="8208" marT="8208" marB="0" anchor="ctr"/>
                </a:tc>
                <a:tc hMerge="1">
                  <a:txBody>
                    <a:bodyPr/>
                    <a:lstStyle/>
                    <a:p>
                      <a:endParaRPr lang="tr-TR"/>
                    </a:p>
                  </a:txBody>
                  <a:tcPr/>
                </a:tc>
                <a:extLst>
                  <a:ext uri="{0D108BD9-81ED-4DB2-BD59-A6C34878D82A}">
                    <a16:rowId xmlns:a16="http://schemas.microsoft.com/office/drawing/2014/main" val="1402980225"/>
                  </a:ext>
                </a:extLst>
              </a:tr>
              <a:tr h="37422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extLst>
                  <a:ext uri="{0D108BD9-81ED-4DB2-BD59-A6C34878D82A}">
                    <a16:rowId xmlns:a16="http://schemas.microsoft.com/office/drawing/2014/main" val="2059621604"/>
                  </a:ext>
                </a:extLst>
              </a:tr>
              <a:tr h="37422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extLst>
                  <a:ext uri="{0D108BD9-81ED-4DB2-BD59-A6C34878D82A}">
                    <a16:rowId xmlns:a16="http://schemas.microsoft.com/office/drawing/2014/main" val="2818144913"/>
                  </a:ext>
                </a:extLst>
              </a:tr>
              <a:tr h="37422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l"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extLst>
                  <a:ext uri="{0D108BD9-81ED-4DB2-BD59-A6C34878D82A}">
                    <a16:rowId xmlns:a16="http://schemas.microsoft.com/office/drawing/2014/main" val="2973294857"/>
                  </a:ext>
                </a:extLst>
              </a:tr>
              <a:tr h="374223">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XII. FASIL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208" marR="8208" marT="8208"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0,00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8208" marR="8208" marT="8208" marB="0" anchor="ctr"/>
                </a:tc>
                <a:extLst>
                  <a:ext uri="{0D108BD9-81ED-4DB2-BD59-A6C34878D82A}">
                    <a16:rowId xmlns:a16="http://schemas.microsoft.com/office/drawing/2014/main" val="1747912880"/>
                  </a:ext>
                </a:extLst>
              </a:tr>
            </a:tbl>
          </a:graphicData>
        </a:graphic>
      </p:graphicFrame>
    </p:spTree>
    <p:extLst>
      <p:ext uri="{BB962C8B-B14F-4D97-AF65-F5344CB8AC3E}">
        <p14:creationId xmlns:p14="http://schemas.microsoft.com/office/powerpoint/2010/main" val="304585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28</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1142030346"/>
              </p:ext>
            </p:extLst>
          </p:nvPr>
        </p:nvGraphicFramePr>
        <p:xfrm>
          <a:off x="395536" y="1166813"/>
          <a:ext cx="8352927" cy="5532788"/>
        </p:xfrm>
        <a:graphic>
          <a:graphicData uri="http://schemas.openxmlformats.org/drawingml/2006/table">
            <a:tbl>
              <a:tblPr>
                <a:tableStyleId>{16D9F66E-5EB9-4882-86FB-DCBF35E3C3E4}</a:tableStyleId>
              </a:tblPr>
              <a:tblGrid>
                <a:gridCol w="522738">
                  <a:extLst>
                    <a:ext uri="{9D8B030D-6E8A-4147-A177-3AD203B41FA5}">
                      <a16:colId xmlns:a16="http://schemas.microsoft.com/office/drawing/2014/main" val="2480020461"/>
                    </a:ext>
                  </a:extLst>
                </a:gridCol>
                <a:gridCol w="4356155">
                  <a:extLst>
                    <a:ext uri="{9D8B030D-6E8A-4147-A177-3AD203B41FA5}">
                      <a16:colId xmlns:a16="http://schemas.microsoft.com/office/drawing/2014/main" val="1756758682"/>
                    </a:ext>
                  </a:extLst>
                </a:gridCol>
                <a:gridCol w="3474034">
                  <a:extLst>
                    <a:ext uri="{9D8B030D-6E8A-4147-A177-3AD203B41FA5}">
                      <a16:colId xmlns:a16="http://schemas.microsoft.com/office/drawing/2014/main" val="3618254844"/>
                    </a:ext>
                  </a:extLst>
                </a:gridCol>
              </a:tblGrid>
              <a:tr h="404246">
                <a:tc gridSpan="3">
                  <a:txBody>
                    <a:bodyPr/>
                    <a:lstStyle/>
                    <a:p>
                      <a:pPr algn="ctr" fontAlgn="ctr"/>
                      <a:r>
                        <a:rPr lang="tr-TR" sz="2000" b="1" u="none" strike="noStrike" dirty="0">
                          <a:solidFill>
                            <a:srgbClr val="C00000"/>
                          </a:solidFill>
                          <a:effectLst/>
                          <a:latin typeface="Cambria" panose="02040503050406030204" pitchFamily="18" charset="0"/>
                          <a:ea typeface="Cambria" panose="02040503050406030204" pitchFamily="18" charset="0"/>
                        </a:rPr>
                        <a:t>………………………….ODASI  2020 YILI TAHMİNİ BÜTÇESİ</a:t>
                      </a:r>
                      <a:endParaRPr lang="tr-TR" sz="2000" b="1" i="0" u="none" strike="noStrike" dirty="0">
                        <a:solidFill>
                          <a:srgbClr val="C00000"/>
                        </a:solidFill>
                        <a:effectLst/>
                        <a:latin typeface="Cambria" panose="02040503050406030204" pitchFamily="18" charset="0"/>
                        <a:ea typeface="Cambria" panose="02040503050406030204" pitchFamily="18" charset="0"/>
                      </a:endParaRPr>
                    </a:p>
                  </a:txBody>
                  <a:tcPr marL="5475" marR="5475" marT="547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6563337"/>
                  </a:ext>
                </a:extLst>
              </a:tr>
              <a:tr h="242064">
                <a:tc rowSpan="2">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Sıra</a:t>
                      </a:r>
                      <a:br>
                        <a:rPr lang="tr-TR" sz="1600" b="1" u="none" strike="noStrike">
                          <a:solidFill>
                            <a:srgbClr val="0033CC"/>
                          </a:solidFill>
                          <a:effectLst/>
                          <a:latin typeface="Cambria" panose="02040503050406030204" pitchFamily="18" charset="0"/>
                          <a:ea typeface="Cambria" panose="02040503050406030204" pitchFamily="18" charset="0"/>
                        </a:rPr>
                      </a:br>
                      <a:r>
                        <a:rPr lang="tr-TR" sz="1600" b="1" u="none" strike="noStrike">
                          <a:solidFill>
                            <a:srgbClr val="0033CC"/>
                          </a:solidFill>
                          <a:effectLst/>
                          <a:latin typeface="Cambria" panose="02040503050406030204" pitchFamily="18" charset="0"/>
                          <a:ea typeface="Cambria" panose="02040503050406030204" pitchFamily="18" charset="0"/>
                        </a:rPr>
                        <a:t>No</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GİDERLER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1284138624"/>
                  </a:ext>
                </a:extLst>
              </a:tr>
              <a:tr h="242064">
                <a:tc vMerge="1">
                  <a:txBody>
                    <a:bodyPr/>
                    <a:lstStyle/>
                    <a:p>
                      <a:endParaRPr lang="tr-TR"/>
                    </a:p>
                  </a:txBody>
                  <a:tcP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FASILLAR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ctr" fontAlgn="ctr"/>
                      <a:r>
                        <a:rPr lang="tr-TR" sz="1600" b="1" u="none" strike="noStrike" dirty="0" smtClean="0">
                          <a:solidFill>
                            <a:srgbClr val="0033CC"/>
                          </a:solidFill>
                          <a:effectLst/>
                          <a:latin typeface="Cambria" panose="02040503050406030204" pitchFamily="18" charset="0"/>
                          <a:ea typeface="Cambria" panose="02040503050406030204" pitchFamily="18" charset="0"/>
                        </a:rPr>
                        <a:t>TUTARLAR</a:t>
                      </a:r>
                      <a:r>
                        <a:rPr lang="tr-TR" sz="1600" b="1" u="none" strike="noStrike" dirty="0">
                          <a:solidFill>
                            <a:srgbClr val="0033CC"/>
                          </a:solidFill>
                          <a:effectLst/>
                          <a:latin typeface="Cambria" panose="02040503050406030204" pitchFamily="18" charset="0"/>
                          <a:ea typeface="Cambria" panose="02040503050406030204" pitchFamily="18" charset="0"/>
                        </a:rPr>
                        <a:t> </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1514376918"/>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I</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Ücretler</a:t>
                      </a:r>
                      <a:r>
                        <a:rPr lang="tr-TR" sz="1600" u="none" strike="noStrike" dirty="0">
                          <a:solidFill>
                            <a:srgbClr val="0033CC"/>
                          </a:solidFill>
                          <a:effectLst/>
                          <a:latin typeface="Cambria" panose="02040503050406030204" pitchFamily="18" charset="0"/>
                          <a:ea typeface="Cambria" panose="02040503050406030204" pitchFamily="18" charset="0"/>
                        </a:rPr>
                        <a:t>, harcırahlar, vergiler ve SGK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588.600,00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735016802"/>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II</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Toplantılar </a:t>
                      </a:r>
                      <a:r>
                        <a:rPr lang="tr-TR" sz="1600" u="none" strike="noStrike" dirty="0">
                          <a:solidFill>
                            <a:srgbClr val="0033CC"/>
                          </a:solidFill>
                          <a:effectLst/>
                          <a:latin typeface="Cambria" panose="02040503050406030204" pitchFamily="18" charset="0"/>
                          <a:ea typeface="Cambria" panose="02040503050406030204" pitchFamily="18" charset="0"/>
                        </a:rPr>
                        <a:t>ve eğitim 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14.170,00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114251805"/>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III</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Yardım </a:t>
                      </a:r>
                      <a:r>
                        <a:rPr lang="tr-TR" sz="1600" u="none" strike="noStrike" dirty="0">
                          <a:solidFill>
                            <a:srgbClr val="0033CC"/>
                          </a:solidFill>
                          <a:effectLst/>
                          <a:latin typeface="Cambria" panose="02040503050406030204" pitchFamily="18" charset="0"/>
                          <a:ea typeface="Cambria" panose="02040503050406030204" pitchFamily="18" charset="0"/>
                        </a:rPr>
                        <a:t>giderleri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16.350,00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3791545523"/>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IV</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İdari </a:t>
                      </a:r>
                      <a:r>
                        <a:rPr lang="tr-TR" sz="1600" u="none" strike="noStrike" dirty="0">
                          <a:solidFill>
                            <a:srgbClr val="0033CC"/>
                          </a:solidFill>
                          <a:effectLst/>
                          <a:latin typeface="Cambria" panose="02040503050406030204" pitchFamily="18" charset="0"/>
                          <a:ea typeface="Cambria" panose="02040503050406030204" pitchFamily="18" charset="0"/>
                        </a:rPr>
                        <a:t>giderler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128.111,31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2155626049"/>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5</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V</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Yatırımlar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6.540,00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1581935824"/>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VI</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Vakıflar, </a:t>
                      </a:r>
                      <a:r>
                        <a:rPr lang="tr-TR" sz="1600" u="none" strike="noStrike" dirty="0">
                          <a:solidFill>
                            <a:srgbClr val="0033CC"/>
                          </a:solidFill>
                          <a:effectLst/>
                          <a:latin typeface="Cambria" panose="02040503050406030204" pitchFamily="18" charset="0"/>
                          <a:ea typeface="Cambria" panose="02040503050406030204" pitchFamily="18" charset="0"/>
                        </a:rPr>
                        <a:t>fonlar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13.516,00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3411492752"/>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7</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VII</a:t>
                      </a:r>
                      <a:r>
                        <a:rPr lang="tr-TR" sz="1600" u="none" strike="noStrike" dirty="0">
                          <a:solidFill>
                            <a:srgbClr val="0033CC"/>
                          </a:solidFill>
                          <a:effectLst/>
                          <a:latin typeface="Cambria" panose="02040503050406030204" pitchFamily="18" charset="0"/>
                          <a:ea typeface="Cambria" panose="02040503050406030204" pitchFamily="18" charset="0"/>
                        </a:rPr>
                        <a:t>  Projeler, Sosyal, Kültürel ve Sportif Faaliyetler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4.360,00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3370247532"/>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8</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VIII</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İktisadi </a:t>
                      </a:r>
                      <a:r>
                        <a:rPr lang="tr-TR" sz="1600" u="none" strike="noStrike" dirty="0">
                          <a:solidFill>
                            <a:srgbClr val="0033CC"/>
                          </a:solidFill>
                          <a:effectLst/>
                          <a:latin typeface="Cambria" panose="02040503050406030204" pitchFamily="18" charset="0"/>
                          <a:ea typeface="Cambria" panose="02040503050406030204" pitchFamily="18" charset="0"/>
                        </a:rPr>
                        <a:t>kuruluşlar</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3158962613"/>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9</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IX</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Diğer </a:t>
                      </a:r>
                      <a:r>
                        <a:rPr lang="tr-TR" sz="1600" u="none" strike="noStrike" dirty="0">
                          <a:solidFill>
                            <a:srgbClr val="0033CC"/>
                          </a:solidFill>
                          <a:effectLst/>
                          <a:latin typeface="Cambria" panose="02040503050406030204" pitchFamily="18" charset="0"/>
                          <a:ea typeface="Cambria" panose="02040503050406030204" pitchFamily="18" charset="0"/>
                        </a:rPr>
                        <a:t>eğitim faaliyetleri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7.630,00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1039734276"/>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X</a:t>
                      </a:r>
                      <a:r>
                        <a:rPr lang="tr-TR" sz="1600" u="none" strike="noStrike" dirty="0">
                          <a:solidFill>
                            <a:srgbClr val="0033CC"/>
                          </a:solidFill>
                          <a:effectLst/>
                          <a:latin typeface="Cambria" panose="02040503050406030204" pitchFamily="18" charset="0"/>
                          <a:ea typeface="Cambria" panose="02040503050406030204" pitchFamily="18" charset="0"/>
                        </a:rPr>
                        <a:t>  Eğitim Bütçesi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50.623,96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3519951995"/>
                  </a:ext>
                </a:extLst>
              </a:tr>
              <a:tr h="322348">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XI</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İşletmeler </a:t>
                      </a:r>
                      <a:r>
                        <a:rPr lang="tr-TR" sz="1600" u="none" strike="noStrike" dirty="0">
                          <a:solidFill>
                            <a:srgbClr val="0033CC"/>
                          </a:solidFill>
                          <a:effectLst/>
                          <a:latin typeface="Cambria" panose="02040503050406030204" pitchFamily="18" charset="0"/>
                          <a:ea typeface="Cambria" panose="02040503050406030204" pitchFamily="18" charset="0"/>
                        </a:rPr>
                        <a:t>üstü eğitim merkezleri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1287881556"/>
                  </a:ext>
                </a:extLst>
              </a:tr>
              <a:tr h="326786">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C00000"/>
                          </a:solidFill>
                          <a:effectLst/>
                          <a:latin typeface="Cambria" panose="02040503050406030204" pitchFamily="18" charset="0"/>
                          <a:ea typeface="Cambria" panose="02040503050406030204" pitchFamily="18" charset="0"/>
                        </a:rPr>
                        <a:t>Fasıl XII</a:t>
                      </a:r>
                      <a:r>
                        <a:rPr lang="tr-TR" sz="1600" u="none" strike="noStrike" dirty="0">
                          <a:solidFill>
                            <a:srgbClr val="0033CC"/>
                          </a:solidFill>
                          <a:effectLst/>
                          <a:latin typeface="Cambria" panose="02040503050406030204" pitchFamily="18" charset="0"/>
                          <a:ea typeface="Cambria" panose="02040503050406030204" pitchFamily="18" charset="0"/>
                        </a:rPr>
                        <a:t>  </a:t>
                      </a:r>
                      <a:r>
                        <a:rPr lang="tr-TR" sz="1600" u="none" strike="noStrike" dirty="0" smtClean="0">
                          <a:solidFill>
                            <a:srgbClr val="0033CC"/>
                          </a:solidFill>
                          <a:effectLst/>
                          <a:latin typeface="Cambria" panose="02040503050406030204" pitchFamily="18" charset="0"/>
                          <a:ea typeface="Cambria" panose="02040503050406030204" pitchFamily="18" charset="0"/>
                        </a:rPr>
                        <a:t>Yönetim </a:t>
                      </a:r>
                      <a:r>
                        <a:rPr lang="tr-TR" sz="1600" u="none" strike="noStrike" dirty="0">
                          <a:solidFill>
                            <a:srgbClr val="0033CC"/>
                          </a:solidFill>
                          <a:effectLst/>
                          <a:latin typeface="Cambria" panose="02040503050406030204" pitchFamily="18" charset="0"/>
                          <a:ea typeface="Cambria" panose="02040503050406030204" pitchFamily="18" charset="0"/>
                        </a:rPr>
                        <a:t>kurulunca bütçeye ilave edilebilecek diğer fasıllar ve harcama kalemleri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1905032474"/>
                  </a:ext>
                </a:extLst>
              </a:tr>
              <a:tr h="24206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 </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GENEL TOPLAM</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829.901,27</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5475" marR="5475" marT="5475" marB="0" anchor="ctr"/>
                </a:tc>
                <a:extLst>
                  <a:ext uri="{0D108BD9-81ED-4DB2-BD59-A6C34878D82A}">
                    <a16:rowId xmlns:a16="http://schemas.microsoft.com/office/drawing/2014/main" val="2436120827"/>
                  </a:ext>
                </a:extLst>
              </a:tr>
            </a:tbl>
          </a:graphicData>
        </a:graphic>
      </p:graphicFrame>
    </p:spTree>
    <p:extLst>
      <p:ext uri="{BB962C8B-B14F-4D97-AF65-F5344CB8AC3E}">
        <p14:creationId xmlns:p14="http://schemas.microsoft.com/office/powerpoint/2010/main" val="231724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29</a:t>
            </a:fld>
            <a:endParaRPr lang="tr-TR"/>
          </a:p>
        </p:txBody>
      </p:sp>
      <p:pic>
        <p:nvPicPr>
          <p:cNvPr id="11"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2" name="11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3"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graphicFrame>
        <p:nvGraphicFramePr>
          <p:cNvPr id="2" name="Tablo 1"/>
          <p:cNvGraphicFramePr>
            <a:graphicFrameLocks noGrp="1"/>
          </p:cNvGraphicFramePr>
          <p:nvPr>
            <p:extLst>
              <p:ext uri="{D42A27DB-BD31-4B8C-83A1-F6EECF244321}">
                <p14:modId xmlns:p14="http://schemas.microsoft.com/office/powerpoint/2010/main" val="3135197706"/>
              </p:ext>
            </p:extLst>
          </p:nvPr>
        </p:nvGraphicFramePr>
        <p:xfrm>
          <a:off x="179512" y="980728"/>
          <a:ext cx="8784977" cy="5729792"/>
        </p:xfrm>
        <a:graphic>
          <a:graphicData uri="http://schemas.openxmlformats.org/drawingml/2006/table">
            <a:tbl>
              <a:tblPr>
                <a:tableStyleId>{16D9F66E-5EB9-4882-86FB-DCBF35E3C3E4}</a:tableStyleId>
              </a:tblPr>
              <a:tblGrid>
                <a:gridCol w="544982">
                  <a:extLst>
                    <a:ext uri="{9D8B030D-6E8A-4147-A177-3AD203B41FA5}">
                      <a16:colId xmlns:a16="http://schemas.microsoft.com/office/drawing/2014/main" val="1064575348"/>
                    </a:ext>
                  </a:extLst>
                </a:gridCol>
                <a:gridCol w="4996442">
                  <a:extLst>
                    <a:ext uri="{9D8B030D-6E8A-4147-A177-3AD203B41FA5}">
                      <a16:colId xmlns:a16="http://schemas.microsoft.com/office/drawing/2014/main" val="2107963807"/>
                    </a:ext>
                  </a:extLst>
                </a:gridCol>
                <a:gridCol w="3243553">
                  <a:extLst>
                    <a:ext uri="{9D8B030D-6E8A-4147-A177-3AD203B41FA5}">
                      <a16:colId xmlns:a16="http://schemas.microsoft.com/office/drawing/2014/main" val="4165292599"/>
                    </a:ext>
                  </a:extLst>
                </a:gridCol>
              </a:tblGrid>
              <a:tr h="376615">
                <a:tc gridSpan="3">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………………………….ODASI  2020 YILI TAHMİNİ BÜTÇESİ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9528303"/>
                  </a:ext>
                </a:extLst>
              </a:tr>
              <a:tr h="343914">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Sıra</a:t>
                      </a:r>
                      <a:br>
                        <a:rPr lang="tr-TR" sz="1600" b="1" u="none" strike="noStrike" dirty="0">
                          <a:solidFill>
                            <a:srgbClr val="0033CC"/>
                          </a:solidFill>
                          <a:effectLst/>
                          <a:latin typeface="Cambria" panose="02040503050406030204" pitchFamily="18" charset="0"/>
                          <a:ea typeface="Cambria" panose="02040503050406030204" pitchFamily="18" charset="0"/>
                        </a:rPr>
                      </a:br>
                      <a:r>
                        <a:rPr lang="tr-TR" sz="1600" b="1" u="none" strike="noStrike" dirty="0">
                          <a:solidFill>
                            <a:srgbClr val="0033CC"/>
                          </a:solidFill>
                          <a:effectLst/>
                          <a:latin typeface="Cambria" panose="02040503050406030204" pitchFamily="18" charset="0"/>
                          <a:ea typeface="Cambria" panose="02040503050406030204" pitchFamily="18" charset="0"/>
                        </a:rPr>
                        <a:t>No</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ctr" fontAlgn="ctr"/>
                      <a:r>
                        <a:rPr lang="tr-TR" sz="1600" b="1" u="none" strike="noStrike">
                          <a:solidFill>
                            <a:srgbClr val="0033CC"/>
                          </a:solidFill>
                          <a:effectLst/>
                          <a:latin typeface="Cambria" panose="02040503050406030204" pitchFamily="18" charset="0"/>
                          <a:ea typeface="Cambria" panose="02040503050406030204" pitchFamily="18" charset="0"/>
                        </a:rPr>
                        <a:t>GELİRLER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ctr" fontAlgn="ctr"/>
                      <a:r>
                        <a:rPr lang="tr-TR" sz="1600" b="1" u="none" strike="noStrike" dirty="0">
                          <a:solidFill>
                            <a:srgbClr val="0033CC"/>
                          </a:solidFill>
                          <a:effectLst/>
                          <a:latin typeface="Cambria" panose="02040503050406030204" pitchFamily="18" charset="0"/>
                          <a:ea typeface="Cambria" panose="02040503050406030204" pitchFamily="18" charset="0"/>
                        </a:rPr>
                        <a:t>DÖNEM   01.01.2020 - 31.12.2020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4234819612"/>
                  </a:ext>
                </a:extLst>
              </a:tr>
              <a:tr h="30031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1</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KAYIT </a:t>
                      </a:r>
                      <a:r>
                        <a:rPr lang="tr-TR" sz="1600" u="none" strike="noStrike" dirty="0" smtClean="0">
                          <a:solidFill>
                            <a:srgbClr val="0033CC"/>
                          </a:solidFill>
                          <a:effectLst/>
                          <a:latin typeface="Cambria" panose="02040503050406030204" pitchFamily="18" charset="0"/>
                          <a:ea typeface="Cambria" panose="02040503050406030204" pitchFamily="18" charset="0"/>
                        </a:rPr>
                        <a:t>ÜCRETİ (324)</a:t>
                      </a: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53.928,00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1088965417"/>
                  </a:ext>
                </a:extLst>
              </a:tr>
              <a:tr h="30031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2</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YILLIK </a:t>
                      </a:r>
                      <a:r>
                        <a:rPr lang="tr-TR" sz="1600" u="none" strike="noStrike" dirty="0" smtClean="0">
                          <a:solidFill>
                            <a:srgbClr val="0033CC"/>
                          </a:solidFill>
                          <a:effectLst/>
                          <a:latin typeface="Cambria" panose="02040503050406030204" pitchFamily="18" charset="0"/>
                          <a:ea typeface="Cambria" panose="02040503050406030204" pitchFamily="18" charset="0"/>
                        </a:rPr>
                        <a:t>AİDAT (900)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315.000,00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2714308934"/>
                  </a:ext>
                </a:extLst>
              </a:tr>
              <a:tr h="546880">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3</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KONFEDERASYONCA BELİRLENEN TARİFE ÜCRETLERİ KARŞILIĞINDA DÜZENLENECEK VE ONANACAK BELGELER İLE YAPILAN HİZMETLER KARŞILIĞINDA ALINACAK </a:t>
                      </a:r>
                      <a:r>
                        <a:rPr lang="tr-TR" sz="1600" u="none" strike="noStrike" dirty="0" smtClean="0">
                          <a:solidFill>
                            <a:srgbClr val="0033CC"/>
                          </a:solidFill>
                          <a:effectLst/>
                          <a:latin typeface="Cambria" panose="02040503050406030204" pitchFamily="18" charset="0"/>
                          <a:ea typeface="Cambria" panose="02040503050406030204" pitchFamily="18" charset="0"/>
                        </a:rPr>
                        <a:t>ÜCRETLER (1150)</a:t>
                      </a: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40.250,00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201560681"/>
                  </a:ext>
                </a:extLst>
              </a:tr>
              <a:tr h="30031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4</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MESLEKİ YETERLİLİK BELGESİ ÜCRETLERİ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1330707690"/>
                  </a:ext>
                </a:extLst>
              </a:tr>
              <a:tr h="30031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5</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YAYIN GELİRLERİ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3545167616"/>
                  </a:ext>
                </a:extLst>
              </a:tr>
              <a:tr h="30031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6</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SINAV </a:t>
                      </a:r>
                      <a:r>
                        <a:rPr lang="tr-TR" sz="1600" u="none" strike="noStrike" dirty="0" smtClean="0">
                          <a:solidFill>
                            <a:srgbClr val="0033CC"/>
                          </a:solidFill>
                          <a:effectLst/>
                          <a:latin typeface="Cambria" panose="02040503050406030204" pitchFamily="18" charset="0"/>
                          <a:ea typeface="Cambria" panose="02040503050406030204" pitchFamily="18" charset="0"/>
                        </a:rPr>
                        <a:t>ÜCRETLERİ(125)</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5.250,00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561175283"/>
                  </a:ext>
                </a:extLst>
              </a:tr>
              <a:tr h="467949">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7</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ODA AMACINI GERÇEKLEŞTİRMEK İÇİN KURULACAK KURULUŞLARIN VE İŞTİRAKLERİN GELİRLERİ</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1557849146"/>
                  </a:ext>
                </a:extLst>
              </a:tr>
              <a:tr h="451035">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8</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ODA TARAFINDAN DÜZENLENECEK DANIŞMANLIK, EĞİTİM, KURS VE SOSYAL FAALİYET GELİRLERİ.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12.200,00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4012532148"/>
                  </a:ext>
                </a:extLst>
              </a:tr>
              <a:tr h="300314">
                <a:tc>
                  <a:txBody>
                    <a:bodyPr/>
                    <a:lstStyle/>
                    <a:p>
                      <a:pPr algn="ctr" fontAlgn="ctr"/>
                      <a:r>
                        <a:rPr lang="tr-TR" sz="1600" u="none" strike="noStrike">
                          <a:solidFill>
                            <a:srgbClr val="0033CC"/>
                          </a:solidFill>
                          <a:effectLst/>
                          <a:latin typeface="Cambria" panose="02040503050406030204" pitchFamily="18" charset="0"/>
                          <a:ea typeface="Cambria" panose="02040503050406030204" pitchFamily="18" charset="0"/>
                        </a:rPr>
                        <a:t>9</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dirty="0">
                          <a:solidFill>
                            <a:srgbClr val="0033CC"/>
                          </a:solidFill>
                          <a:effectLst/>
                          <a:latin typeface="Cambria" panose="02040503050406030204" pitchFamily="18" charset="0"/>
                          <a:ea typeface="Cambria" panose="02040503050406030204" pitchFamily="18" charset="0"/>
                        </a:rPr>
                        <a:t>MUHASEBE İŞLERİNİN YAPILMASINDAN ELDE EDİLEN GELİRLER</a:t>
                      </a:r>
                      <a:r>
                        <a:rPr lang="tr-TR" sz="1600" u="none" strike="noStrike" dirty="0" smtClean="0">
                          <a:solidFill>
                            <a:srgbClr val="0033CC"/>
                          </a:solidFill>
                          <a:effectLst/>
                          <a:latin typeface="Cambria" panose="02040503050406030204" pitchFamily="18" charset="0"/>
                          <a:ea typeface="Cambria" panose="02040503050406030204" pitchFamily="18" charset="0"/>
                        </a:rPr>
                        <a:t>.(420)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252.000,00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2122009193"/>
                  </a:ext>
                </a:extLst>
              </a:tr>
              <a:tr h="300314">
                <a:tc>
                  <a:txBody>
                    <a:bodyPr/>
                    <a:lstStyle/>
                    <a:p>
                      <a:pPr algn="ctr" fontAlgn="ctr"/>
                      <a:r>
                        <a:rPr lang="tr-TR" sz="1600" u="none" strike="noStrike" dirty="0">
                          <a:solidFill>
                            <a:srgbClr val="0033CC"/>
                          </a:solidFill>
                          <a:effectLst/>
                          <a:latin typeface="Cambria" panose="02040503050406030204" pitchFamily="18" charset="0"/>
                          <a:ea typeface="Cambria" panose="02040503050406030204" pitchFamily="18" charset="0"/>
                        </a:rPr>
                        <a:t>10</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FAİZ VE DİĞER GELİRLER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57.273,27</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2520339611"/>
                  </a:ext>
                </a:extLst>
              </a:tr>
              <a:tr h="300314">
                <a:tc>
                  <a:txBody>
                    <a:bodyPr/>
                    <a:lstStyle/>
                    <a:p>
                      <a:pPr algn="ctr" fontAlgn="ctr"/>
                      <a:r>
                        <a:rPr lang="tr-TR" sz="1600" u="none" strike="noStrike" dirty="0">
                          <a:solidFill>
                            <a:srgbClr val="0033CC"/>
                          </a:solidFill>
                          <a:effectLst/>
                          <a:latin typeface="Cambria" panose="02040503050406030204" pitchFamily="18" charset="0"/>
                          <a:ea typeface="Cambria" panose="02040503050406030204" pitchFamily="18" charset="0"/>
                        </a:rPr>
                        <a:t>11</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BAĞIŞ VE YARDIMLAR</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u="none" strike="noStrike">
                          <a:solidFill>
                            <a:srgbClr val="0033CC"/>
                          </a:solidFill>
                          <a:effectLst/>
                          <a:latin typeface="Cambria" panose="02040503050406030204" pitchFamily="18" charset="0"/>
                          <a:ea typeface="Cambria" panose="02040503050406030204" pitchFamily="18" charset="0"/>
                        </a:rPr>
                        <a:t>94.000,00</a:t>
                      </a:r>
                      <a:endParaRPr lang="tr-TR" sz="1600" b="1" i="0" u="none" strike="noStrike">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3962495824"/>
                  </a:ext>
                </a:extLst>
              </a:tr>
              <a:tr h="300314">
                <a:tc>
                  <a:txBody>
                    <a:bodyPr/>
                    <a:lstStyle/>
                    <a:p>
                      <a:pPr algn="ctr" fontAlgn="ctr"/>
                      <a:r>
                        <a:rPr lang="tr-TR" sz="1600" u="none" strike="noStrike" dirty="0">
                          <a:solidFill>
                            <a:srgbClr val="0033CC"/>
                          </a:solidFill>
                          <a:effectLst/>
                          <a:latin typeface="Cambria" panose="02040503050406030204" pitchFamily="18" charset="0"/>
                          <a:ea typeface="Cambria" panose="02040503050406030204" pitchFamily="18" charset="0"/>
                        </a:rPr>
                        <a:t> </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GELİRLER TOPLAMI</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tc>
                  <a:txBody>
                    <a:bodyPr/>
                    <a:lstStyle/>
                    <a:p>
                      <a:pPr algn="r" fontAlgn="ctr"/>
                      <a:r>
                        <a:rPr lang="tr-TR" sz="1600" b="1" u="none" strike="noStrike" dirty="0">
                          <a:solidFill>
                            <a:srgbClr val="0033CC"/>
                          </a:solidFill>
                          <a:effectLst/>
                          <a:latin typeface="Cambria" panose="02040503050406030204" pitchFamily="18" charset="0"/>
                          <a:ea typeface="Cambria" panose="02040503050406030204" pitchFamily="18" charset="0"/>
                        </a:rPr>
                        <a:t>829.901,27</a:t>
                      </a:r>
                      <a:endParaRPr lang="tr-TR" sz="1600" b="1" i="0" u="none" strike="noStrike" dirty="0">
                        <a:solidFill>
                          <a:srgbClr val="0033CC"/>
                        </a:solidFill>
                        <a:effectLst/>
                        <a:latin typeface="Cambria" panose="02040503050406030204" pitchFamily="18" charset="0"/>
                        <a:ea typeface="Cambria" panose="02040503050406030204" pitchFamily="18" charset="0"/>
                      </a:endParaRPr>
                    </a:p>
                  </a:txBody>
                  <a:tcPr marL="4917" marR="4917" marT="4917" marB="0" anchor="ctr"/>
                </a:tc>
                <a:extLst>
                  <a:ext uri="{0D108BD9-81ED-4DB2-BD59-A6C34878D82A}">
                    <a16:rowId xmlns:a16="http://schemas.microsoft.com/office/drawing/2014/main" val="623971913"/>
                  </a:ext>
                </a:extLst>
              </a:tr>
            </a:tbl>
          </a:graphicData>
        </a:graphic>
      </p:graphicFrame>
    </p:spTree>
    <p:extLst>
      <p:ext uri="{BB962C8B-B14F-4D97-AF65-F5344CB8AC3E}">
        <p14:creationId xmlns:p14="http://schemas.microsoft.com/office/powerpoint/2010/main" val="7699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3</a:t>
            </a:fld>
            <a:endParaRPr lang="tr-TR"/>
          </a:p>
        </p:txBody>
      </p:sp>
      <p:sp>
        <p:nvSpPr>
          <p:cNvPr id="4" name="3 Metin kutusu"/>
          <p:cNvSpPr txBox="1"/>
          <p:nvPr/>
        </p:nvSpPr>
        <p:spPr>
          <a:xfrm>
            <a:off x="0" y="1977802"/>
            <a:ext cx="9144000" cy="4031873"/>
          </a:xfrm>
          <a:prstGeom prst="rect">
            <a:avLst/>
          </a:prstGeom>
          <a:noFill/>
        </p:spPr>
        <p:txBody>
          <a:bodyPr wrap="square">
            <a:spAutoFit/>
          </a:bodyPr>
          <a:lstStyle/>
          <a:p>
            <a:pPr algn="ctr"/>
            <a:r>
              <a:rPr lang="tr-TR" sz="32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Bütçenin Özellikleri:</a:t>
            </a:r>
          </a:p>
          <a:p>
            <a:pPr algn="just"/>
            <a:r>
              <a:rPr lang="tr-TR" sz="3200" dirty="0" smtClean="0">
                <a:solidFill>
                  <a:srgbClr val="0033CC"/>
                </a:solidFill>
                <a:latin typeface="Cambria" panose="02040503050406030204" pitchFamily="18" charset="0"/>
                <a:ea typeface="Cambria" panose="02040503050406030204" pitchFamily="18" charset="0"/>
                <a:cs typeface="Tahoma" pitchFamily="34" charset="0"/>
              </a:rPr>
              <a:t>	Bütçe, henüz gerçekleşmemiş olan, tahmini rakamları gösteren bir plan olduğuna göre; 	Bütçenin </a:t>
            </a:r>
            <a:r>
              <a:rPr lang="tr-TR" sz="3200" b="1" dirty="0" smtClean="0">
                <a:solidFill>
                  <a:srgbClr val="0033CC"/>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dikkatli kullanılması</a:t>
            </a:r>
            <a:r>
              <a:rPr lang="tr-TR" sz="3200" dirty="0" smtClean="0">
                <a:solidFill>
                  <a:srgbClr val="0033CC"/>
                </a:solidFill>
                <a:latin typeface="Cambria" panose="02040503050406030204" pitchFamily="18" charset="0"/>
                <a:ea typeface="Cambria" panose="02040503050406030204" pitchFamily="18" charset="0"/>
                <a:cs typeface="Tahoma" pitchFamily="34" charset="0"/>
              </a:rPr>
              <a:t> ile gelişebilecek, olumsuz ekonomik, mali, siyasi ve hukuki sonuçlar ortadan kaldırılır. Bütçenin dikkatli kullanılması ile toplum ve üyelerimiz üzerinde olumlu izlenimler bırakırız.</a:t>
            </a: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3" name="2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4"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
        <p:nvSpPr>
          <p:cNvPr id="5" name="4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6" name="10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136B528-383C-4323-B0D6-D1426E9D34A8}" type="slidenum">
              <a:rPr lang="tr-TR" sz="1200">
                <a:solidFill>
                  <a:schemeClr val="tx1">
                    <a:tint val="75000"/>
                  </a:schemeClr>
                </a:solidFill>
                <a:latin typeface="+mn-lt"/>
                <a:cs typeface="+mn-cs"/>
              </a:rPr>
              <a:pPr algn="r" fontAlgn="auto">
                <a:spcBef>
                  <a:spcPts val="0"/>
                </a:spcBef>
                <a:spcAft>
                  <a:spcPts val="0"/>
                </a:spcAft>
                <a:defRPr/>
              </a:pPr>
              <a:t>30</a:t>
            </a:fld>
            <a:endParaRPr lang="tr-TR" sz="1200">
              <a:solidFill>
                <a:schemeClr val="tx1">
                  <a:tint val="75000"/>
                </a:schemeClr>
              </a:solidFill>
              <a:latin typeface="+mn-lt"/>
              <a:cs typeface="+mn-cs"/>
            </a:endParaRPr>
          </a:p>
        </p:txBody>
      </p:sp>
      <p:sp>
        <p:nvSpPr>
          <p:cNvPr id="7" name="6 Metin kutusu"/>
          <p:cNvSpPr txBox="1"/>
          <p:nvPr/>
        </p:nvSpPr>
        <p:spPr>
          <a:xfrm>
            <a:off x="1156401" y="2531930"/>
            <a:ext cx="6907019" cy="1754326"/>
          </a:xfrm>
          <a:prstGeom prst="rect">
            <a:avLst/>
          </a:prstGeom>
          <a:noFill/>
        </p:spPr>
        <p:txBody>
          <a:bodyPr wrap="none" rtlCol="0">
            <a:spAutoFit/>
          </a:bodyPr>
          <a:lstStyle/>
          <a:p>
            <a:pPr algn="ctr"/>
            <a:r>
              <a:rPr lang="tr-TR" sz="5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EĞİTİM MÜDÜRLÜĞÜ</a:t>
            </a:r>
          </a:p>
          <a:p>
            <a:pPr algn="ctr"/>
            <a:r>
              <a:rPr lang="tr-TR" sz="5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TEŞEKKÜRLER </a:t>
            </a:r>
            <a:r>
              <a:rPr lang="tr-TR" sz="54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sym typeface="Wingdings" pitchFamily="2" charset="2"/>
              </a:rPr>
              <a:t></a:t>
            </a:r>
            <a:endParaRPr lang="tr-TR" sz="54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endParaRPr>
          </a:p>
        </p:txBody>
      </p:sp>
    </p:spTree>
    <p:extLst>
      <p:ext uri="{BB962C8B-B14F-4D97-AF65-F5344CB8AC3E}">
        <p14:creationId xmlns:p14="http://schemas.microsoft.com/office/powerpoint/2010/main" val="413438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4</a:t>
            </a:fld>
            <a:endParaRPr lang="tr-TR"/>
          </a:p>
        </p:txBody>
      </p:sp>
      <p:sp>
        <p:nvSpPr>
          <p:cNvPr id="4" name="3 Metin kutusu"/>
          <p:cNvSpPr txBox="1"/>
          <p:nvPr/>
        </p:nvSpPr>
        <p:spPr>
          <a:xfrm>
            <a:off x="539750" y="1428736"/>
            <a:ext cx="8604250" cy="4893647"/>
          </a:xfrm>
          <a:prstGeom prst="rect">
            <a:avLst/>
          </a:prstGeom>
          <a:noFill/>
        </p:spPr>
        <p:txBody>
          <a:bodyPr wrap="square">
            <a:spAutoFit/>
          </a:bodyPr>
          <a:lstStyle/>
          <a:p>
            <a:pPr algn="ctr"/>
            <a:r>
              <a:rPr lang="tr-TR" sz="32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Bütçenin İlkeleri:</a:t>
            </a:r>
          </a:p>
          <a:p>
            <a:pPr algn="just"/>
            <a:r>
              <a:rPr lang="tr-TR" sz="2800" dirty="0" smtClean="0">
                <a:solidFill>
                  <a:srgbClr val="0033CC"/>
                </a:solidFill>
                <a:latin typeface="Cambria" panose="02040503050406030204" pitchFamily="18" charset="0"/>
                <a:ea typeface="Cambria" panose="02040503050406030204" pitchFamily="18" charset="0"/>
                <a:cs typeface="Tahoma" pitchFamily="34" charset="0"/>
              </a:rPr>
              <a:t/>
            </a:r>
            <a:br>
              <a:rPr lang="tr-TR" sz="2800" dirty="0" smtClean="0">
                <a:solidFill>
                  <a:srgbClr val="0033CC"/>
                </a:solidFill>
                <a:latin typeface="Cambria" panose="02040503050406030204" pitchFamily="18" charset="0"/>
                <a:ea typeface="Cambria" panose="02040503050406030204" pitchFamily="18" charset="0"/>
                <a:cs typeface="Tahoma" pitchFamily="34" charset="0"/>
              </a:rPr>
            </a:br>
            <a:r>
              <a:rPr lang="tr-TR" sz="2800" b="1" dirty="0" smtClean="0">
                <a:solidFill>
                  <a:srgbClr val="0033CC"/>
                </a:solidFill>
                <a:latin typeface="Cambria" panose="02040503050406030204" pitchFamily="18" charset="0"/>
                <a:ea typeface="Cambria" panose="02040503050406030204" pitchFamily="18" charset="0"/>
                <a:cs typeface="Tahoma" pitchFamily="34" charset="0"/>
              </a:rPr>
              <a:t>- Genellik ilkesi:</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Bütün gelir ve harcamaların bütçede ayrı ayrı gösterilmesini ifade eder. Hiçbir gelir ve harcama birbirinin arkasında gizlenemez.</a:t>
            </a:r>
          </a:p>
          <a:p>
            <a:pPr algn="just">
              <a:buFontTx/>
              <a:buChar char="-"/>
            </a:pPr>
            <a:r>
              <a:rPr lang="tr-TR" sz="2800" b="1" dirty="0" smtClean="0">
                <a:solidFill>
                  <a:srgbClr val="0033CC"/>
                </a:solidFill>
                <a:latin typeface="Cambria" panose="02040503050406030204" pitchFamily="18" charset="0"/>
                <a:ea typeface="Cambria" panose="02040503050406030204" pitchFamily="18" charset="0"/>
                <a:cs typeface="Tahoma" pitchFamily="34" charset="0"/>
              </a:rPr>
              <a:t>Birlik ilkesi: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Meslek Kuruluşunun bütün gelir ve harcamalarını içeren tek bir bütçe hazırlanması anlamına gelir.</a:t>
            </a:r>
          </a:p>
          <a:p>
            <a:pPr algn="just">
              <a:buFontTx/>
              <a:buChar char="-"/>
            </a:pPr>
            <a:r>
              <a:rPr lang="tr-TR" sz="2800" b="1" dirty="0" smtClean="0">
                <a:solidFill>
                  <a:srgbClr val="0033CC"/>
                </a:solidFill>
                <a:latin typeface="Cambria" panose="02040503050406030204" pitchFamily="18" charset="0"/>
                <a:ea typeface="Cambria" panose="02040503050406030204" pitchFamily="18" charset="0"/>
                <a:cs typeface="Tahoma" pitchFamily="34" charset="0"/>
              </a:rPr>
              <a:t>Doğruluk ilkesi:</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Bütçenin gelir ve harcama tahminleri, mümkün olduğu kadar gerçeklere uygun sonuçlar verebilmelidir.</a:t>
            </a:r>
            <a:endParaRPr lang="tr-TR" sz="2800" dirty="0">
              <a:solidFill>
                <a:srgbClr val="0033CC"/>
              </a:solidFill>
              <a:latin typeface="Cambria" panose="02040503050406030204" pitchFamily="18" charset="0"/>
              <a:ea typeface="Cambria" panose="02040503050406030204" pitchFamily="18" charset="0"/>
              <a:cs typeface="Tahoma" pitchFamily="34" charset="0"/>
            </a:endParaRP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5</a:t>
            </a:fld>
            <a:endParaRPr lang="tr-TR"/>
          </a:p>
        </p:txBody>
      </p:sp>
      <p:sp>
        <p:nvSpPr>
          <p:cNvPr id="4" name="3 Metin kutusu"/>
          <p:cNvSpPr txBox="1"/>
          <p:nvPr/>
        </p:nvSpPr>
        <p:spPr>
          <a:xfrm>
            <a:off x="539750" y="1428736"/>
            <a:ext cx="8604250" cy="4893647"/>
          </a:xfrm>
          <a:prstGeom prst="rect">
            <a:avLst/>
          </a:prstGeom>
          <a:noFill/>
        </p:spPr>
        <p:txBody>
          <a:bodyPr wrap="square">
            <a:spAutoFit/>
          </a:bodyPr>
          <a:lstStyle/>
          <a:p>
            <a:pPr algn="ctr"/>
            <a:r>
              <a:rPr lang="tr-TR" sz="32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Bütçenin İlkeleri:</a:t>
            </a:r>
          </a:p>
          <a:p>
            <a:pPr algn="just"/>
            <a:r>
              <a:rPr lang="tr-TR" sz="2800" dirty="0" smtClean="0">
                <a:solidFill>
                  <a:srgbClr val="0033CC"/>
                </a:solidFill>
                <a:latin typeface="Cambria" panose="02040503050406030204" pitchFamily="18" charset="0"/>
                <a:ea typeface="Cambria" panose="02040503050406030204" pitchFamily="18" charset="0"/>
                <a:cs typeface="Tahoma" pitchFamily="34" charset="0"/>
              </a:rPr>
              <a:t/>
            </a:r>
            <a:br>
              <a:rPr lang="tr-TR" sz="2800" dirty="0" smtClean="0">
                <a:solidFill>
                  <a:srgbClr val="0033CC"/>
                </a:solidFill>
                <a:latin typeface="Cambria" panose="02040503050406030204" pitchFamily="18" charset="0"/>
                <a:ea typeface="Cambria" panose="02040503050406030204" pitchFamily="18" charset="0"/>
                <a:cs typeface="Tahoma" pitchFamily="34" charset="0"/>
              </a:rPr>
            </a:br>
            <a:r>
              <a:rPr lang="tr-TR" sz="2800" b="1" dirty="0" smtClean="0">
                <a:solidFill>
                  <a:srgbClr val="0033CC"/>
                </a:solidFill>
                <a:latin typeface="Cambria" panose="02040503050406030204" pitchFamily="18" charset="0"/>
                <a:ea typeface="Cambria" panose="02040503050406030204" pitchFamily="18" charset="0"/>
                <a:cs typeface="Tahoma" pitchFamily="34" charset="0"/>
              </a:rPr>
              <a:t>Açıklık ilkesi: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Bütçede gelir ve harcamalarla ilgili yer alan bilgilerin mümkün olduğu kadar açık olması, sadece uzmanların değil ilgi duyan üyelerimizin de anlayabileceği şekilde hazırlanması gerekir.</a:t>
            </a:r>
          </a:p>
          <a:p>
            <a:pPr algn="just"/>
            <a:r>
              <a:rPr lang="tr-TR" sz="2800" b="1" dirty="0" smtClean="0">
                <a:solidFill>
                  <a:srgbClr val="0033CC"/>
                </a:solidFill>
                <a:latin typeface="Cambria" panose="02040503050406030204" pitchFamily="18" charset="0"/>
                <a:ea typeface="Cambria" panose="02040503050406030204" pitchFamily="18" charset="0"/>
                <a:cs typeface="Tahoma" pitchFamily="34" charset="0"/>
              </a:rPr>
              <a:t>- Giderlerin gelirlerden önceliği ilkesi:</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Bütçede önce </a:t>
            </a:r>
            <a:r>
              <a:rPr lang="tr-TR" sz="2800" dirty="0" smtClean="0">
                <a:solidFill>
                  <a:srgbClr val="C00000"/>
                </a:solidFill>
                <a:latin typeface="Cambria" panose="02040503050406030204" pitchFamily="18" charset="0"/>
                <a:ea typeface="Cambria" panose="02040503050406030204" pitchFamily="18" charset="0"/>
                <a:cs typeface="Tahoma" pitchFamily="34" charset="0"/>
              </a:rPr>
              <a:t>giderler</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tahmin edilir. Gider rakamları belirlendikten sonra gelirler tahmin edilir. Gelirlerin önce belirlenmesi durumunda sınırlı gelir kaynaklarıyla gelişmenin sağlanması mümkün olamaz.</a:t>
            </a:r>
            <a:endParaRPr lang="tr-TR" sz="2800" dirty="0">
              <a:solidFill>
                <a:srgbClr val="0033CC"/>
              </a:solidFill>
              <a:latin typeface="Cambria" panose="02040503050406030204" pitchFamily="18" charset="0"/>
              <a:ea typeface="Cambria" panose="02040503050406030204" pitchFamily="18" charset="0"/>
              <a:cs typeface="Tahoma" pitchFamily="34" charset="0"/>
            </a:endParaRP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extLst>
      <p:ext uri="{BB962C8B-B14F-4D97-AF65-F5344CB8AC3E}">
        <p14:creationId xmlns:p14="http://schemas.microsoft.com/office/powerpoint/2010/main" val="2559289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6</a:t>
            </a:fld>
            <a:endParaRPr lang="tr-TR"/>
          </a:p>
        </p:txBody>
      </p:sp>
      <p:sp>
        <p:nvSpPr>
          <p:cNvPr id="4" name="3 Metin kutusu"/>
          <p:cNvSpPr txBox="1"/>
          <p:nvPr/>
        </p:nvSpPr>
        <p:spPr>
          <a:xfrm>
            <a:off x="611215" y="1700222"/>
            <a:ext cx="8532785" cy="3600986"/>
          </a:xfrm>
          <a:prstGeom prst="rect">
            <a:avLst/>
          </a:prstGeom>
          <a:noFill/>
        </p:spPr>
        <p:txBody>
          <a:bodyPr wrap="square">
            <a:spAutoFit/>
          </a:bodyPr>
          <a:lstStyle/>
          <a:p>
            <a:pPr algn="ctr"/>
            <a:r>
              <a:rPr lang="tr-TR" sz="32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Bütçenin İlkeleri:</a:t>
            </a:r>
          </a:p>
          <a:p>
            <a:pPr algn="just"/>
            <a:r>
              <a:rPr lang="tr-TR" sz="2800" dirty="0" smtClean="0">
                <a:solidFill>
                  <a:srgbClr val="0033CC"/>
                </a:solidFill>
                <a:latin typeface="Cambria" panose="02040503050406030204" pitchFamily="18" charset="0"/>
                <a:ea typeface="Cambria" panose="02040503050406030204" pitchFamily="18" charset="0"/>
                <a:cs typeface="Tahoma" pitchFamily="34" charset="0"/>
              </a:rPr>
              <a:t/>
            </a:r>
            <a:br>
              <a:rPr lang="tr-TR" sz="2800" dirty="0" smtClean="0">
                <a:solidFill>
                  <a:srgbClr val="0033CC"/>
                </a:solidFill>
                <a:latin typeface="Cambria" panose="02040503050406030204" pitchFamily="18" charset="0"/>
                <a:ea typeface="Cambria" panose="02040503050406030204" pitchFamily="18" charset="0"/>
                <a:cs typeface="Tahoma" pitchFamily="34" charset="0"/>
              </a:rPr>
            </a:br>
            <a:r>
              <a:rPr lang="tr-TR" sz="2800" b="1" dirty="0" smtClean="0">
                <a:solidFill>
                  <a:srgbClr val="0033CC"/>
                </a:solidFill>
                <a:latin typeface="Cambria" panose="02040503050406030204" pitchFamily="18" charset="0"/>
                <a:ea typeface="Cambria" panose="02040503050406030204" pitchFamily="18" charset="0"/>
                <a:cs typeface="Tahoma" pitchFamily="34" charset="0"/>
              </a:rPr>
              <a:t>- Anlaşılabilirlik ilkesi:</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Bütçede yer alan gelir ve giderlerin herkesin kolayca anlayabileceği şekilde açık ve sade olarak düzenlenmesini ifade eder. Bu ilkeye uyulması, aynı zamanda bütçenin uygulanmasını da kolaylaştırır. Bütçe gelir ve giderleriyle ilgili rakamların kolayca anlaşılmasını sağlar.</a:t>
            </a: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7</a:t>
            </a:fld>
            <a:endParaRPr lang="tr-TR"/>
          </a:p>
        </p:txBody>
      </p:sp>
      <p:sp>
        <p:nvSpPr>
          <p:cNvPr id="4" name="3 Metin kutusu"/>
          <p:cNvSpPr txBox="1"/>
          <p:nvPr/>
        </p:nvSpPr>
        <p:spPr>
          <a:xfrm>
            <a:off x="611215" y="2273965"/>
            <a:ext cx="8532785" cy="3170099"/>
          </a:xfrm>
          <a:prstGeom prst="rect">
            <a:avLst/>
          </a:prstGeom>
          <a:noFill/>
        </p:spPr>
        <p:txBody>
          <a:bodyPr wrap="square">
            <a:spAutoFit/>
          </a:bodyPr>
          <a:lstStyle/>
          <a:p>
            <a:pPr algn="ctr"/>
            <a:r>
              <a:rPr lang="tr-TR" sz="32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Bütçenin İlkeleri:</a:t>
            </a:r>
          </a:p>
          <a:p>
            <a:pPr algn="just"/>
            <a:endParaRPr lang="tr-TR" sz="2800" dirty="0" smtClean="0">
              <a:solidFill>
                <a:srgbClr val="0033CC"/>
              </a:solidFill>
              <a:latin typeface="Cambria" panose="02040503050406030204" pitchFamily="18" charset="0"/>
              <a:ea typeface="Cambria" panose="02040503050406030204" pitchFamily="18" charset="0"/>
              <a:cs typeface="Tahoma" pitchFamily="34" charset="0"/>
            </a:endParaRPr>
          </a:p>
          <a:p>
            <a:pPr algn="just"/>
            <a:r>
              <a:rPr lang="tr-TR" sz="2800" b="1" dirty="0" smtClean="0">
                <a:solidFill>
                  <a:srgbClr val="0033CC"/>
                </a:solidFill>
                <a:latin typeface="Cambria" panose="02040503050406030204" pitchFamily="18" charset="0"/>
                <a:ea typeface="Cambria" panose="02040503050406030204" pitchFamily="18" charset="0"/>
                <a:cs typeface="Tahoma" pitchFamily="34" charset="0"/>
              </a:rPr>
              <a:t>- Tasarruf ilkesi:</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En az harcama ile en fazla hizmetin sağlanmasıdır.</a:t>
            </a:r>
          </a:p>
          <a:p>
            <a:pPr algn="just"/>
            <a:r>
              <a:rPr lang="tr-TR" sz="2800" b="1" dirty="0" smtClean="0">
                <a:solidFill>
                  <a:srgbClr val="0033CC"/>
                </a:solidFill>
                <a:latin typeface="Cambria" panose="02040503050406030204" pitchFamily="18" charset="0"/>
                <a:ea typeface="Cambria" panose="02040503050406030204" pitchFamily="18" charset="0"/>
                <a:cs typeface="Tahoma" pitchFamily="34" charset="0"/>
              </a:rPr>
              <a:t>- Denklik ilkesi:</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Klasik maliyecilerin ve ona uygun klasik maliye görüşünün savunduğu bir ilkedir. Gelirler ile giderlerin denkliğidir.</a:t>
            </a: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extLst>
      <p:ext uri="{BB962C8B-B14F-4D97-AF65-F5344CB8AC3E}">
        <p14:creationId xmlns:p14="http://schemas.microsoft.com/office/powerpoint/2010/main" val="57173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8</a:t>
            </a:fld>
            <a:endParaRPr lang="tr-TR"/>
          </a:p>
        </p:txBody>
      </p:sp>
      <p:sp>
        <p:nvSpPr>
          <p:cNvPr id="4" name="3 Metin kutusu"/>
          <p:cNvSpPr txBox="1"/>
          <p:nvPr/>
        </p:nvSpPr>
        <p:spPr>
          <a:xfrm>
            <a:off x="611215" y="1270496"/>
            <a:ext cx="8532785" cy="4462760"/>
          </a:xfrm>
          <a:prstGeom prst="rect">
            <a:avLst/>
          </a:prstGeom>
          <a:noFill/>
        </p:spPr>
        <p:txBody>
          <a:bodyPr wrap="square">
            <a:spAutoFit/>
          </a:bodyPr>
          <a:lstStyle/>
          <a:p>
            <a:pPr algn="ctr"/>
            <a:r>
              <a:rPr lang="tr-TR" sz="32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ahoma" pitchFamily="34" charset="0"/>
              </a:rPr>
              <a:t>Bütçenin İlkeleri:</a:t>
            </a:r>
          </a:p>
          <a:p>
            <a:pPr algn="just"/>
            <a:r>
              <a:rPr lang="tr-TR" sz="2800" dirty="0" smtClean="0">
                <a:solidFill>
                  <a:srgbClr val="0033CC"/>
                </a:solidFill>
                <a:latin typeface="Cambria" panose="02040503050406030204" pitchFamily="18" charset="0"/>
                <a:ea typeface="Cambria" panose="02040503050406030204" pitchFamily="18" charset="0"/>
                <a:cs typeface="Tahoma" pitchFamily="34" charset="0"/>
              </a:rPr>
              <a:t/>
            </a:r>
            <a:br>
              <a:rPr lang="tr-TR" sz="2800" dirty="0" smtClean="0">
                <a:solidFill>
                  <a:srgbClr val="0033CC"/>
                </a:solidFill>
                <a:latin typeface="Cambria" panose="02040503050406030204" pitchFamily="18" charset="0"/>
                <a:ea typeface="Cambria" panose="02040503050406030204" pitchFamily="18" charset="0"/>
                <a:cs typeface="Tahoma" pitchFamily="34" charset="0"/>
              </a:rPr>
            </a:br>
            <a:r>
              <a:rPr lang="tr-TR" sz="2800" b="1" dirty="0" smtClean="0">
                <a:solidFill>
                  <a:srgbClr val="0033CC"/>
                </a:solidFill>
                <a:latin typeface="Cambria" panose="02040503050406030204" pitchFamily="18" charset="0"/>
                <a:ea typeface="Cambria" panose="02040503050406030204" pitchFamily="18" charset="0"/>
                <a:cs typeface="Tahoma" pitchFamily="34" charset="0"/>
              </a:rPr>
              <a:t>- Yıllık olma (zaman) ilkesi: </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Söz konusu ilke, bütçenin uygulanması için verilen iznin bir süre ile sınırlandırılmasını ifade eder. Bu süre bir yıl olarak kabul edilir. Genellikle her ülkede kabul edilen ve uygulanan mali yıl, bir yıllık bir süreden oluşur. Bu dönem bütçe uygulaması itibariyle uygun bir zaman dilimidir ve ülkemizde de anayasanın 161. maddesinde </a:t>
            </a:r>
            <a:r>
              <a:rPr lang="tr-TR" sz="2800" b="1" dirty="0" smtClean="0">
                <a:solidFill>
                  <a:srgbClr val="0033CC"/>
                </a:solidFill>
                <a:latin typeface="Cambria" panose="02040503050406030204" pitchFamily="18" charset="0"/>
                <a:ea typeface="Cambria" panose="02040503050406030204" pitchFamily="18" charset="0"/>
                <a:cs typeface="Tahoma" pitchFamily="34" charset="0"/>
              </a:rPr>
              <a:t>“yıllık”</a:t>
            </a:r>
            <a:r>
              <a:rPr lang="tr-TR" sz="2800" dirty="0" smtClean="0">
                <a:solidFill>
                  <a:srgbClr val="0033CC"/>
                </a:solidFill>
                <a:latin typeface="Cambria" panose="02040503050406030204" pitchFamily="18" charset="0"/>
                <a:ea typeface="Cambria" panose="02040503050406030204" pitchFamily="18" charset="0"/>
                <a:cs typeface="Tahoma" pitchFamily="34" charset="0"/>
              </a:rPr>
              <a:t> ifadesi kullanılmaktadır.</a:t>
            </a: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4 Metin kutusu"/>
          <p:cNvSpPr txBox="1">
            <a:spLocks noChangeArrowheads="1"/>
          </p:cNvSpPr>
          <p:nvPr/>
        </p:nvSpPr>
        <p:spPr bwMode="auto">
          <a:xfrm>
            <a:off x="1187450" y="1773238"/>
            <a:ext cx="184150" cy="368300"/>
          </a:xfrm>
          <a:prstGeom prst="rect">
            <a:avLst/>
          </a:prstGeom>
          <a:noFill/>
          <a:ln w="9525">
            <a:noFill/>
            <a:miter lim="800000"/>
            <a:headEnd/>
            <a:tailEnd/>
          </a:ln>
        </p:spPr>
        <p:txBody>
          <a:bodyPr wrap="none">
            <a:spAutoFit/>
          </a:bodyPr>
          <a:lstStyle/>
          <a:p>
            <a:endParaRPr lang="tr-TR">
              <a:latin typeface="Century Schoolbook" pitchFamily="18" charset="0"/>
            </a:endParaRPr>
          </a:p>
        </p:txBody>
      </p:sp>
      <p:sp>
        <p:nvSpPr>
          <p:cNvPr id="10" name="9 Metin kutusu"/>
          <p:cNvSpPr txBox="1"/>
          <p:nvPr/>
        </p:nvSpPr>
        <p:spPr>
          <a:xfrm>
            <a:off x="133350" y="6453188"/>
            <a:ext cx="1920875" cy="246062"/>
          </a:xfrm>
          <a:prstGeom prst="rect">
            <a:avLst/>
          </a:prstGeom>
          <a:noFill/>
        </p:spPr>
        <p:txBody>
          <a:bodyPr wrap="none">
            <a:spAutoFit/>
          </a:bodyPr>
          <a:lstStyle/>
          <a:p>
            <a:pPr fontAlgn="auto">
              <a:spcBef>
                <a:spcPts val="0"/>
              </a:spcBef>
              <a:spcAft>
                <a:spcPts val="0"/>
              </a:spcAft>
              <a:defRPr/>
            </a:pPr>
            <a:r>
              <a:rPr lang="tr-TR" sz="1000" b="1" dirty="0" err="1">
                <a:solidFill>
                  <a:schemeClr val="accent1">
                    <a:lumMod val="75000"/>
                  </a:schemeClr>
                </a:solidFill>
                <a:latin typeface="Segoe Script" pitchFamily="34" charset="0"/>
                <a:cs typeface="+mn-cs"/>
              </a:rPr>
              <a:t>Uzm</a:t>
            </a:r>
            <a:r>
              <a:rPr lang="tr-TR" sz="1000" b="1" dirty="0">
                <a:solidFill>
                  <a:schemeClr val="accent1">
                    <a:lumMod val="75000"/>
                  </a:schemeClr>
                </a:solidFill>
                <a:latin typeface="Segoe Script" pitchFamily="34" charset="0"/>
                <a:cs typeface="+mn-cs"/>
              </a:rPr>
              <a:t>.</a:t>
            </a:r>
            <a:r>
              <a:rPr lang="tr-TR" sz="1000" b="1" dirty="0" err="1">
                <a:solidFill>
                  <a:schemeClr val="accent1">
                    <a:lumMod val="75000"/>
                  </a:schemeClr>
                </a:solidFill>
                <a:latin typeface="Segoe Script" pitchFamily="34" charset="0"/>
                <a:cs typeface="+mn-cs"/>
              </a:rPr>
              <a:t>Öğr</a:t>
            </a:r>
            <a:r>
              <a:rPr lang="tr-TR" sz="1000" b="1" dirty="0">
                <a:solidFill>
                  <a:schemeClr val="accent1">
                    <a:lumMod val="75000"/>
                  </a:schemeClr>
                </a:solidFill>
                <a:latin typeface="Segoe Script" pitchFamily="34" charset="0"/>
                <a:cs typeface="+mn-cs"/>
              </a:rPr>
              <a:t>.Muzaffer GARİP</a:t>
            </a:r>
          </a:p>
        </p:txBody>
      </p:sp>
      <p:sp>
        <p:nvSpPr>
          <p:cNvPr id="8198" name="10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2F9971-A8E4-4644-A77F-4BBE86DF4424}" type="slidenum">
              <a:rPr lang="tr-TR"/>
              <a:pPr fontAlgn="base">
                <a:spcBef>
                  <a:spcPct val="0"/>
                </a:spcBef>
                <a:spcAft>
                  <a:spcPct val="0"/>
                </a:spcAft>
              </a:pPr>
              <a:t>9</a:t>
            </a:fld>
            <a:endParaRPr lang="tr-TR"/>
          </a:p>
        </p:txBody>
      </p:sp>
      <p:sp>
        <p:nvSpPr>
          <p:cNvPr id="4" name="3 Metin kutusu"/>
          <p:cNvSpPr txBox="1"/>
          <p:nvPr/>
        </p:nvSpPr>
        <p:spPr>
          <a:xfrm>
            <a:off x="611215" y="2038196"/>
            <a:ext cx="8532785" cy="3046988"/>
          </a:xfrm>
          <a:prstGeom prst="rect">
            <a:avLst/>
          </a:prstGeom>
          <a:noFill/>
        </p:spPr>
        <p:txBody>
          <a:bodyPr wrap="square">
            <a:spAutoFit/>
          </a:bodyPr>
          <a:lstStyle/>
          <a:p>
            <a:pPr algn="just"/>
            <a:r>
              <a:rPr lang="tr-TR" sz="3200" b="1" dirty="0" smtClean="0">
                <a:latin typeface="Cambria" panose="02040503050406030204" pitchFamily="18" charset="0"/>
                <a:ea typeface="Cambria" panose="02040503050406030204" pitchFamily="18" charset="0"/>
              </a:rPr>
              <a:t>            </a:t>
            </a:r>
            <a:r>
              <a:rPr lang="tr-TR" sz="3200" b="1" dirty="0" smtClean="0">
                <a:latin typeface="Cambria" panose="02040503050406030204" pitchFamily="18" charset="0"/>
                <a:ea typeface="Cambria" panose="02040503050406030204" pitchFamily="18" charset="0"/>
                <a:cs typeface="Tahoma" pitchFamily="34" charset="0"/>
              </a:rPr>
              <a:t> </a:t>
            </a:r>
            <a:r>
              <a:rPr lang="tr-TR" sz="3200" b="1" dirty="0" smtClean="0">
                <a:solidFill>
                  <a:srgbClr val="C00000"/>
                </a:solidFill>
                <a:latin typeface="Cambria" panose="02040503050406030204" pitchFamily="18" charset="0"/>
                <a:ea typeface="Cambria" panose="02040503050406030204" pitchFamily="18" charset="0"/>
                <a:cs typeface="Tahoma" pitchFamily="34" charset="0"/>
              </a:rPr>
              <a:t>Muhasebe dönemi</a:t>
            </a:r>
          </a:p>
          <a:p>
            <a:pPr algn="just"/>
            <a:r>
              <a:rPr lang="tr-TR" sz="3200" b="1" dirty="0" smtClean="0">
                <a:solidFill>
                  <a:srgbClr val="C00000"/>
                </a:solidFill>
                <a:latin typeface="Cambria" panose="02040503050406030204" pitchFamily="18" charset="0"/>
                <a:ea typeface="Cambria" panose="02040503050406030204" pitchFamily="18" charset="0"/>
                <a:cs typeface="Tahoma" pitchFamily="34" charset="0"/>
              </a:rPr>
              <a:t>             MADDE 36 – (1) Bu Yönetmeliğe tabi esnaf ve sanatkârlar meslek kuruluşlarının muhasebe dönemi takvim yılıdır. Takvim yılı, ocak ayının birinci günü başlar ve aralık ayının son günü biter.</a:t>
            </a:r>
            <a:endParaRPr lang="tr-TR" sz="3200" b="1" dirty="0">
              <a:solidFill>
                <a:srgbClr val="C00000"/>
              </a:solidFill>
              <a:latin typeface="Cambria" panose="02040503050406030204" pitchFamily="18" charset="0"/>
              <a:ea typeface="Cambria" panose="02040503050406030204" pitchFamily="18" charset="0"/>
              <a:cs typeface="Tahoma" pitchFamily="34" charset="0"/>
            </a:endParaRPr>
          </a:p>
        </p:txBody>
      </p:sp>
      <p:pic>
        <p:nvPicPr>
          <p:cNvPr id="9" name="Picture 4" descr="D:\istesob\RESİMLER\Bayrak.gif"/>
          <p:cNvPicPr>
            <a:picLocks noChangeAspect="1" noChangeArrowheads="1" noCrop="1"/>
          </p:cNvPicPr>
          <p:nvPr/>
        </p:nvPicPr>
        <p:blipFill>
          <a:blip r:embed="rId2"/>
          <a:srcRect/>
          <a:stretch>
            <a:fillRect/>
          </a:stretch>
        </p:blipFill>
        <p:spPr bwMode="auto">
          <a:xfrm>
            <a:off x="-23813" y="-23813"/>
            <a:ext cx="952501" cy="952501"/>
          </a:xfrm>
          <a:prstGeom prst="rect">
            <a:avLst/>
          </a:prstGeom>
          <a:noFill/>
          <a:ln w="9525">
            <a:noFill/>
            <a:miter lim="800000"/>
            <a:headEnd/>
            <a:tailEnd/>
          </a:ln>
        </p:spPr>
      </p:pic>
      <p:sp>
        <p:nvSpPr>
          <p:cNvPr id="11" name="10 Dikdörtgen"/>
          <p:cNvSpPr/>
          <p:nvPr/>
        </p:nvSpPr>
        <p:spPr>
          <a:xfrm>
            <a:off x="729202" y="260648"/>
            <a:ext cx="7629012" cy="3847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1900" b="1" dirty="0">
                <a:ln w="11430"/>
                <a:solidFill>
                  <a:schemeClr val="accent2">
                    <a:lumMod val="50000"/>
                  </a:schemeClr>
                </a:solidFill>
                <a:effectLst>
                  <a:outerShdw blurRad="50800" dist="39000" dir="5460000" algn="tl">
                    <a:srgbClr val="000000">
                      <a:alpha val="38000"/>
                    </a:srgbClr>
                  </a:outerShdw>
                  <a:reflection blurRad="6350" stA="55000" endA="50" endPos="85000" dir="5400000" sy="-100000" algn="bl" rotWithShape="0"/>
                </a:effectLst>
                <a:latin typeface="Segoe Script" pitchFamily="34" charset="0"/>
              </a:rPr>
              <a:t>İSTANBUL ESNAF VE SANATKARLAR ODALARI BİRLİĞİ</a:t>
            </a:r>
          </a:p>
        </p:txBody>
      </p:sp>
      <p:pic>
        <p:nvPicPr>
          <p:cNvPr id="12" name="Picture 2" descr="D:\Belgeler\logo1.png"/>
          <p:cNvPicPr>
            <a:picLocks noChangeAspect="1" noChangeArrowheads="1"/>
          </p:cNvPicPr>
          <p:nvPr/>
        </p:nvPicPr>
        <p:blipFill>
          <a:blip r:embed="rId3"/>
          <a:srcRect/>
          <a:stretch>
            <a:fillRect/>
          </a:stretch>
        </p:blipFill>
        <p:spPr bwMode="auto">
          <a:xfrm>
            <a:off x="8315325" y="0"/>
            <a:ext cx="971550" cy="804863"/>
          </a:xfrm>
          <a:prstGeom prst="rect">
            <a:avLst/>
          </a:prstGeom>
          <a:noFill/>
          <a:ln w="9525">
            <a:noFill/>
            <a:miter lim="800000"/>
            <a:headEnd/>
            <a:tailEnd/>
          </a:ln>
        </p:spPr>
      </p:pic>
    </p:spTree>
    <p:extLst>
      <p:ext uri="{BB962C8B-B14F-4D97-AF65-F5344CB8AC3E}">
        <p14:creationId xmlns:p14="http://schemas.microsoft.com/office/powerpoint/2010/main" val="310331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5654</TotalTime>
  <Words>1661</Words>
  <Application>Microsoft Office PowerPoint</Application>
  <PresentationFormat>Ekran Gösterisi (4:3)</PresentationFormat>
  <Paragraphs>666</Paragraphs>
  <Slides>30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30</vt:i4>
      </vt:variant>
    </vt:vector>
  </HeadingPairs>
  <TitlesOfParts>
    <vt:vector size="38" baseType="lpstr">
      <vt:lpstr>Arial</vt:lpstr>
      <vt:lpstr>Calibri</vt:lpstr>
      <vt:lpstr>Cambria</vt:lpstr>
      <vt:lpstr>Century Schoolbook</vt:lpstr>
      <vt:lpstr>Segoe Script</vt:lpstr>
      <vt:lpstr>Tahoma</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Muzaffer Garip</cp:lastModifiedBy>
  <cp:revision>227</cp:revision>
  <dcterms:created xsi:type="dcterms:W3CDTF">2013-08-26T08:06:47Z</dcterms:created>
  <dcterms:modified xsi:type="dcterms:W3CDTF">2019-12-24T10:39:08Z</dcterms:modified>
</cp:coreProperties>
</file>