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6" r:id="rId2"/>
    <p:sldId id="261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9" r:id="rId22"/>
    <p:sldId id="290" r:id="rId23"/>
    <p:sldId id="302" r:id="rId24"/>
    <p:sldId id="292" r:id="rId25"/>
    <p:sldId id="293" r:id="rId26"/>
    <p:sldId id="301" r:id="rId27"/>
    <p:sldId id="294" r:id="rId28"/>
    <p:sldId id="310" r:id="rId29"/>
    <p:sldId id="311" r:id="rId30"/>
    <p:sldId id="312" r:id="rId31"/>
    <p:sldId id="297" r:id="rId32"/>
    <p:sldId id="298" r:id="rId33"/>
    <p:sldId id="307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YNEP ÖZCAN" initials="ZÖ" lastIdx="2" clrIdx="0">
    <p:extLst>
      <p:ext uri="{19B8F6BF-5375-455C-9EA6-DF929625EA0E}">
        <p15:presenceInfo xmlns:p15="http://schemas.microsoft.com/office/powerpoint/2012/main" userId="87a3e6bc73a56a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959B3-460A-42B6-A53C-17E281F70425}" type="datetimeFigureOut">
              <a:rPr lang="tr-TR" smtClean="0"/>
              <a:t>20.02.2019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EF3B-E820-4046-BB44-E4A6704EBF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049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EF3B-E820-4046-BB44-E4A6704EBF7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76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0F9E-7855-4D3F-9150-29329D0C1EAA}" type="datetime1">
              <a:rPr lang="tr-TR" smtClean="0"/>
              <a:t>20.02.2019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4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0F89-9C0F-4AC4-B1BD-08D5C528AA22}" type="datetime1">
              <a:rPr lang="tr-TR" smtClean="0"/>
              <a:t>20.02.2019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7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0F99-C848-40B6-B803-28E5823B55F9}" type="datetime1">
              <a:rPr lang="tr-TR" smtClean="0"/>
              <a:t>20.02.2019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9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714C-58CD-4204-8F39-3969DD0AADD0}" type="datetime1">
              <a:rPr lang="tr-TR" smtClean="0"/>
              <a:t>20.02.2019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2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8280-23A6-49E7-B7E9-74AF9416904D}" type="datetime1">
              <a:rPr lang="tr-TR" smtClean="0"/>
              <a:t>20.02.2019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8432-5E23-45FA-B2DC-CBBDD8D77ED7}" type="datetime1">
              <a:rPr lang="tr-TR" smtClean="0"/>
              <a:t>20.02.2019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86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87BF-6A86-40C7-B1A5-F034B765FE3F}" type="datetime1">
              <a:rPr lang="tr-TR" smtClean="0"/>
              <a:t>20.02.2019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4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677C-382F-43CD-8D5C-7F486A93EAF8}" type="datetime1">
              <a:rPr lang="tr-TR" smtClean="0"/>
              <a:t>20.02.2019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4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78FF-4959-4B1B-9A60-A578C2241F7A}" type="datetime1">
              <a:rPr lang="tr-TR" smtClean="0"/>
              <a:t>20.02.2019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9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3CAD-8AA4-4BB1-9FEA-18BE0B553730}" type="datetime1">
              <a:rPr lang="tr-TR" smtClean="0"/>
              <a:t>20.02.2019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6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1B64-1FB0-4C44-98FD-A07BA5B7D8E3}" type="datetime1">
              <a:rPr lang="tr-TR" smtClean="0"/>
              <a:t>20.02.2019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3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0737-D73D-4E9D-9EFA-BF42C7DF0415}" type="datetime1">
              <a:rPr lang="tr-TR" smtClean="0"/>
              <a:t>20.02.2019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B8AA-CB20-4F70-8AB0-A17284E7B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24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kur.gov.t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witter.com/TurkiyeIsKurumu" TargetMode="External"/><Relationship Id="rId4" Type="http://schemas.openxmlformats.org/officeDocument/2006/relationships/hyperlink" Target="http://www.facebook.com/TurkiyeIsKurum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42109" y="1191491"/>
            <a:ext cx="1018334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İŞVERENLERE YÖNELİK </a:t>
            </a:r>
          </a:p>
          <a:p>
            <a:pPr algn="ctr"/>
            <a:r>
              <a:rPr lang="tr-TR" sz="7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BİLGİLENDİRME SUNUMU</a:t>
            </a:r>
          </a:p>
          <a:p>
            <a:pPr algn="ctr"/>
            <a:r>
              <a:rPr lang="tr-TR" sz="7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İLKER TINAY</a:t>
            </a:r>
          </a:p>
          <a:p>
            <a:pPr algn="ctr"/>
            <a:r>
              <a:rPr lang="tr-TR" sz="7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İŞ VE MESLEK DANIŞMANI</a:t>
            </a:r>
            <a:endParaRPr lang="tr-TR" sz="7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2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2032794"/>
            <a:ext cx="8509000" cy="3937000"/>
          </a:xfrm>
        </p:spPr>
      </p:pic>
      <p:pic>
        <p:nvPicPr>
          <p:cNvPr id="4" name="İçerik Yer Tutucusu 1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t="404" r="-387" b="10909"/>
          <a:stretch/>
        </p:blipFill>
        <p:spPr>
          <a:xfrm>
            <a:off x="4904508" y="96982"/>
            <a:ext cx="7148945" cy="6650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Metin kutusu 6"/>
          <p:cNvSpPr txBox="1"/>
          <p:nvPr/>
        </p:nvSpPr>
        <p:spPr>
          <a:xfrm>
            <a:off x="0" y="1939636"/>
            <a:ext cx="50430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002060"/>
                </a:solidFill>
              </a:rPr>
              <a:t>Aday havuzundan SİZİN seçeceğiniz adaylar katılımcı olabilirler.</a:t>
            </a:r>
          </a:p>
          <a:p>
            <a:endParaRPr lang="tr-TR" sz="4000" dirty="0"/>
          </a:p>
          <a:p>
            <a:endParaRPr lang="tr-TR" sz="40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11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5084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689274" y="559842"/>
            <a:ext cx="558338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endParaRPr lang="tr-TR" sz="3600" b="1" i="1" dirty="0">
              <a:solidFill>
                <a:srgbClr val="000000"/>
              </a:solidFill>
              <a:latin typeface="Cambria" panose="02040503050406030204" pitchFamily="18" charset="0"/>
              <a:cs typeface="Arial" charset="0"/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tr-TR" sz="3600" b="1" dirty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15 yaşını tamamlamış </a:t>
            </a:r>
            <a:r>
              <a:rPr lang="tr-TR" sz="36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olması,</a:t>
            </a:r>
            <a:endParaRPr lang="tr-TR" sz="3600" b="1" dirty="0">
              <a:solidFill>
                <a:srgbClr val="000000"/>
              </a:solidFill>
              <a:latin typeface="Cambria" panose="02040503050406030204" pitchFamily="18" charset="0"/>
              <a:cs typeface="Arial" charset="0"/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tr-TR" sz="36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İŞKUR'a </a:t>
            </a:r>
            <a:r>
              <a:rPr lang="tr-TR" sz="3600" b="1" dirty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başvuru </a:t>
            </a:r>
            <a:r>
              <a:rPr lang="tr-TR" sz="36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yapılması,</a:t>
            </a:r>
            <a:endParaRPr lang="tr-TR" sz="3600" b="1" dirty="0">
              <a:solidFill>
                <a:srgbClr val="000000"/>
              </a:solidFill>
              <a:latin typeface="Cambria" panose="02040503050406030204" pitchFamily="18" charset="0"/>
              <a:cs typeface="Arial" charset="0"/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tr-TR" sz="3600" b="1" dirty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İş verenin son 3 ayda çalışanı </a:t>
            </a:r>
            <a:r>
              <a:rPr lang="tr-TR" sz="36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olmaması,</a:t>
            </a:r>
            <a:endParaRPr lang="tr-TR" sz="3600" b="1" dirty="0">
              <a:solidFill>
                <a:srgbClr val="000000"/>
              </a:solidFill>
              <a:latin typeface="Cambria" panose="02040503050406030204" pitchFamily="18" charset="0"/>
              <a:cs typeface="Arial" charset="0"/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tr-TR" sz="3600" b="1" dirty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Son 1 ayda sigorta priminin yatmamış olması</a:t>
            </a:r>
          </a:p>
          <a:p>
            <a:pPr algn="ctr"/>
            <a:r>
              <a:rPr lang="tr-TR" sz="36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    YETERLİDİR</a:t>
            </a:r>
            <a:r>
              <a:rPr lang="tr-TR" sz="3600" b="1" dirty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.</a:t>
            </a:r>
            <a:endParaRPr lang="tr-TR" sz="36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3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3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36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1134794" y="177178"/>
            <a:ext cx="8495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>
                <a:solidFill>
                  <a:srgbClr val="0000FF"/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tr-TR" sz="1200" b="1" i="1" dirty="0" smtClean="0">
                <a:solidFill>
                  <a:srgbClr val="0000FF"/>
                </a:solidFill>
                <a:latin typeface="Cambria" panose="02040503050406030204" pitchFamily="18" charset="0"/>
                <a:cs typeface="Arial" charset="0"/>
              </a:rPr>
              <a:t>             </a:t>
            </a:r>
            <a:r>
              <a:rPr lang="tr-TR" sz="4800" b="1" i="1" dirty="0" smtClean="0">
                <a:solidFill>
                  <a:srgbClr val="0000FF"/>
                </a:solidFill>
                <a:latin typeface="Cambria" panose="02040503050406030204" pitchFamily="18" charset="0"/>
                <a:cs typeface="Arial" charset="0"/>
              </a:rPr>
              <a:t>KATILIMCI </a:t>
            </a:r>
            <a:r>
              <a:rPr lang="tr-TR" sz="4800" b="1" i="1" dirty="0">
                <a:solidFill>
                  <a:srgbClr val="0000FF"/>
                </a:solidFill>
                <a:latin typeface="Cambria" panose="02040503050406030204" pitchFamily="18" charset="0"/>
                <a:cs typeface="Arial" charset="0"/>
              </a:rPr>
              <a:t>OLABİLMEK İÇİN;</a:t>
            </a:r>
            <a:endParaRPr lang="tr-TR" sz="480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12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9113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38199" y="2383928"/>
            <a:ext cx="109450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tr-TR" sz="3200" b="1" i="1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4000" b="1" dirty="0" smtClean="0"/>
              <a:t>Kursiyerin </a:t>
            </a:r>
            <a:r>
              <a:rPr lang="tr-TR" sz="4000" b="1" dirty="0"/>
              <a:t>günde </a:t>
            </a:r>
            <a:r>
              <a:rPr lang="tr-TR" sz="4000" b="1" dirty="0">
                <a:solidFill>
                  <a:srgbClr val="FF0000"/>
                </a:solidFill>
              </a:rPr>
              <a:t>en az </a:t>
            </a:r>
            <a:r>
              <a:rPr lang="tr-TR" sz="4000" b="1" dirty="0"/>
              <a:t>5 saat çalışması yeterlidir.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4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4000" b="1" dirty="0"/>
              <a:t>Günde </a:t>
            </a:r>
            <a:r>
              <a:rPr lang="tr-TR" sz="4000" b="1" dirty="0">
                <a:solidFill>
                  <a:srgbClr val="FF0000"/>
                </a:solidFill>
              </a:rPr>
              <a:t>en fazla </a:t>
            </a:r>
            <a:r>
              <a:rPr lang="tr-TR" sz="4000" b="1" dirty="0"/>
              <a:t>8 saat, haftada en fazla 6 gün ve 45 saat uygulanabilir.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32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651163" y="211015"/>
            <a:ext cx="113191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00CC"/>
                </a:solidFill>
              </a:rPr>
              <a:t> </a:t>
            </a:r>
            <a:r>
              <a:rPr lang="tr-TR" sz="4400" b="1" i="1" dirty="0">
                <a:solidFill>
                  <a:srgbClr val="0000CC"/>
                </a:solidFill>
              </a:rPr>
              <a:t>Kursiyer Adayım Öğrenci Ve Hafta İçi Öğlene Kadar Okula Gitmesi Gerekiyor. Programdan Yararlanabilir Miyim?</a:t>
            </a:r>
            <a:endParaRPr lang="tr-TR" sz="44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13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0612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40675" y="2447626"/>
            <a:ext cx="1219200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endParaRPr lang="tr-TR" sz="3200" b="1" i="1" dirty="0" smtClean="0">
              <a:solidFill>
                <a:srgbClr val="0000FF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r-TR" sz="4000" b="1" dirty="0" smtClean="0"/>
              <a:t>İstihdam taahhüttü </a:t>
            </a:r>
            <a:r>
              <a:rPr lang="tr-TR" sz="4000" b="1" dirty="0"/>
              <a:t>yerine gelmesi şartı ile lise ve üniversite </a:t>
            </a:r>
            <a:r>
              <a:rPr lang="tr-TR" sz="4000" b="1" dirty="0" smtClean="0"/>
              <a:t>öğrencileri de </a:t>
            </a:r>
            <a:r>
              <a:rPr lang="tr-TR" sz="4000" b="1" dirty="0"/>
              <a:t>programdan yararlanabilir. öğrencilerde günlük cep harçlığının </a:t>
            </a:r>
            <a:r>
              <a:rPr lang="tr-TR" sz="4000" b="1" dirty="0" smtClean="0"/>
              <a:t>58,27 TL </a:t>
            </a:r>
            <a:r>
              <a:rPr lang="tr-TR" sz="4000" b="1" dirty="0"/>
              <a:t>olduğu </a:t>
            </a:r>
            <a:r>
              <a:rPr lang="tr-TR" sz="4000" b="1" dirty="0">
                <a:solidFill>
                  <a:srgbClr val="FF0000"/>
                </a:solidFill>
              </a:rPr>
              <a:t>unutulmamalıdır.</a:t>
            </a:r>
            <a:r>
              <a:rPr lang="tr-TR" sz="4000" b="1" dirty="0"/>
              <a:t/>
            </a:r>
            <a:br>
              <a:rPr lang="tr-TR" sz="4000" b="1" dirty="0"/>
            </a:br>
            <a:endParaRPr lang="tr-TR" sz="4000" b="1" dirty="0"/>
          </a:p>
          <a:p>
            <a:endParaRPr lang="tr-TR" sz="4000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295269" y="362039"/>
            <a:ext cx="788281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i="1" dirty="0">
                <a:solidFill>
                  <a:srgbClr val="0000FF"/>
                </a:solidFill>
              </a:rPr>
              <a:t>Kursiyer </a:t>
            </a:r>
            <a:r>
              <a:rPr lang="tr-TR" sz="4400" b="1" i="1" dirty="0" smtClean="0">
                <a:solidFill>
                  <a:srgbClr val="0000FF"/>
                </a:solidFill>
              </a:rPr>
              <a:t>Adayı Lise Öğrencisi, </a:t>
            </a:r>
          </a:p>
          <a:p>
            <a:r>
              <a:rPr lang="tr-TR" sz="4400" b="1" i="1" dirty="0" smtClean="0">
                <a:solidFill>
                  <a:srgbClr val="0000FF"/>
                </a:solidFill>
              </a:rPr>
              <a:t>Programdan </a:t>
            </a:r>
            <a:r>
              <a:rPr lang="tr-TR" sz="4400" b="1" i="1" dirty="0">
                <a:solidFill>
                  <a:srgbClr val="0000FF"/>
                </a:solidFill>
              </a:rPr>
              <a:t>Yararlanabilir Mi?</a:t>
            </a:r>
          </a:p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14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1685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892449" y="803165"/>
            <a:ext cx="7431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i="1" dirty="0">
                <a:solidFill>
                  <a:srgbClr val="0000CC"/>
                </a:solidFill>
              </a:rPr>
              <a:t>Kaç </a:t>
            </a:r>
            <a:r>
              <a:rPr lang="tr-TR" sz="4800" b="1" i="1" dirty="0" smtClean="0">
                <a:solidFill>
                  <a:srgbClr val="0000CC"/>
                </a:solidFill>
              </a:rPr>
              <a:t>Kursiyer </a:t>
            </a:r>
            <a:r>
              <a:rPr lang="tr-TR" sz="4800" b="1" i="1" dirty="0">
                <a:solidFill>
                  <a:srgbClr val="0000CC"/>
                </a:solidFill>
              </a:rPr>
              <a:t>A</a:t>
            </a:r>
            <a:r>
              <a:rPr lang="tr-TR" sz="4800" b="1" i="1" dirty="0" smtClean="0">
                <a:solidFill>
                  <a:srgbClr val="0000CC"/>
                </a:solidFill>
              </a:rPr>
              <a:t>labilirim</a:t>
            </a:r>
            <a:r>
              <a:rPr lang="tr-TR" sz="4800" b="1" i="1" dirty="0">
                <a:solidFill>
                  <a:srgbClr val="0000CC"/>
                </a:solidFill>
              </a:rPr>
              <a:t>?</a:t>
            </a:r>
            <a:br>
              <a:rPr lang="tr-TR" sz="4800" b="1" i="1" dirty="0">
                <a:solidFill>
                  <a:srgbClr val="0000CC"/>
                </a:solidFill>
              </a:rPr>
            </a:br>
            <a:endParaRPr lang="tr-TR" sz="4800" b="1" i="1" dirty="0">
              <a:solidFill>
                <a:srgbClr val="0000CC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2220595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r-TR" sz="3600" b="1" dirty="0"/>
              <a:t>Sigortalı çalışan sayınızın yüzde 30 </a:t>
            </a:r>
            <a:r>
              <a:rPr lang="tr-TR" sz="3600" b="1" dirty="0" smtClean="0"/>
              <a:t>‘una kadar kursiyer </a:t>
            </a:r>
            <a:r>
              <a:rPr lang="tr-TR" sz="3600" b="1" dirty="0"/>
              <a:t>alma hakkınız bulunmaktadır</a:t>
            </a:r>
            <a:r>
              <a:rPr lang="tr-TR" sz="3600" b="1" dirty="0" smtClean="0"/>
              <a:t>. </a:t>
            </a:r>
            <a:r>
              <a:rPr lang="tr-TR" sz="3600" b="1" dirty="0"/>
              <a:t>B</a:t>
            </a:r>
            <a:r>
              <a:rPr lang="tr-TR" sz="3600" b="1" dirty="0" smtClean="0"/>
              <a:t>unu </a:t>
            </a:r>
            <a:r>
              <a:rPr lang="tr-TR" sz="3600" b="1" dirty="0"/>
              <a:t>tek seferde kullanabileceğiniz gibi, </a:t>
            </a:r>
            <a:r>
              <a:rPr lang="tr-TR" sz="3600" b="1" dirty="0" smtClean="0"/>
              <a:t>bölerek de </a:t>
            </a:r>
            <a:r>
              <a:rPr lang="tr-TR" sz="3600" b="1" dirty="0"/>
              <a:t>kullanabilirsiniz.</a:t>
            </a:r>
            <a:br>
              <a:rPr lang="tr-TR" sz="3600" b="1" dirty="0"/>
            </a:br>
            <a:r>
              <a:rPr lang="tr-TR" sz="3600" b="1" dirty="0" smtClean="0"/>
              <a:t>Küsurat </a:t>
            </a:r>
            <a:r>
              <a:rPr lang="tr-TR" sz="3600" b="1" dirty="0"/>
              <a:t>ise bir üst sayıya tamamlanmaktadır.</a:t>
            </a:r>
            <a:br>
              <a:rPr lang="tr-TR" sz="3600" b="1" dirty="0"/>
            </a:br>
            <a:r>
              <a:rPr lang="tr-TR" sz="3600" b="1" dirty="0"/>
              <a:t>Örnek: 21 çalışanı olan bir işletme</a:t>
            </a:r>
            <a:br>
              <a:rPr lang="tr-TR" sz="3600" b="1" dirty="0"/>
            </a:br>
            <a:r>
              <a:rPr lang="tr-TR" sz="3600" b="1" dirty="0"/>
              <a:t>21*(0,3)=6,3 yani 7 katılımcı hakkı bulunmaktadır.</a:t>
            </a:r>
            <a:br>
              <a:rPr lang="tr-TR" sz="3600" b="1" dirty="0"/>
            </a:br>
            <a:endParaRPr lang="tr-TR" sz="3600" b="1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15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1685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5417" y="920766"/>
            <a:ext cx="12081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i="1" dirty="0" smtClean="0">
                <a:solidFill>
                  <a:srgbClr val="0000CC"/>
                </a:solidFill>
              </a:rPr>
              <a:t>Vergi Borcum </a:t>
            </a:r>
            <a:r>
              <a:rPr lang="tr-TR" sz="4800" b="1" i="1" dirty="0">
                <a:solidFill>
                  <a:srgbClr val="0000CC"/>
                </a:solidFill>
              </a:rPr>
              <a:t>M</a:t>
            </a:r>
            <a:r>
              <a:rPr lang="tr-TR" sz="4800" b="1" i="1" dirty="0" smtClean="0">
                <a:solidFill>
                  <a:srgbClr val="0000CC"/>
                </a:solidFill>
              </a:rPr>
              <a:t>evcut. </a:t>
            </a:r>
            <a:r>
              <a:rPr lang="tr-TR" sz="4800" b="1" i="1" dirty="0">
                <a:solidFill>
                  <a:srgbClr val="0000CC"/>
                </a:solidFill>
              </a:rPr>
              <a:t>İ</a:t>
            </a:r>
            <a:r>
              <a:rPr lang="tr-TR" sz="4800" b="1" i="1" dirty="0" smtClean="0">
                <a:solidFill>
                  <a:srgbClr val="0000CC"/>
                </a:solidFill>
              </a:rPr>
              <a:t>ş Başı </a:t>
            </a:r>
            <a:r>
              <a:rPr lang="tr-TR" sz="4800" b="1" i="1" dirty="0">
                <a:solidFill>
                  <a:srgbClr val="0000CC"/>
                </a:solidFill>
              </a:rPr>
              <a:t>E</a:t>
            </a:r>
            <a:r>
              <a:rPr lang="tr-TR" sz="4800" b="1" i="1" dirty="0" smtClean="0">
                <a:solidFill>
                  <a:srgbClr val="0000CC"/>
                </a:solidFill>
              </a:rPr>
              <a:t>ğitim </a:t>
            </a:r>
            <a:r>
              <a:rPr lang="tr-TR" sz="4800" b="1" i="1" dirty="0">
                <a:solidFill>
                  <a:srgbClr val="0000CC"/>
                </a:solidFill>
              </a:rPr>
              <a:t>P</a:t>
            </a:r>
            <a:r>
              <a:rPr lang="tr-TR" sz="4800" b="1" i="1" dirty="0" smtClean="0">
                <a:solidFill>
                  <a:srgbClr val="0000CC"/>
                </a:solidFill>
              </a:rPr>
              <a:t>rogramından </a:t>
            </a:r>
            <a:r>
              <a:rPr lang="tr-TR" sz="4800" b="1" i="1" dirty="0">
                <a:solidFill>
                  <a:srgbClr val="0000CC"/>
                </a:solidFill>
              </a:rPr>
              <a:t>Y</a:t>
            </a:r>
            <a:r>
              <a:rPr lang="tr-TR" sz="4800" b="1" i="1" dirty="0" smtClean="0">
                <a:solidFill>
                  <a:srgbClr val="0000CC"/>
                </a:solidFill>
              </a:rPr>
              <a:t>ararlanabilir </a:t>
            </a:r>
            <a:r>
              <a:rPr lang="tr-TR" sz="4800" b="1" i="1" dirty="0">
                <a:solidFill>
                  <a:srgbClr val="0000CC"/>
                </a:solidFill>
              </a:rPr>
              <a:t>M</a:t>
            </a:r>
            <a:r>
              <a:rPr lang="tr-TR" sz="4800" b="1" i="1" dirty="0" smtClean="0">
                <a:solidFill>
                  <a:srgbClr val="0000CC"/>
                </a:solidFill>
              </a:rPr>
              <a:t>iyim?</a:t>
            </a:r>
            <a:br>
              <a:rPr lang="tr-TR" sz="4800" b="1" i="1" dirty="0" smtClean="0">
                <a:solidFill>
                  <a:srgbClr val="0000CC"/>
                </a:solidFill>
              </a:rPr>
            </a:br>
            <a:endParaRPr lang="tr-TR" sz="4800" b="1" i="1" dirty="0">
              <a:solidFill>
                <a:srgbClr val="0000CC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3043307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r-TR" sz="4000" b="1" dirty="0" smtClean="0"/>
              <a:t>Vergi borcu, SGK primi ve prime ilişkin borcu, SGK ve kurum tarafından kesilmiş idari para cezaları, iş başı eğitim programı için engel değildir.</a:t>
            </a:r>
            <a:endParaRPr lang="tr-TR" sz="4000" b="1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16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90316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" y="238612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i="1" dirty="0" smtClean="0">
                <a:solidFill>
                  <a:srgbClr val="0000CC"/>
                </a:solidFill>
              </a:rPr>
              <a:t>Katılımcılara İŞKUR'un Ödediği </a:t>
            </a:r>
            <a:r>
              <a:rPr lang="tr-TR" sz="4800" b="1" i="1" dirty="0">
                <a:solidFill>
                  <a:srgbClr val="0000CC"/>
                </a:solidFill>
              </a:rPr>
              <a:t>C</a:t>
            </a:r>
            <a:r>
              <a:rPr lang="tr-TR" sz="4800" b="1" i="1" dirty="0" smtClean="0">
                <a:solidFill>
                  <a:srgbClr val="0000CC"/>
                </a:solidFill>
              </a:rPr>
              <a:t>ep </a:t>
            </a:r>
            <a:r>
              <a:rPr lang="tr-TR" sz="4800" b="1" i="1" dirty="0">
                <a:solidFill>
                  <a:srgbClr val="0000CC"/>
                </a:solidFill>
              </a:rPr>
              <a:t>H</a:t>
            </a:r>
            <a:r>
              <a:rPr lang="tr-TR" sz="4800" b="1" i="1" dirty="0" smtClean="0">
                <a:solidFill>
                  <a:srgbClr val="0000CC"/>
                </a:solidFill>
              </a:rPr>
              <a:t>arçlığına </a:t>
            </a:r>
            <a:r>
              <a:rPr lang="tr-TR" sz="4800" b="1" i="1" dirty="0">
                <a:solidFill>
                  <a:srgbClr val="0000CC"/>
                </a:solidFill>
              </a:rPr>
              <a:t>E</a:t>
            </a:r>
            <a:r>
              <a:rPr lang="tr-TR" sz="4800" b="1" i="1" dirty="0" smtClean="0">
                <a:solidFill>
                  <a:srgbClr val="0000CC"/>
                </a:solidFill>
              </a:rPr>
              <a:t>k </a:t>
            </a:r>
            <a:r>
              <a:rPr lang="tr-TR" sz="4800" b="1" i="1" dirty="0">
                <a:solidFill>
                  <a:srgbClr val="0000CC"/>
                </a:solidFill>
              </a:rPr>
              <a:t>Ö</a:t>
            </a:r>
            <a:r>
              <a:rPr lang="tr-TR" sz="4800" b="1" i="1" dirty="0" smtClean="0">
                <a:solidFill>
                  <a:srgbClr val="0000CC"/>
                </a:solidFill>
              </a:rPr>
              <a:t>deme </a:t>
            </a:r>
            <a:r>
              <a:rPr lang="tr-TR" sz="4800" b="1" i="1" dirty="0">
                <a:solidFill>
                  <a:srgbClr val="0000CC"/>
                </a:solidFill>
              </a:rPr>
              <a:t>Y</a:t>
            </a:r>
            <a:r>
              <a:rPr lang="tr-TR" sz="4800" b="1" i="1" dirty="0" smtClean="0">
                <a:solidFill>
                  <a:srgbClr val="0000CC"/>
                </a:solidFill>
              </a:rPr>
              <a:t>apabilir </a:t>
            </a:r>
            <a:r>
              <a:rPr lang="tr-TR" sz="4800" b="1" i="1" dirty="0">
                <a:solidFill>
                  <a:srgbClr val="0000CC"/>
                </a:solidFill>
              </a:rPr>
              <a:t>M</a:t>
            </a:r>
            <a:r>
              <a:rPr lang="tr-TR" sz="4800" b="1" i="1" dirty="0" smtClean="0">
                <a:solidFill>
                  <a:srgbClr val="0000CC"/>
                </a:solidFill>
              </a:rPr>
              <a:t>iyim?</a:t>
            </a:r>
            <a:br>
              <a:rPr lang="tr-TR" sz="4800" b="1" i="1" dirty="0" smtClean="0">
                <a:solidFill>
                  <a:srgbClr val="0000CC"/>
                </a:solidFill>
              </a:rPr>
            </a:br>
            <a:endParaRPr lang="tr-TR" sz="4800" b="1" i="1" dirty="0">
              <a:solidFill>
                <a:srgbClr val="0000CC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" y="2898914"/>
            <a:ext cx="12191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r-TR" sz="4000" b="1" dirty="0" smtClean="0"/>
              <a:t>Ek ödeme yapılması mümkündür. </a:t>
            </a:r>
            <a:r>
              <a:rPr lang="tr-TR" sz="4000" b="1" dirty="0" smtClean="0">
                <a:solidFill>
                  <a:srgbClr val="FF0000"/>
                </a:solidFill>
              </a:rPr>
              <a:t>HATTA</a:t>
            </a:r>
            <a:r>
              <a:rPr lang="tr-TR" sz="4000" b="1" dirty="0" smtClean="0"/>
              <a:t>, brüt asgari ücretin yarısına kadar tutarı, yemek-yol masrafı vb. ad altında vergi matrahından düşürülebilir.</a:t>
            </a:r>
            <a:br>
              <a:rPr lang="tr-TR" sz="4000" b="1" dirty="0" smtClean="0"/>
            </a:br>
            <a:endParaRPr lang="tr-TR" sz="4000" b="1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17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8232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776288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7" lvl="2" algn="ctr" defTabSz="457200">
              <a:spcBef>
                <a:spcPts val="1200"/>
              </a:spcBef>
              <a:spcAft>
                <a:spcPts val="0"/>
              </a:spcAft>
              <a:buClr>
                <a:srgbClr val="0099FF"/>
              </a:buClr>
              <a:buSzPct val="100000"/>
              <a:defRPr/>
            </a:pPr>
            <a:r>
              <a:rPr lang="tr-TR" sz="4000" b="1" dirty="0">
                <a:latin typeface="Cambria" pitchFamily="18" charset="0"/>
                <a:ea typeface="ＭＳ Ｐゴシック" pitchFamily="34" charset="-128"/>
                <a:cs typeface="ＭＳ Ｐゴシック" charset="0"/>
              </a:rPr>
              <a:t>Programdan yararlanmak isteyen işverenlerin </a:t>
            </a:r>
            <a:r>
              <a:rPr lang="tr-TR" sz="4000" b="1" dirty="0">
                <a:solidFill>
                  <a:srgbClr val="FF0000"/>
                </a:solidFill>
                <a:latin typeface="Cambria" pitchFamily="18" charset="0"/>
                <a:ea typeface="ＭＳ Ｐゴシック" pitchFamily="34" charset="-128"/>
                <a:cs typeface="ＭＳ Ｐゴシック" charset="0"/>
              </a:rPr>
              <a:t>en az % 50 </a:t>
            </a:r>
            <a:r>
              <a:rPr lang="tr-TR" sz="4000" b="1" dirty="0">
                <a:latin typeface="Cambria" pitchFamily="18" charset="0"/>
                <a:ea typeface="ＭＳ Ｐゴシック" pitchFamily="34" charset="-128"/>
                <a:cs typeface="ＭＳ Ｐゴシック" charset="0"/>
              </a:rPr>
              <a:t>istihdam taahhüdü vermesi gerekmektedir. </a:t>
            </a:r>
          </a:p>
          <a:p>
            <a:pPr marL="274637" lvl="2" algn="ctr" defTabSz="457200">
              <a:spcBef>
                <a:spcPts val="1200"/>
              </a:spcBef>
              <a:spcAft>
                <a:spcPts val="0"/>
              </a:spcAft>
              <a:buClr>
                <a:srgbClr val="0099FF"/>
              </a:buClr>
              <a:buSzPct val="100000"/>
              <a:defRPr/>
            </a:pPr>
            <a:r>
              <a:rPr lang="tr-TR" sz="4000" b="1" dirty="0">
                <a:latin typeface="Cambria" pitchFamily="18" charset="0"/>
                <a:ea typeface="ＭＳ Ｐゴシック" pitchFamily="34" charset="-128"/>
                <a:cs typeface="ＭＳ Ｐゴシック" charset="0"/>
              </a:rPr>
              <a:t>İstihdam edilecek katılımcı sayısı program süresinin ¼’lük kısmı sonunda programa devam eden katılımcı sayısı üzerinden hesaplanır.</a:t>
            </a:r>
          </a:p>
          <a:p>
            <a:pPr marL="274637" lvl="2" algn="ctr" defTabSz="457200">
              <a:spcBef>
                <a:spcPts val="1200"/>
              </a:spcBef>
              <a:spcAft>
                <a:spcPts val="0"/>
              </a:spcAft>
              <a:buClr>
                <a:srgbClr val="0099FF"/>
              </a:buClr>
              <a:buSzPct val="100000"/>
              <a:defRPr/>
            </a:pPr>
            <a:r>
              <a:rPr lang="tr-TR" sz="4000" b="1" dirty="0">
                <a:latin typeface="Cambria" pitchFamily="18" charset="0"/>
                <a:ea typeface="ＭＳ Ｐゴシック" pitchFamily="34" charset="-128"/>
                <a:cs typeface="ＭＳ Ｐゴシック" charset="0"/>
              </a:rPr>
              <a:t>İstihdam süresi 60 günden az olmamak üzere </a:t>
            </a:r>
            <a:r>
              <a:rPr lang="tr-TR" sz="4000" b="1" dirty="0">
                <a:solidFill>
                  <a:srgbClr val="FF0000"/>
                </a:solidFill>
                <a:latin typeface="Cambria" pitchFamily="18" charset="0"/>
                <a:ea typeface="ＭＳ Ｐゴシック" pitchFamily="34" charset="-128"/>
                <a:cs typeface="ＭＳ Ｐゴシック" charset="0"/>
              </a:rPr>
              <a:t>en az program süresi </a:t>
            </a:r>
            <a:r>
              <a:rPr lang="tr-TR" sz="4000" b="1" dirty="0">
                <a:latin typeface="Cambria" pitchFamily="18" charset="0"/>
                <a:ea typeface="ＭＳ Ｐゴシック" pitchFamily="34" charset="-128"/>
                <a:cs typeface="ＭＳ Ｐゴシック" charset="0"/>
              </a:rPr>
              <a:t>kadar olmak zorundadır.</a:t>
            </a:r>
          </a:p>
          <a:p>
            <a:pPr algn="ctr"/>
            <a:endParaRPr lang="tr-TR" sz="4000" dirty="0" smtClean="0"/>
          </a:p>
          <a:p>
            <a:endParaRPr lang="tr-TR" sz="40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18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9885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779889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i="1" dirty="0" smtClean="0">
                <a:solidFill>
                  <a:srgbClr val="0000FF"/>
                </a:solidFill>
              </a:rPr>
              <a:t>Programa Başlayan </a:t>
            </a:r>
            <a:r>
              <a:rPr lang="tr-TR" sz="4800" b="1" i="1" dirty="0">
                <a:solidFill>
                  <a:srgbClr val="0000FF"/>
                </a:solidFill>
              </a:rPr>
              <a:t>K</a:t>
            </a:r>
            <a:r>
              <a:rPr lang="tr-TR" sz="4800" b="1" i="1" dirty="0" smtClean="0">
                <a:solidFill>
                  <a:srgbClr val="0000FF"/>
                </a:solidFill>
              </a:rPr>
              <a:t>ursiyerin </a:t>
            </a:r>
            <a:r>
              <a:rPr lang="tr-TR" sz="4800" b="1" i="1" dirty="0">
                <a:solidFill>
                  <a:srgbClr val="0000FF"/>
                </a:solidFill>
              </a:rPr>
              <a:t>İ</a:t>
            </a:r>
            <a:r>
              <a:rPr lang="tr-TR" sz="4800" b="1" i="1" dirty="0" smtClean="0">
                <a:solidFill>
                  <a:srgbClr val="0000FF"/>
                </a:solidFill>
              </a:rPr>
              <a:t>şletmeme </a:t>
            </a:r>
            <a:r>
              <a:rPr lang="tr-TR" sz="4800" b="1" i="1" dirty="0">
                <a:solidFill>
                  <a:srgbClr val="0000FF"/>
                </a:solidFill>
              </a:rPr>
              <a:t>U</a:t>
            </a:r>
            <a:r>
              <a:rPr lang="tr-TR" sz="4800" b="1" i="1" dirty="0" smtClean="0">
                <a:solidFill>
                  <a:srgbClr val="0000FF"/>
                </a:solidFill>
              </a:rPr>
              <a:t>ygun </a:t>
            </a:r>
            <a:r>
              <a:rPr lang="tr-TR" sz="4800" b="1" i="1" dirty="0">
                <a:solidFill>
                  <a:srgbClr val="0000FF"/>
                </a:solidFill>
              </a:rPr>
              <a:t>O</a:t>
            </a:r>
            <a:r>
              <a:rPr lang="tr-TR" sz="4800" b="1" i="1" dirty="0" smtClean="0">
                <a:solidFill>
                  <a:srgbClr val="0000FF"/>
                </a:solidFill>
              </a:rPr>
              <a:t>lmadığının </a:t>
            </a:r>
            <a:r>
              <a:rPr lang="tr-TR" sz="4800" b="1" i="1" dirty="0">
                <a:solidFill>
                  <a:srgbClr val="0000FF"/>
                </a:solidFill>
              </a:rPr>
              <a:t>F</a:t>
            </a:r>
            <a:r>
              <a:rPr lang="tr-TR" sz="4800" b="1" i="1" dirty="0" smtClean="0">
                <a:solidFill>
                  <a:srgbClr val="0000FF"/>
                </a:solidFill>
              </a:rPr>
              <a:t>arkına </a:t>
            </a:r>
            <a:r>
              <a:rPr lang="tr-TR" sz="4800" b="1" i="1" dirty="0">
                <a:solidFill>
                  <a:srgbClr val="0000FF"/>
                </a:solidFill>
              </a:rPr>
              <a:t>V</a:t>
            </a:r>
            <a:r>
              <a:rPr lang="tr-TR" sz="4800" b="1" i="1" dirty="0" smtClean="0">
                <a:solidFill>
                  <a:srgbClr val="0000FF"/>
                </a:solidFill>
              </a:rPr>
              <a:t>ardım. </a:t>
            </a:r>
          </a:p>
          <a:p>
            <a:pPr algn="ctr"/>
            <a:r>
              <a:rPr lang="tr-TR" sz="4800" b="1" i="1" dirty="0" smtClean="0">
                <a:solidFill>
                  <a:srgbClr val="0000FF"/>
                </a:solidFill>
              </a:rPr>
              <a:t>Ne Yapmalıyım?</a:t>
            </a:r>
            <a:br>
              <a:rPr lang="tr-TR" sz="4800" b="1" i="1" dirty="0" smtClean="0">
                <a:solidFill>
                  <a:srgbClr val="0000FF"/>
                </a:solidFill>
              </a:rPr>
            </a:br>
            <a:endParaRPr lang="tr-TR" sz="4800" b="1" i="1" dirty="0">
              <a:solidFill>
                <a:srgbClr val="0000FF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3637270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tr-TR" sz="4000" b="1" dirty="0" smtClean="0"/>
              <a:t>Program süresinin ilk  ¼’ lük diliminde sözleşmeyi feshetme hakkınız bulunmaktadır. </a:t>
            </a:r>
            <a:br>
              <a:rPr lang="tr-TR" sz="4000" b="1" dirty="0" smtClean="0"/>
            </a:br>
            <a:endParaRPr lang="tr-TR" sz="4000" b="1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19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9125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6858000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232229" y="2078244"/>
            <a:ext cx="112563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Öğrencilerin eğitim kurumları hakkında bilgilendirme ve meslekleri tanımaları için yardımcı olur.</a:t>
            </a:r>
          </a:p>
          <a:p>
            <a:pPr algn="ctr"/>
            <a:r>
              <a:rPr lang="tr-TR" sz="3600" b="1" dirty="0"/>
              <a:t>İş arayanlara yeteneklerini ve yetkinliklerini ortaya çıkarmalarını sağlamaya yardımcı olur ve onları uygun iş ilanlarına yönlendirir.</a:t>
            </a:r>
          </a:p>
          <a:p>
            <a:pPr algn="ctr"/>
            <a:r>
              <a:rPr lang="tr-TR" sz="3600" b="1" dirty="0" smtClean="0"/>
              <a:t>İşverenlere</a:t>
            </a:r>
            <a:r>
              <a:rPr lang="tr-TR" sz="3600" b="1" dirty="0"/>
              <a:t>, uygun adaylarla eleman ihtiyacını karşılamalarına ve yasal yükümlülükleri  ve hakları konusunda yardımcı olur.</a:t>
            </a:r>
          </a:p>
          <a:p>
            <a:endParaRPr lang="tr-TR" sz="3600" b="1" dirty="0"/>
          </a:p>
          <a:p>
            <a:endParaRPr lang="tr-TR" sz="3600" b="1" dirty="0"/>
          </a:p>
          <a:p>
            <a:endParaRPr lang="tr-TR" sz="2400" b="1" dirty="0"/>
          </a:p>
        </p:txBody>
      </p:sp>
      <p:sp>
        <p:nvSpPr>
          <p:cNvPr id="16" name="Dikdörtgen 15"/>
          <p:cNvSpPr/>
          <p:nvPr/>
        </p:nvSpPr>
        <p:spPr>
          <a:xfrm>
            <a:off x="810491" y="584385"/>
            <a:ext cx="97776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İş </a:t>
            </a:r>
            <a:r>
              <a:rPr lang="tr-TR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tr-TR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 Meslek </a:t>
            </a:r>
            <a:r>
              <a:rPr lang="tr-TR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r>
              <a:rPr lang="tr-TR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anışmanı </a:t>
            </a:r>
            <a:r>
              <a:rPr lang="tr-TR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  <a:r>
              <a:rPr lang="tr-TR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imdir?</a:t>
            </a:r>
            <a:endParaRPr lang="tr-TR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2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0288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662971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i="1" dirty="0" smtClean="0">
                <a:solidFill>
                  <a:srgbClr val="0000CC"/>
                </a:solidFill>
              </a:rPr>
              <a:t>Program Bittikten Sonra, Kursiyer </a:t>
            </a:r>
            <a:r>
              <a:rPr lang="tr-TR" sz="4800" b="1" i="1" dirty="0">
                <a:solidFill>
                  <a:srgbClr val="0000CC"/>
                </a:solidFill>
              </a:rPr>
              <a:t>İ</a:t>
            </a:r>
            <a:r>
              <a:rPr lang="tr-TR" sz="4800" b="1" i="1" dirty="0" smtClean="0">
                <a:solidFill>
                  <a:srgbClr val="0000CC"/>
                </a:solidFill>
              </a:rPr>
              <a:t>şletmemde </a:t>
            </a:r>
            <a:r>
              <a:rPr lang="tr-TR" sz="4800" b="1" i="1" dirty="0">
                <a:solidFill>
                  <a:srgbClr val="0000CC"/>
                </a:solidFill>
              </a:rPr>
              <a:t>Ç</a:t>
            </a:r>
            <a:r>
              <a:rPr lang="tr-TR" sz="4800" b="1" i="1" dirty="0" smtClean="0">
                <a:solidFill>
                  <a:srgbClr val="0000CC"/>
                </a:solidFill>
              </a:rPr>
              <a:t>alışmayı </a:t>
            </a:r>
            <a:r>
              <a:rPr lang="tr-TR" sz="4800" b="1" i="1" dirty="0">
                <a:solidFill>
                  <a:srgbClr val="0000CC"/>
                </a:solidFill>
              </a:rPr>
              <a:t>R</a:t>
            </a:r>
            <a:r>
              <a:rPr lang="tr-TR" sz="4800" b="1" i="1" dirty="0" smtClean="0">
                <a:solidFill>
                  <a:srgbClr val="0000CC"/>
                </a:solidFill>
              </a:rPr>
              <a:t>eddederse </a:t>
            </a:r>
            <a:r>
              <a:rPr lang="tr-TR" sz="4800" b="1" i="1" dirty="0">
                <a:solidFill>
                  <a:srgbClr val="0000CC"/>
                </a:solidFill>
              </a:rPr>
              <a:t>C</a:t>
            </a:r>
            <a:r>
              <a:rPr lang="tr-TR" sz="4800" b="1" i="1" dirty="0" smtClean="0">
                <a:solidFill>
                  <a:srgbClr val="0000CC"/>
                </a:solidFill>
              </a:rPr>
              <a:t>eza </a:t>
            </a:r>
            <a:r>
              <a:rPr lang="tr-TR" sz="4800" b="1" i="1" dirty="0">
                <a:solidFill>
                  <a:srgbClr val="0000CC"/>
                </a:solidFill>
              </a:rPr>
              <a:t>A</a:t>
            </a:r>
            <a:r>
              <a:rPr lang="tr-TR" sz="4800" b="1" i="1" dirty="0" smtClean="0">
                <a:solidFill>
                  <a:srgbClr val="0000CC"/>
                </a:solidFill>
              </a:rPr>
              <a:t>lır </a:t>
            </a:r>
            <a:r>
              <a:rPr lang="tr-TR" sz="4800" b="1" i="1" dirty="0">
                <a:solidFill>
                  <a:srgbClr val="0000CC"/>
                </a:solidFill>
              </a:rPr>
              <a:t>m</a:t>
            </a:r>
            <a:r>
              <a:rPr lang="tr-TR" sz="4800" b="1" i="1" dirty="0" smtClean="0">
                <a:solidFill>
                  <a:srgbClr val="0000CC"/>
                </a:solidFill>
              </a:rPr>
              <a:t>ıyım</a:t>
            </a:r>
            <a:r>
              <a:rPr lang="tr-TR" sz="4800" b="1" i="1" dirty="0" smtClean="0">
                <a:solidFill>
                  <a:srgbClr val="0000CC"/>
                </a:solidFill>
              </a:rPr>
              <a:t>?</a:t>
            </a:r>
            <a:br>
              <a:rPr lang="tr-TR" sz="4800" b="1" i="1" dirty="0" smtClean="0">
                <a:solidFill>
                  <a:srgbClr val="0000CC"/>
                </a:solidFill>
              </a:rPr>
            </a:br>
            <a:endParaRPr lang="tr-TR" sz="4800" b="1" i="1" dirty="0">
              <a:solidFill>
                <a:srgbClr val="0000CC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2752517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r-TR" sz="4000" b="1" dirty="0" smtClean="0"/>
              <a:t>Kursiyer işletmede çalışmak istemezse, açılan program mesleğinde çalıştırılmak üzere İŞKUR'a kayıtlı iş arayanlardan birini kurs süresi boyunca istihdam etmeniz, ceza almanıza engel olmak için yeterli olacaktır.</a:t>
            </a:r>
            <a:endParaRPr lang="tr-TR" sz="4000" b="1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20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99726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800099" y="1264335"/>
            <a:ext cx="992704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300" b="1" dirty="0" smtClean="0">
                <a:solidFill>
                  <a:srgbClr val="0000CC"/>
                </a:solidFill>
              </a:rPr>
              <a:t>Şirketimde 5 çalışan mevcut. İşletmeme ek bina yaparak üretime geçmek istiyorum. Bunun için ise nitelikli 25 personele ihtiyacım var. İŞKUR'un İşletmeme Uygulayabileceği Bir Program Mevcut Mudur?</a:t>
            </a:r>
          </a:p>
          <a:p>
            <a:pPr algn="just"/>
            <a:endParaRPr lang="tr-TR" sz="33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3300" b="1" dirty="0" smtClean="0"/>
              <a:t>Tabi ki evet. </a:t>
            </a:r>
            <a:r>
              <a:rPr lang="tr-TR" sz="3300" b="1" dirty="0" smtClean="0">
                <a:solidFill>
                  <a:srgbClr val="FF0000"/>
                </a:solidFill>
              </a:rPr>
              <a:t>MESLEK EDİNDİRME KURSLARI  </a:t>
            </a:r>
            <a:r>
              <a:rPr lang="tr-TR" sz="3300" b="1" dirty="0" smtClean="0"/>
              <a:t>ile de siz nitelikli personel kazanırken destek oluyoruz</a:t>
            </a:r>
            <a:r>
              <a:rPr lang="tr-TR" sz="3300" b="1" dirty="0" smtClean="0"/>
              <a:t>.</a:t>
            </a:r>
            <a:endParaRPr lang="tr-TR" sz="3300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21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3349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167257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0000CC"/>
                </a:solidFill>
              </a:rPr>
              <a:t>MESLEK EDİNDİRME KURSLARI</a:t>
            </a:r>
          </a:p>
          <a:p>
            <a:pPr algn="ctr"/>
            <a:r>
              <a:rPr lang="tr-TR" sz="4000" b="1" dirty="0" smtClean="0"/>
              <a:t>Bu </a:t>
            </a:r>
            <a:r>
              <a:rPr lang="tr-TR" sz="4000" b="1" dirty="0"/>
              <a:t>programlarda günlük cep harçlığı </a:t>
            </a:r>
            <a:r>
              <a:rPr lang="tr-TR" sz="4000" b="1" dirty="0" smtClean="0"/>
              <a:t>40 </a:t>
            </a:r>
            <a:r>
              <a:rPr lang="tr-TR" sz="4000" b="1" dirty="0"/>
              <a:t>TL’dir.</a:t>
            </a:r>
          </a:p>
          <a:p>
            <a:pPr algn="ctr"/>
            <a:r>
              <a:rPr lang="tr-TR" sz="4000" b="1" dirty="0">
                <a:solidFill>
                  <a:srgbClr val="FF0000"/>
                </a:solidFill>
              </a:rPr>
              <a:t>MESLEKLERİN SANAYİ SEKTÖRÜNDE OLMASI HALİNDE İSE GÜNLÜK CEP HARÇLIĞI </a:t>
            </a:r>
            <a:r>
              <a:rPr lang="tr-TR" sz="4000" b="1" dirty="0" smtClean="0">
                <a:solidFill>
                  <a:srgbClr val="FF0000"/>
                </a:solidFill>
              </a:rPr>
              <a:t>50 </a:t>
            </a:r>
            <a:r>
              <a:rPr lang="tr-TR" sz="4000" b="1" dirty="0">
                <a:solidFill>
                  <a:srgbClr val="FF0000"/>
                </a:solidFill>
              </a:rPr>
              <a:t>TL’YE ÇIKMAKTADIR.</a:t>
            </a:r>
          </a:p>
          <a:p>
            <a:pPr algn="ctr"/>
            <a:r>
              <a:rPr lang="tr-TR" sz="4000" b="1" dirty="0"/>
              <a:t>Eğiticiyi kendi bünyesinde bulunduramayan işletmenin, bulacağı eğiticinin </a:t>
            </a:r>
            <a:r>
              <a:rPr lang="tr-TR" sz="4000" b="1" dirty="0" smtClean="0"/>
              <a:t>ücretini de İŞKUR </a:t>
            </a:r>
            <a:r>
              <a:rPr lang="tr-TR" sz="4000" b="1" dirty="0"/>
              <a:t>karşılamaktadır.</a:t>
            </a:r>
          </a:p>
          <a:p>
            <a:pPr algn="ctr"/>
            <a:endParaRPr lang="tr-TR" sz="4000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22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9417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07043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7473" y="701807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tr-TR" sz="4400" b="1" i="1" dirty="0">
                <a:solidFill>
                  <a:srgbClr val="0000CC"/>
                </a:solidFill>
              </a:rPr>
              <a:t>Mesleki </a:t>
            </a:r>
            <a:r>
              <a:rPr lang="tr-TR" sz="4400" b="1" i="1" dirty="0" smtClean="0">
                <a:solidFill>
                  <a:srgbClr val="0000CC"/>
                </a:solidFill>
              </a:rPr>
              <a:t>Eğitim Kursunu Bitirenlerin Hepsini İşe Almak </a:t>
            </a:r>
            <a:r>
              <a:rPr lang="tr-TR" sz="4400" b="1" i="1" dirty="0">
                <a:solidFill>
                  <a:srgbClr val="0000CC"/>
                </a:solidFill>
              </a:rPr>
              <a:t>Z</a:t>
            </a:r>
            <a:r>
              <a:rPr lang="tr-TR" sz="4400" b="1" i="1" dirty="0" smtClean="0">
                <a:solidFill>
                  <a:srgbClr val="0000CC"/>
                </a:solidFill>
              </a:rPr>
              <a:t>orunda </a:t>
            </a:r>
            <a:r>
              <a:rPr lang="tr-TR" sz="4400" b="1" i="1" dirty="0">
                <a:solidFill>
                  <a:srgbClr val="0000CC"/>
                </a:solidFill>
              </a:rPr>
              <a:t>m</a:t>
            </a:r>
            <a:r>
              <a:rPr lang="tr-TR" sz="4400" b="1" i="1" dirty="0" smtClean="0">
                <a:solidFill>
                  <a:srgbClr val="0000CC"/>
                </a:solidFill>
              </a:rPr>
              <a:t>ıyım</a:t>
            </a:r>
            <a:r>
              <a:rPr lang="tr-TR" sz="4400" b="1" i="1" dirty="0" smtClean="0">
                <a:solidFill>
                  <a:srgbClr val="0000CC"/>
                </a:solidFill>
              </a:rPr>
              <a:t>?</a:t>
            </a:r>
            <a:endParaRPr lang="tr-TR" sz="4400" b="1" i="1" dirty="0">
              <a:solidFill>
                <a:srgbClr val="0000CC"/>
              </a:solidFill>
            </a:endParaRPr>
          </a:p>
          <a:p>
            <a:pPr algn="just"/>
            <a:endParaRPr lang="tr-TR" sz="4400" b="1" i="1" dirty="0">
              <a:solidFill>
                <a:srgbClr val="0000FF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287882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 defTabSz="457200">
              <a:spcBef>
                <a:spcPts val="600"/>
              </a:spcBef>
              <a:buClr>
                <a:srgbClr val="0099FF"/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Hayır. Programı bitiren kursiyerlerin %50 sini kurs süresi boyunca (en az 120 gün) istihdam etmeniz yeterlidir</a:t>
            </a:r>
            <a:r>
              <a:rPr lang="tr-TR" sz="4000" b="1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.</a:t>
            </a:r>
            <a:endParaRPr lang="tr-TR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24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798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1089164"/>
            <a:ext cx="117586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Mesleki eğitim kursu açılması için </a:t>
            </a:r>
            <a:r>
              <a:rPr lang="tr-TR" sz="4000" b="1" dirty="0">
                <a:solidFill>
                  <a:srgbClr val="FF0000"/>
                </a:solidFill>
              </a:rPr>
              <a:t>en az </a:t>
            </a:r>
            <a:r>
              <a:rPr lang="tr-TR" sz="4000" b="1" dirty="0"/>
              <a:t>10 </a:t>
            </a:r>
            <a:r>
              <a:rPr lang="tr-TR" sz="4000" b="1" dirty="0">
                <a:solidFill>
                  <a:srgbClr val="FF0000"/>
                </a:solidFill>
              </a:rPr>
              <a:t>en fazla </a:t>
            </a:r>
            <a:r>
              <a:rPr lang="tr-TR" sz="4000" b="1" dirty="0"/>
              <a:t>25 kişi olması gereklidir.</a:t>
            </a:r>
          </a:p>
          <a:p>
            <a:pPr algn="ctr"/>
            <a:r>
              <a:rPr lang="tr-TR" sz="4000" b="1" dirty="0"/>
              <a:t>Mesleki eğitim kursu süresi </a:t>
            </a:r>
            <a:r>
              <a:rPr lang="tr-TR" sz="4000" b="1" dirty="0">
                <a:solidFill>
                  <a:srgbClr val="FF0000"/>
                </a:solidFill>
              </a:rPr>
              <a:t>en fazla </a:t>
            </a:r>
            <a:r>
              <a:rPr lang="tr-TR" sz="4000" b="1" dirty="0"/>
              <a:t>160 fiili gündür</a:t>
            </a:r>
            <a:r>
              <a:rPr lang="tr-TR" sz="4000" b="1" dirty="0" smtClean="0"/>
              <a:t>.</a:t>
            </a:r>
          </a:p>
          <a:p>
            <a:pPr algn="ctr"/>
            <a:endParaRPr lang="tr-TR" sz="4000" b="1" dirty="0"/>
          </a:p>
          <a:p>
            <a:pPr algn="ctr"/>
            <a:r>
              <a:rPr lang="tr-TR" sz="4000" b="1" dirty="0" smtClean="0"/>
              <a:t>Günlük </a:t>
            </a:r>
            <a:r>
              <a:rPr lang="tr-TR" sz="4000" b="1" dirty="0">
                <a:solidFill>
                  <a:srgbClr val="FF0000"/>
                </a:solidFill>
              </a:rPr>
              <a:t>en az </a:t>
            </a:r>
            <a:r>
              <a:rPr lang="tr-TR" sz="4000" b="1" dirty="0"/>
              <a:t>5 saat </a:t>
            </a:r>
            <a:r>
              <a:rPr lang="tr-TR" sz="4000" b="1" dirty="0">
                <a:solidFill>
                  <a:srgbClr val="FF0000"/>
                </a:solidFill>
              </a:rPr>
              <a:t>en fazla </a:t>
            </a:r>
            <a:r>
              <a:rPr lang="tr-TR" sz="4000" b="1" dirty="0"/>
              <a:t>8 saat , haftada 6 günü geçmemek üzere 30 ila 40 saat arasında düzenlenebilir.</a:t>
            </a:r>
          </a:p>
          <a:p>
            <a:pPr algn="ctr"/>
            <a:endParaRPr lang="tr-TR" sz="4000" b="1" dirty="0"/>
          </a:p>
          <a:p>
            <a:pPr algn="ctr"/>
            <a:endParaRPr lang="tr-TR" sz="4000" b="1" dirty="0"/>
          </a:p>
          <a:p>
            <a:pPr algn="ctr"/>
            <a:endParaRPr lang="tr-TR" sz="4000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25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8658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54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6982" y="138868"/>
            <a:ext cx="12095018" cy="737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4400" b="1" i="1" dirty="0" smtClean="0">
                <a:solidFill>
                  <a:srgbClr val="0000FF"/>
                </a:solidFill>
                <a:latin typeface="Cambria" panose="02040503050406030204" pitchFamily="18" charset="0"/>
                <a:cs typeface="Arial" charset="0"/>
              </a:rPr>
              <a:t>Sigorta </a:t>
            </a:r>
            <a:r>
              <a:rPr lang="tr-TR" sz="4400" b="1" i="1" dirty="0">
                <a:solidFill>
                  <a:srgbClr val="0000FF"/>
                </a:solidFill>
                <a:latin typeface="Cambria" panose="02040503050406030204" pitchFamily="18" charset="0"/>
                <a:cs typeface="Arial" charset="0"/>
              </a:rPr>
              <a:t>Prim İşveren Hissesi Desteği </a:t>
            </a:r>
            <a:endParaRPr lang="tr-TR" sz="4400" b="1" i="1" dirty="0" smtClean="0">
              <a:solidFill>
                <a:srgbClr val="0000FF"/>
              </a:solidFill>
              <a:latin typeface="Cambria" panose="02040503050406030204" pitchFamily="18" charset="0"/>
              <a:cs typeface="Arial" charset="0"/>
            </a:endParaRP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endParaRPr lang="tr-TR" sz="3600" b="1" i="1" dirty="0">
              <a:solidFill>
                <a:srgbClr val="0000FF"/>
              </a:solidFill>
              <a:latin typeface="Cambria" panose="02040503050406030204" pitchFamily="18" charset="0"/>
              <a:cs typeface="Arial" charset="0"/>
            </a:endParaRPr>
          </a:p>
          <a:p>
            <a:pPr marL="342900" lvl="1" indent="-342900" algn="just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>
                <a:tab pos="88900" algn="l"/>
              </a:tabLst>
              <a:defRPr/>
            </a:pPr>
            <a:r>
              <a:rPr lang="tr-TR" sz="3000" b="1" dirty="0">
                <a:latin typeface="Cambria" panose="02040503050406030204" pitchFamily="18" charset="0"/>
                <a:cs typeface="Arial" charset="0"/>
              </a:rPr>
              <a:t>18 yaşından büyük, 29 yaşından küçük olmak, </a:t>
            </a:r>
            <a:endParaRPr lang="tr-TR" sz="3000" b="1" dirty="0" smtClean="0">
              <a:latin typeface="Cambria" panose="02040503050406030204" pitchFamily="18" charset="0"/>
              <a:cs typeface="Arial" charset="0"/>
            </a:endParaRPr>
          </a:p>
          <a:p>
            <a:pPr marL="342900" lvl="1" indent="-342900" algn="just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>
                <a:tab pos="88900" algn="l"/>
              </a:tabLst>
              <a:defRPr/>
            </a:pP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İŞKUR </a:t>
            </a:r>
            <a:r>
              <a:rPr lang="tr-TR" sz="3000" b="1" dirty="0">
                <a:latin typeface="Cambria" panose="02040503050406030204" pitchFamily="18" charset="0"/>
                <a:cs typeface="Arial" charset="0"/>
              </a:rPr>
              <a:t>programlarını 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tamamlamak,</a:t>
            </a:r>
          </a:p>
          <a:p>
            <a:pPr marL="342900" lvl="1" indent="-342900" algn="just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>
                <a:tab pos="88900" algn="l"/>
              </a:tabLst>
              <a:defRPr/>
            </a:pP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Programın </a:t>
            </a:r>
            <a:r>
              <a:rPr lang="tr-TR" sz="3000" b="1" dirty="0">
                <a:latin typeface="Cambria" panose="02040503050406030204" pitchFamily="18" charset="0"/>
                <a:cs typeface="Arial" charset="0"/>
              </a:rPr>
              <a:t>bitiminden sonra en geç 3 ay içerisinde programı tamamladıkları meslek alanında istihdam 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edilmek,</a:t>
            </a:r>
          </a:p>
          <a:p>
            <a:pPr marL="342900" lvl="1" indent="-342900" algn="just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>
                <a:tab pos="88900" algn="l"/>
              </a:tabLst>
              <a:defRPr/>
            </a:pPr>
            <a:r>
              <a:rPr lang="tr-TR" sz="3000" b="1" dirty="0">
                <a:latin typeface="Cambria" panose="02040503050406030204" pitchFamily="18" charset="0"/>
                <a:cs typeface="Arial" charset="0"/>
              </a:rPr>
              <a:t>İ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şe alındıkları tarihten önceki son 6 ayın ortalamasına ilave istihdam olması</a:t>
            </a: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4000" b="1" dirty="0" smtClean="0">
                <a:solidFill>
                  <a:srgbClr val="0000CC"/>
                </a:solidFill>
                <a:latin typeface="Cambria" panose="02040503050406030204" pitchFamily="18" charset="0"/>
                <a:cs typeface="Arial" charset="0"/>
              </a:rPr>
              <a:t>İşe </a:t>
            </a:r>
            <a:r>
              <a:rPr lang="tr-TR" sz="4000" b="1" dirty="0">
                <a:solidFill>
                  <a:srgbClr val="0000CC"/>
                </a:solidFill>
                <a:latin typeface="Cambria" panose="02040503050406030204" pitchFamily="18" charset="0"/>
                <a:cs typeface="Arial" charset="0"/>
              </a:rPr>
              <a:t>alındıkları işyerinin faaliyet gösterdiği sektör; </a:t>
            </a:r>
            <a:r>
              <a:rPr lang="tr-TR" sz="4000" b="1" dirty="0" smtClean="0">
                <a:solidFill>
                  <a:srgbClr val="0000CC"/>
                </a:solidFill>
                <a:latin typeface="Cambria" panose="02040503050406030204" pitchFamily="18" charset="0"/>
                <a:cs typeface="Arial" charset="0"/>
              </a:rPr>
              <a:t> </a:t>
            </a:r>
            <a:endParaRPr lang="tr-TR" sz="4000" b="1" dirty="0">
              <a:solidFill>
                <a:srgbClr val="0000CC"/>
              </a:solidFill>
              <a:latin typeface="Cambria" panose="02040503050406030204" pitchFamily="18" charset="0"/>
              <a:cs typeface="Arial" charset="0"/>
            </a:endParaRPr>
          </a:p>
          <a:p>
            <a:pPr marL="742950" lvl="2" indent="-342900" algn="just" fontAlgn="auto">
              <a:lnSpc>
                <a:spcPct val="90000"/>
              </a:lnSpc>
              <a:spcAft>
                <a:spcPts val="0"/>
              </a:spcAft>
              <a:buSzPct val="100000"/>
              <a:buFont typeface="Arial" charset="0"/>
              <a:buChar char="•"/>
              <a:tabLst>
                <a:tab pos="88900" algn="l"/>
              </a:tabLst>
              <a:defRPr/>
            </a:pPr>
            <a:r>
              <a:rPr lang="tr-TR" sz="3000" b="1" dirty="0">
                <a:latin typeface="Cambria" panose="02040503050406030204" pitchFamily="18" charset="0"/>
                <a:cs typeface="Arial" charset="0"/>
              </a:rPr>
              <a:t>İ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malat </a:t>
            </a:r>
            <a:r>
              <a:rPr lang="tr-TR" sz="3000" b="1" dirty="0">
                <a:latin typeface="Cambria" panose="02040503050406030204" pitchFamily="18" charset="0"/>
                <a:cs typeface="Arial" charset="0"/>
              </a:rPr>
              <a:t>sanayinde 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ise; 42 aya kadar </a:t>
            </a:r>
            <a:endParaRPr lang="tr-TR" sz="3000" b="1" dirty="0">
              <a:latin typeface="Cambria" panose="02040503050406030204" pitchFamily="18" charset="0"/>
              <a:cs typeface="Arial" charset="0"/>
            </a:endParaRPr>
          </a:p>
          <a:p>
            <a:pPr marL="742950" lvl="2" indent="-342900" algn="just" fontAlgn="auto">
              <a:lnSpc>
                <a:spcPct val="90000"/>
              </a:lnSpc>
              <a:spcAft>
                <a:spcPts val="0"/>
              </a:spcAft>
              <a:buSzPct val="100000"/>
              <a:buFont typeface="Arial" charset="0"/>
              <a:buChar char="•"/>
              <a:tabLst>
                <a:tab pos="88900" algn="l"/>
              </a:tabLst>
              <a:defRPr/>
            </a:pPr>
            <a:r>
              <a:rPr lang="tr-TR" sz="3000" b="1" dirty="0">
                <a:latin typeface="Cambria" panose="02040503050406030204" pitchFamily="18" charset="0"/>
                <a:cs typeface="Arial" charset="0"/>
              </a:rPr>
              <a:t>Diğer sektörlerde 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ise; 30 aya kadar</a:t>
            </a:r>
            <a:endParaRPr lang="tr-TR" sz="3000" b="1" dirty="0">
              <a:latin typeface="Cambria" panose="02040503050406030204" pitchFamily="18" charset="0"/>
              <a:cs typeface="Arial" charset="0"/>
            </a:endParaRP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3000" b="1" dirty="0">
                <a:latin typeface="Cambria" panose="02040503050406030204" pitchFamily="18" charset="0"/>
                <a:cs typeface="Arial" charset="0"/>
              </a:rPr>
              <a:t>sigorta primlerinin işveren hisselerine ait 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tutarı(</a:t>
            </a:r>
            <a:r>
              <a:rPr lang="tr-TR" sz="36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524,47TL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 İLA </a:t>
            </a:r>
            <a:r>
              <a:rPr lang="tr-TR" sz="30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3.933,54TL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)  </a:t>
            </a:r>
            <a:r>
              <a:rPr lang="tr-TR" sz="3000" b="1" dirty="0">
                <a:latin typeface="Cambria" panose="02040503050406030204" pitchFamily="18" charset="0"/>
                <a:cs typeface="Arial" charset="0"/>
              </a:rPr>
              <a:t>İşsizlik Sigortası Fonundan karşılanıyor 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.</a:t>
            </a:r>
            <a:endParaRPr lang="tr-TR" sz="3000" b="1" dirty="0">
              <a:latin typeface="Cambria" panose="02040503050406030204" pitchFamily="18" charset="0"/>
              <a:cs typeface="Arial" charset="0"/>
            </a:endParaRPr>
          </a:p>
          <a:p>
            <a:endParaRPr lang="tr-TR" sz="3000" dirty="0"/>
          </a:p>
          <a:p>
            <a:endParaRPr lang="tr-TR" sz="3000" dirty="0"/>
          </a:p>
          <a:p>
            <a:endParaRPr lang="tr-TR" sz="30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27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0689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6982" y="138868"/>
            <a:ext cx="12095018" cy="624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4400" b="1" i="1" dirty="0" smtClean="0">
                <a:solidFill>
                  <a:srgbClr val="0000FF"/>
                </a:solidFill>
                <a:latin typeface="Cambria" panose="02040503050406030204" pitchFamily="18" charset="0"/>
                <a:cs typeface="Arial" charset="0"/>
              </a:rPr>
              <a:t>İLAVE İSTİHDAM DESTEĞİ</a:t>
            </a: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endParaRPr lang="tr-TR" sz="3000" b="1" dirty="0" smtClean="0">
              <a:latin typeface="Cambria" panose="02040503050406030204" pitchFamily="18" charset="0"/>
              <a:cs typeface="Arial" charset="0"/>
            </a:endParaRP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İŞE ALINDIKLARI AYDAN ÖNCEKİ ÜÇ AYDA 10 GÜNDEN FAZLA SİGORTASI BULUNMAYAN </a:t>
            </a: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İŞKURA KAYITLI KİŞİLER YARARLANABİLİR</a:t>
            </a: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31.12.2020 TARİHİNE KADAR GEÇERLİDİR</a:t>
            </a: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endParaRPr lang="tr-TR" sz="3000" b="1" dirty="0">
              <a:latin typeface="Cambria" panose="02040503050406030204" pitchFamily="18" charset="0"/>
              <a:cs typeface="Arial" charset="0"/>
            </a:endParaRP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SİGORTALININ İŞE GİRİŞ TARİHİNDEN ÖNCEKİ TAKVİM YILINA İLİŞKİN İŞE ALINDIKLARI İŞYERİNDEN BİLDİRİLEN AYLIK PRİM VE HİZMET BELGELERİNDEKİ ORTALAMAYA İLAVE OLARAK ÇALIŞTIRILMASINDA GEÇERLİDİR.</a:t>
            </a:r>
            <a:endParaRPr lang="tr-TR" sz="3000" b="1" dirty="0">
              <a:latin typeface="Cambria" panose="02040503050406030204" pitchFamily="18" charset="0"/>
              <a:cs typeface="Arial" charset="0"/>
            </a:endParaRPr>
          </a:p>
          <a:p>
            <a:endParaRPr lang="tr-TR" sz="3000" dirty="0"/>
          </a:p>
          <a:p>
            <a:endParaRPr lang="tr-TR" sz="3000" dirty="0"/>
          </a:p>
          <a:p>
            <a:endParaRPr lang="tr-TR" sz="30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28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559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6982" y="138868"/>
            <a:ext cx="12095018" cy="624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4400" b="1" i="1" dirty="0" smtClean="0">
                <a:solidFill>
                  <a:srgbClr val="0000FF"/>
                </a:solidFill>
                <a:latin typeface="Cambria" panose="02040503050406030204" pitchFamily="18" charset="0"/>
                <a:cs typeface="Arial" charset="0"/>
              </a:rPr>
              <a:t>İLAVE İSTİHDAM DESTEĞİ</a:t>
            </a: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endParaRPr lang="tr-TR" sz="3000" b="1" dirty="0" smtClean="0">
              <a:latin typeface="Cambria" panose="02040503050406030204" pitchFamily="18" charset="0"/>
              <a:cs typeface="Arial" charset="0"/>
            </a:endParaRP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3000" b="1" dirty="0" smtClean="0">
                <a:solidFill>
                  <a:srgbClr val="0000FF"/>
                </a:solidFill>
                <a:latin typeface="Cambria" panose="02040503050406030204" pitchFamily="18" charset="0"/>
                <a:cs typeface="Arial" charset="0"/>
              </a:rPr>
              <a:t>İMALAT VEYA BİLİŞİM SEKTÖRÜ</a:t>
            </a: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İLAVE İSTİHDAM EDİLECEK HER BİR SİGORTALININ 6.822,40TL’YE KADARKİ PRİME ESAS KAZANÇ TUTARI İÇİN ÖDEYECEKLERİ TÜM PRİMLER İLE 153,74 TL’LİK DAMGA VE GELİR VERGİSİ KARŞILANACAKTIR.(TOPLAMDA </a:t>
            </a:r>
            <a:r>
              <a:rPr lang="tr-TR" sz="30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1.113,14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   İLA    </a:t>
            </a:r>
            <a:r>
              <a:rPr lang="tr-TR" sz="30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2.712,14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 TL)</a:t>
            </a: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endParaRPr lang="tr-TR" sz="3000" b="1" dirty="0" smtClean="0">
              <a:solidFill>
                <a:srgbClr val="0000FF"/>
              </a:solidFill>
              <a:latin typeface="Cambria" panose="02040503050406030204" pitchFamily="18" charset="0"/>
              <a:cs typeface="Arial" charset="0"/>
            </a:endParaRP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3000" b="1" dirty="0" smtClean="0">
                <a:solidFill>
                  <a:srgbClr val="0000FF"/>
                </a:solidFill>
                <a:latin typeface="Cambria" panose="02040503050406030204" pitchFamily="18" charset="0"/>
                <a:cs typeface="Arial" charset="0"/>
              </a:rPr>
              <a:t>DİĞER SEKTÖRLERDE</a:t>
            </a: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153,74 TL’LİK DAMGA VE GELİR VERGİSİ İLE BİRLİKTE TOPLAMDA       </a:t>
            </a:r>
            <a:r>
              <a:rPr lang="tr-TR" sz="30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1.113,40 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TL PRİM KARŞILANACAKTIR.</a:t>
            </a:r>
            <a:endParaRPr lang="tr-TR" sz="3000" b="1" dirty="0">
              <a:latin typeface="Cambria" panose="02040503050406030204" pitchFamily="18" charset="0"/>
              <a:cs typeface="Arial" charset="0"/>
            </a:endParaRPr>
          </a:p>
          <a:p>
            <a:endParaRPr lang="tr-TR" sz="3000" dirty="0"/>
          </a:p>
          <a:p>
            <a:endParaRPr lang="tr-TR" sz="3000" dirty="0"/>
          </a:p>
          <a:p>
            <a:endParaRPr lang="tr-TR" sz="30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29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7647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8491" y="128122"/>
            <a:ext cx="12095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smtClean="0">
                <a:solidFill>
                  <a:srgbClr val="FF0000"/>
                </a:solidFill>
              </a:rPr>
              <a:t>            İŞKUR</a:t>
            </a:r>
            <a:r>
              <a:rPr lang="tr-TR" sz="3600" b="1" i="1" dirty="0" smtClean="0"/>
              <a:t> Faaliyetlerinde İş Ve Meslek Danışmanlarının, </a:t>
            </a:r>
          </a:p>
          <a:p>
            <a:r>
              <a:rPr lang="tr-TR" sz="3600" b="1" i="1" dirty="0" smtClean="0"/>
              <a:t>                    İşverenlere Yardımcı Olabileceği Konular;</a:t>
            </a:r>
            <a:br>
              <a:rPr lang="tr-TR" sz="3600" b="1" i="1" dirty="0" smtClean="0"/>
            </a:br>
            <a:endParaRPr lang="tr-TR" sz="3600" b="1" i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301070" y="1517699"/>
            <a:ext cx="95898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3600" b="1" dirty="0" smtClean="0"/>
              <a:t>İş gücü istem talebi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3600" b="1" dirty="0" smtClean="0"/>
              <a:t>İşbaşı eğitim programı</a:t>
            </a:r>
            <a:endParaRPr lang="tr-TR" sz="3600" b="1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3600" b="1" dirty="0"/>
              <a:t>M</a:t>
            </a:r>
            <a:r>
              <a:rPr lang="tr-TR" sz="3600" b="1" dirty="0" smtClean="0"/>
              <a:t>eslek edindirme kursları</a:t>
            </a:r>
            <a:endParaRPr lang="tr-TR" sz="3600" b="1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3600" b="1" dirty="0"/>
              <a:t>İ</a:t>
            </a:r>
            <a:r>
              <a:rPr lang="tr-TR" sz="3600" b="1" dirty="0" smtClean="0"/>
              <a:t>stihdam teşvikleri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3600" b="1" dirty="0" smtClean="0"/>
              <a:t>Çalışanların mesleki eğitimi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3600" b="1" dirty="0" smtClean="0"/>
              <a:t>Engelli istihdamı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3600" b="1" dirty="0" smtClean="0"/>
              <a:t>Kısa çalışma ödeneği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3600" b="1" dirty="0" smtClean="0"/>
              <a:t>İş gücü piyasası araştırması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600" b="1" i="1" dirty="0"/>
              <a:t>İşverenin Yasal Hakları Ve  Yükümlülükleri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3600" dirty="0"/>
          </a:p>
          <a:p>
            <a:pPr algn="ctr"/>
            <a:r>
              <a:rPr lang="tr-TR" sz="3600" b="1" dirty="0" smtClean="0"/>
              <a:t/>
            </a:r>
            <a:br>
              <a:rPr lang="tr-TR" sz="3600" b="1" dirty="0" smtClean="0"/>
            </a:br>
            <a:endParaRPr lang="tr-TR" sz="3600" b="1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3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3597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6982" y="1018099"/>
            <a:ext cx="1209501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endParaRPr lang="tr-TR" sz="4400" b="1" i="1" dirty="0" smtClean="0">
              <a:solidFill>
                <a:srgbClr val="0000FF"/>
              </a:solidFill>
              <a:latin typeface="Cambria" panose="02040503050406030204" pitchFamily="18" charset="0"/>
              <a:cs typeface="Arial" charset="0"/>
            </a:endParaRPr>
          </a:p>
          <a:p>
            <a:pPr marL="0" lvl="1" algn="ctr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4400" b="1" i="1" dirty="0" smtClean="0">
                <a:solidFill>
                  <a:srgbClr val="0000FF"/>
                </a:solidFill>
                <a:latin typeface="Cambria" panose="02040503050406030204" pitchFamily="18" charset="0"/>
                <a:cs typeface="Arial" charset="0"/>
              </a:rPr>
              <a:t>İLAVE </a:t>
            </a:r>
            <a:r>
              <a:rPr lang="tr-TR" sz="4400" b="1" i="1" dirty="0" smtClean="0">
                <a:solidFill>
                  <a:srgbClr val="0000FF"/>
                </a:solidFill>
                <a:latin typeface="Cambria" panose="02040503050406030204" pitchFamily="18" charset="0"/>
                <a:cs typeface="Arial" charset="0"/>
              </a:rPr>
              <a:t>İSTİHDAM DESTEĞİ</a:t>
            </a: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endParaRPr lang="tr-TR" sz="3000" b="1" dirty="0" smtClean="0">
              <a:latin typeface="Cambria" panose="02040503050406030204" pitchFamily="18" charset="0"/>
              <a:cs typeface="Arial" charset="0"/>
            </a:endParaRP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endParaRPr lang="tr-TR" sz="3000" b="1" dirty="0" smtClean="0">
              <a:solidFill>
                <a:srgbClr val="0000FF"/>
              </a:solidFill>
              <a:latin typeface="Cambria" panose="02040503050406030204" pitchFamily="18" charset="0"/>
              <a:cs typeface="Arial" charset="0"/>
            </a:endParaRP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3000" b="1" dirty="0" smtClean="0">
                <a:solidFill>
                  <a:srgbClr val="0000FF"/>
                </a:solidFill>
                <a:latin typeface="Cambria" panose="02040503050406030204" pitchFamily="18" charset="0"/>
                <a:cs typeface="Arial" charset="0"/>
              </a:rPr>
              <a:t>DESTEK SÜRESİ</a:t>
            </a: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endParaRPr lang="tr-TR" sz="3000" b="1" dirty="0" smtClean="0">
              <a:latin typeface="Cambria" panose="02040503050406030204" pitchFamily="18" charset="0"/>
              <a:cs typeface="Arial" charset="0"/>
            </a:endParaRP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25 YAŞINDAN KÜÇÜK ERKEK , 18 YAŞINDAN BÜYÜK KADIN VE KURUMA KAYITLI ENGELLİ OLMASI DURUMUNDA </a:t>
            </a:r>
            <a:r>
              <a:rPr lang="tr-TR" sz="48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18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 AY SÜREYLE</a:t>
            </a:r>
          </a:p>
          <a:p>
            <a:pPr marL="0" lvl="1" algn="just">
              <a:lnSpc>
                <a:spcPct val="90000"/>
              </a:lnSpc>
              <a:buSzPct val="100000"/>
              <a:tabLst>
                <a:tab pos="88900" algn="l"/>
              </a:tabLst>
              <a:defRPr/>
            </a:pP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25 YAŞINDAN BÜYÜK ERKEK İSE </a:t>
            </a:r>
            <a:r>
              <a:rPr lang="tr-TR" sz="4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12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 AY BOYUNCA </a:t>
            </a:r>
            <a:r>
              <a:rPr lang="tr-TR" sz="3000" b="1" dirty="0" smtClean="0">
                <a:latin typeface="Cambria" panose="02040503050406030204" pitchFamily="18" charset="0"/>
                <a:cs typeface="Arial" charset="0"/>
              </a:rPr>
              <a:t>UYGULANIR.</a:t>
            </a:r>
            <a:endParaRPr lang="tr-TR" sz="30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30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9199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919045" y="122348"/>
            <a:ext cx="6658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dirty="0" smtClean="0">
                <a:solidFill>
                  <a:srgbClr val="0000FF"/>
                </a:solidFill>
              </a:rPr>
              <a:t>KISA ÇALIŞMA ÖDENEĞİ</a:t>
            </a:r>
            <a:endParaRPr lang="tr-TR" sz="3600" b="1" i="1" dirty="0">
              <a:solidFill>
                <a:srgbClr val="0000FF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2" y="1203814"/>
            <a:ext cx="12191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3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Genel </a:t>
            </a:r>
            <a:r>
              <a:rPr lang="tr-TR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ekonomik, sektörel, bölgesel kriz veya zorlayıcı sebeplerle işyerindeki haftalık çalışma sürelerinin geçici olarak </a:t>
            </a:r>
            <a:r>
              <a:rPr lang="tr-T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en az üçte bir </a:t>
            </a:r>
            <a:r>
              <a:rPr lang="tr-TR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oranında azaltılması veya süreklilik koşulu aranmaksızın işyerinde faaliyetin tamamen veya kısmen en az dört hafta süreyle durdurulması hallerinde, </a:t>
            </a:r>
            <a:r>
              <a:rPr lang="tr-T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işyerinde üç ayı aşmamak üzere </a:t>
            </a:r>
            <a:r>
              <a:rPr lang="tr-TR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(Bakanlar Kurulu kararı ile 6 aya kadar uzatılabilir) sigortalılara çalışamadıkları dönem için gelir desteği sağlayan bir uygulamadır</a:t>
            </a:r>
            <a:r>
              <a:rPr lang="tr-TR" sz="3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tr-TR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31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434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061854" y="267036"/>
            <a:ext cx="6068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i="1" dirty="0" smtClean="0">
                <a:solidFill>
                  <a:srgbClr val="0000CC"/>
                </a:solidFill>
              </a:rPr>
              <a:t>KISA ÇALIŞMA ÖDENEĞİ</a:t>
            </a:r>
            <a:endParaRPr lang="tr-TR" sz="4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-297766" y="2341204"/>
            <a:ext cx="12192000" cy="3973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73050" indent="-273050" algn="ctr" eaLnBrk="0" fontAlgn="base" hangingPunct="0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tr-TR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İşverenin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; genel ekonomik, sektörel, bölgesel kriz veya zorlayıcı sebeplerle işyerindeki çalışma süresinin önemli ölçüde azaldığı veya durduğu yönünde İŞKUR’a başvuruda bulunması ve yapılan inceleme sonucu işyerinin bu durumlardan etkilendiğinin 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tespit edilmesi gerekmektedir.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0" fontAlgn="base" hangingPunct="0">
              <a:spcAft>
                <a:spcPct val="0"/>
              </a:spcAft>
              <a:buClr>
                <a:srgbClr val="0BD0D9"/>
              </a:buClr>
              <a:buSzPct val="95000"/>
            </a:pPr>
            <a:endParaRPr lang="tr-TR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algn="ctr" eaLnBrk="0" fontAlgn="base" hangingPunct="0">
              <a:spcAft>
                <a:spcPct val="0"/>
              </a:spcAft>
              <a:buClr>
                <a:srgbClr val="0BD0D9"/>
              </a:buClr>
              <a:buSzPct val="95000"/>
            </a:pPr>
            <a:endParaRPr lang="tr-TR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4000" b="1" dirty="0"/>
          </a:p>
          <a:p>
            <a:pPr algn="ctr"/>
            <a:r>
              <a:rPr lang="tr-TR" sz="4000" b="1" dirty="0" smtClean="0"/>
              <a:t> </a:t>
            </a:r>
            <a:endParaRPr lang="tr-TR" sz="40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544430" y="1244771"/>
            <a:ext cx="10507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İşyerinde Kısa Çalışma Uygulanabilmesi İçin</a:t>
            </a:r>
            <a:r>
              <a:rPr lang="tr-TR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tr-TR" sz="4000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32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1568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88360" y="2567820"/>
            <a:ext cx="12044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hlinkClick r:id="rId3"/>
              </a:rPr>
              <a:t>www.iskur.gov.tr</a:t>
            </a:r>
            <a:endParaRPr lang="tr-TR" sz="4000" b="1" dirty="0" smtClean="0"/>
          </a:p>
          <a:p>
            <a:r>
              <a:rPr lang="tr-TR" sz="4000" b="1" dirty="0" smtClean="0">
                <a:hlinkClick r:id="rId4"/>
              </a:rPr>
              <a:t>www.facebook.com/TurkiyeIsKurumu</a:t>
            </a:r>
            <a:endParaRPr lang="tr-TR" sz="4000" b="1" dirty="0" smtClean="0"/>
          </a:p>
          <a:p>
            <a:r>
              <a:rPr lang="tr-TR" sz="4000" b="1" dirty="0" smtClean="0">
                <a:hlinkClick r:id="rId5"/>
              </a:rPr>
              <a:t>www.twitter.com/TurkiyeIsKurumu</a:t>
            </a:r>
            <a:endParaRPr lang="tr-TR" sz="4000" b="1" dirty="0" smtClean="0"/>
          </a:p>
        </p:txBody>
      </p:sp>
      <p:sp>
        <p:nvSpPr>
          <p:cNvPr id="2" name="Metin kutusu 1"/>
          <p:cNvSpPr txBox="1"/>
          <p:nvPr/>
        </p:nvSpPr>
        <p:spPr>
          <a:xfrm>
            <a:off x="3234599" y="21788"/>
            <a:ext cx="8271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i="1" u="sng" dirty="0">
                <a:solidFill>
                  <a:srgbClr val="FF0000"/>
                </a:solidFill>
              </a:rPr>
              <a:t>UNUTMAYIN!! </a:t>
            </a:r>
          </a:p>
          <a:p>
            <a:endParaRPr lang="tr-TR" sz="7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65884" y="1240177"/>
            <a:ext cx="12154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/>
              <a:t>Her İşletmenin Bir İş Ve Meslek Danışmanı    </a:t>
            </a:r>
          </a:p>
          <a:p>
            <a:r>
              <a:rPr lang="tr-TR" sz="4800" b="1" dirty="0"/>
              <a:t> </a:t>
            </a:r>
            <a:r>
              <a:rPr lang="tr-TR" sz="4800" b="1" dirty="0" smtClean="0"/>
              <a:t>                                 Vardır.                                    </a:t>
            </a:r>
            <a:endParaRPr lang="tr-TR" sz="48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388360" y="4859683"/>
            <a:ext cx="85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İŞKUR İletişim Hattı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71525" y="5634468"/>
            <a:ext cx="3616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/>
              <a:t>444</a:t>
            </a:r>
            <a:endParaRPr lang="tr-TR" sz="48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658649" y="5720341"/>
            <a:ext cx="3500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75 87</a:t>
            </a:r>
            <a:endParaRPr lang="tr-TR" sz="2800" b="1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1543617" y="5923069"/>
            <a:ext cx="1530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B0F0"/>
                </a:solidFill>
              </a:rPr>
              <a:t>İ </a:t>
            </a:r>
            <a:r>
              <a:rPr lang="tr-TR" sz="2400" b="1" dirty="0" smtClean="0">
                <a:solidFill>
                  <a:srgbClr val="00B0F0"/>
                </a:solidFill>
              </a:rPr>
              <a:t>ŞKUR</a:t>
            </a:r>
            <a:endParaRPr lang="tr-TR" b="1" dirty="0"/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33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1001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14300" y="2223999"/>
            <a:ext cx="121919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4400" b="1" i="1" dirty="0" smtClean="0">
                <a:latin typeface="Cambria" panose="02040503050406030204" pitchFamily="18" charset="0"/>
                <a:cs typeface="Arial" charset="0"/>
              </a:rPr>
              <a:t>İş gücü istemi talebiniz ile, </a:t>
            </a:r>
            <a:r>
              <a:rPr lang="tr-TR" sz="4400" b="1" i="1" dirty="0" smtClean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en kısa zamanda</a:t>
            </a:r>
            <a:r>
              <a:rPr lang="tr-TR" sz="4400" b="1" i="1" dirty="0" smtClean="0">
                <a:latin typeface="Cambria" panose="02040503050406030204" pitchFamily="18" charset="0"/>
                <a:cs typeface="Arial" charset="0"/>
              </a:rPr>
              <a:t>, dilediğiniz özelliklerdeki personeli bulmanıza yardımcı oluyoruz.</a:t>
            </a:r>
          </a:p>
          <a:p>
            <a:pPr marL="0" lvl="1" algn="ctr"/>
            <a:endParaRPr lang="tr-TR" sz="4400" b="1" dirty="0" smtClean="0">
              <a:latin typeface="Cambria" panose="02040503050406030204" pitchFamily="18" charset="0"/>
              <a:cs typeface="Arial" charset="0"/>
            </a:endParaRPr>
          </a:p>
          <a:p>
            <a:pPr algn="ctr"/>
            <a:endParaRPr lang="tr-TR" sz="3600" b="1" dirty="0" smtClean="0"/>
          </a:p>
          <a:p>
            <a:pPr algn="ctr"/>
            <a:endParaRPr lang="tr-TR" sz="3600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4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3672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2782960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tr-TR" sz="4000" b="1" i="1" dirty="0" smtClean="0">
              <a:solidFill>
                <a:srgbClr val="0000FF"/>
              </a:solidFill>
              <a:latin typeface="Cambria" panose="02040503050406030204" pitchFamily="18" charset="0"/>
              <a:cs typeface="Arial" charset="0"/>
            </a:endParaRPr>
          </a:p>
          <a:p>
            <a:pPr marL="0" lvl="1" algn="ctr"/>
            <a:r>
              <a:rPr lang="tr-TR" sz="40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İş başı eğitim programı; personeliniz nitelik kazanana kadar yanınızda olur. Bu süre boyunca personel maliyetini İŞKUR karşılamaktadır.</a:t>
            </a:r>
          </a:p>
          <a:p>
            <a:pPr marL="0" lvl="1" algn="ctr"/>
            <a:endParaRPr lang="tr-TR" sz="4000" b="1" dirty="0" smtClean="0">
              <a:solidFill>
                <a:srgbClr val="000000"/>
              </a:solidFill>
              <a:latin typeface="Cambria" panose="02040503050406030204" pitchFamily="18" charset="0"/>
              <a:cs typeface="Arial" charset="0"/>
            </a:endParaRPr>
          </a:p>
          <a:p>
            <a:pPr algn="ctr"/>
            <a:endParaRPr lang="tr-TR" sz="4000" dirty="0" smtClean="0"/>
          </a:p>
          <a:p>
            <a:pPr algn="ctr"/>
            <a:endParaRPr lang="tr-TR" sz="4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112543" y="1305632"/>
            <a:ext cx="11366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4000" b="1" i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Nitelikli personel bulmakta zorlanıyorum diyen </a:t>
            </a:r>
            <a:r>
              <a:rPr lang="tr-TR" sz="4000" b="1" i="1" dirty="0" smtClean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işverenlerin </a:t>
            </a:r>
            <a:r>
              <a:rPr lang="tr-TR" sz="4000" b="1" i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imdadına yetişen program!</a:t>
            </a:r>
          </a:p>
          <a:p>
            <a:pPr algn="ctr"/>
            <a:endParaRPr lang="tr-TR" sz="400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5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564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72697" y="1623646"/>
            <a:ext cx="104510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DENEYİMİ SİZ, </a:t>
            </a:r>
          </a:p>
          <a:p>
            <a:pPr algn="ctr"/>
            <a:r>
              <a:rPr lang="tr-T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MAAŞINI BİZ VERELİM.</a:t>
            </a:r>
            <a:endParaRPr lang="tr-TR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6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30479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442638" y="286970"/>
            <a:ext cx="55018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İş Başı </a:t>
            </a:r>
            <a:r>
              <a: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ğitim </a:t>
            </a:r>
            <a:r>
              <a: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rogramı</a:t>
            </a:r>
            <a:endParaRPr lang="tr-TR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8199" y="1241868"/>
            <a:ext cx="107107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tr-TR" sz="36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Kuruma kayıtlı işsizlerin yine kuruma kayıtlı işyerlerinde; daha önceden edindikleri </a:t>
            </a:r>
            <a:r>
              <a:rPr lang="tr-TR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teorik bilgileri uygulama yaparak pekiştirmelerini ve mesleki deneyim kazanmalarını </a:t>
            </a:r>
            <a:r>
              <a:rPr lang="tr-TR" sz="36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sağlamak amacıyla düzenlenir.</a:t>
            </a:r>
          </a:p>
          <a:p>
            <a:pPr marL="0" lvl="1" algn="ctr"/>
            <a:r>
              <a:rPr lang="tr-TR" sz="36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charset="0"/>
              </a:rPr>
              <a:t>Program,</a:t>
            </a:r>
            <a:r>
              <a:rPr lang="tr-TR" sz="36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charset="0"/>
              </a:rPr>
              <a:t> i</a:t>
            </a:r>
            <a:r>
              <a:rPr lang="tr-TR" sz="3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şverenin istihdam edeceği kişiyi </a:t>
            </a:r>
            <a:r>
              <a:rPr lang="tr-TR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kendisinin yetiştirmesine </a:t>
            </a:r>
            <a:r>
              <a:rPr lang="tr-TR" sz="3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olanak sağlamaktadır.</a:t>
            </a:r>
          </a:p>
          <a:p>
            <a:pPr marL="0" lvl="1" algn="ctr"/>
            <a:r>
              <a:rPr lang="tr-TR" sz="3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İşletmenin, İş gücü maliyetinin azalmasına ve rekabette güçlü olmalarını sağlamaktadır.</a:t>
            </a:r>
          </a:p>
          <a:p>
            <a:pPr marL="0" lvl="1" algn="ctr"/>
            <a:endParaRPr lang="tr-TR" sz="3600" b="1" dirty="0" smtClean="0">
              <a:solidFill>
                <a:srgbClr val="000000"/>
              </a:solidFill>
              <a:latin typeface="Cambria" panose="02040503050406030204" pitchFamily="18" charset="0"/>
              <a:cs typeface="Arial" charset="0"/>
            </a:endParaRPr>
          </a:p>
          <a:p>
            <a:pPr algn="ctr"/>
            <a:endParaRPr lang="tr-TR" sz="3600" b="1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7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6233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1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1745" cy="745374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 flipH="1">
            <a:off x="6968835" y="0"/>
            <a:ext cx="4694959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100" b="1" dirty="0"/>
              <a:t>Katılımcılara günlük </a:t>
            </a:r>
            <a:r>
              <a:rPr lang="tr-TR" sz="3100" b="1" dirty="0" smtClean="0"/>
              <a:t>77,70 T</a:t>
            </a:r>
            <a:r>
              <a:rPr lang="tr-TR" sz="3100" b="1" dirty="0"/>
              <a:t>L</a:t>
            </a:r>
            <a:r>
              <a:rPr lang="tr-TR" sz="3100" b="1" dirty="0" smtClean="0"/>
              <a:t> </a:t>
            </a:r>
            <a:r>
              <a:rPr lang="tr-TR" sz="3100" b="1" dirty="0"/>
              <a:t>cep harçlığı ödenmektedir.</a:t>
            </a:r>
          </a:p>
          <a:p>
            <a:pPr algn="ctr"/>
            <a:r>
              <a:rPr lang="tr-TR" sz="3100" b="1" dirty="0"/>
              <a:t>Katılımcının </a:t>
            </a:r>
            <a:r>
              <a:rPr lang="tr-TR" sz="3100" b="1" u="sng" dirty="0">
                <a:solidFill>
                  <a:srgbClr val="FF0000"/>
                </a:solidFill>
              </a:rPr>
              <a:t>öğrenci olması </a:t>
            </a:r>
            <a:r>
              <a:rPr lang="tr-TR" sz="3100" b="1" dirty="0"/>
              <a:t>durumunda </a:t>
            </a:r>
            <a:r>
              <a:rPr lang="tr-TR" sz="3100" b="1" dirty="0" smtClean="0"/>
              <a:t>58,27 TL </a:t>
            </a:r>
            <a:r>
              <a:rPr lang="tr-TR" sz="3100" b="1" dirty="0"/>
              <a:t>, </a:t>
            </a:r>
            <a:r>
              <a:rPr lang="tr-TR" sz="3100" b="1" u="sng" dirty="0">
                <a:solidFill>
                  <a:srgbClr val="FF0000"/>
                </a:solidFill>
              </a:rPr>
              <a:t>işsizlik</a:t>
            </a:r>
            <a:r>
              <a:rPr lang="tr-TR" sz="3100" b="1" dirty="0"/>
              <a:t> </a:t>
            </a:r>
            <a:r>
              <a:rPr lang="tr-TR" sz="3100" b="1" u="sng" dirty="0">
                <a:solidFill>
                  <a:srgbClr val="FF0000"/>
                </a:solidFill>
              </a:rPr>
              <a:t>maaşı alması </a:t>
            </a:r>
            <a:r>
              <a:rPr lang="tr-TR" sz="3100" b="1" dirty="0"/>
              <a:t>durumunda ise </a:t>
            </a:r>
            <a:r>
              <a:rPr lang="tr-TR" sz="3100" b="1" dirty="0" smtClean="0"/>
              <a:t>38,85 TL </a:t>
            </a:r>
            <a:r>
              <a:rPr lang="tr-TR" sz="3100" b="1" dirty="0"/>
              <a:t>ödeme yapılmaktadır.</a:t>
            </a:r>
          </a:p>
          <a:p>
            <a:pPr algn="ctr"/>
            <a:r>
              <a:rPr lang="tr-TR" sz="3100" b="1" dirty="0"/>
              <a:t>İş kazası ve meslek hastalığı pirimi ve genel sağlık sigorta primide kurumumuz tarafından karşılanmaktadır.</a:t>
            </a:r>
          </a:p>
          <a:p>
            <a:pPr algn="ctr"/>
            <a:r>
              <a:rPr lang="tr-TR" sz="3100" b="1" dirty="0"/>
              <a:t>Program süresi </a:t>
            </a:r>
            <a:r>
              <a:rPr lang="tr-TR" sz="3100" b="1" dirty="0">
                <a:solidFill>
                  <a:srgbClr val="FF0000"/>
                </a:solidFill>
              </a:rPr>
              <a:t>en fazla </a:t>
            </a:r>
            <a:r>
              <a:rPr lang="tr-TR" sz="3100" b="1" dirty="0" smtClean="0"/>
              <a:t>9ay uygulanır</a:t>
            </a:r>
            <a:r>
              <a:rPr lang="tr-TR" sz="3100" b="1" dirty="0"/>
              <a:t>.</a:t>
            </a:r>
          </a:p>
          <a:p>
            <a:pPr algn="ctr"/>
            <a:endParaRPr lang="tr-TR" sz="31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053195" cy="365125"/>
          </a:xfrm>
        </p:spPr>
        <p:txBody>
          <a:bodyPr/>
          <a:lstStyle/>
          <a:p>
            <a:fld id="{8380B8AA-CB20-4F70-8AB0-A17284E7BDD0}" type="slidenum">
              <a:rPr lang="tr-TR" sz="2800" b="1" smtClean="0"/>
              <a:t>8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739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29575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i="1" dirty="0">
                <a:solidFill>
                  <a:srgbClr val="0000CC"/>
                </a:solidFill>
                <a:latin typeface="Cambria" panose="02040503050406030204" pitchFamily="18" charset="0"/>
                <a:cs typeface="Arial" charset="0"/>
              </a:rPr>
              <a:t>Benim </a:t>
            </a:r>
            <a:r>
              <a:rPr lang="tr-TR" sz="4400" b="1" i="1" dirty="0" smtClean="0">
                <a:solidFill>
                  <a:srgbClr val="0000CC"/>
                </a:solidFill>
                <a:latin typeface="Cambria" panose="02040503050406030204" pitchFamily="18" charset="0"/>
                <a:cs typeface="Arial" charset="0"/>
              </a:rPr>
              <a:t>İşletmem </a:t>
            </a:r>
            <a:r>
              <a:rPr lang="tr-TR" sz="4400" b="1" i="1" dirty="0">
                <a:solidFill>
                  <a:srgbClr val="0000CC"/>
                </a:solidFill>
                <a:latin typeface="Cambria" panose="02040503050406030204" pitchFamily="18" charset="0"/>
                <a:cs typeface="Arial" charset="0"/>
              </a:rPr>
              <a:t>B</a:t>
            </a:r>
            <a:r>
              <a:rPr lang="tr-TR" sz="4400" b="1" i="1" dirty="0" smtClean="0">
                <a:solidFill>
                  <a:srgbClr val="0000CC"/>
                </a:solidFill>
                <a:latin typeface="Cambria" panose="02040503050406030204" pitchFamily="18" charset="0"/>
                <a:cs typeface="Arial" charset="0"/>
              </a:rPr>
              <a:t>u Programdan Yararlanabilir     </a:t>
            </a:r>
            <a:r>
              <a:rPr lang="tr-TR" sz="4400" b="1" i="1" dirty="0">
                <a:solidFill>
                  <a:srgbClr val="0000CC"/>
                </a:solidFill>
                <a:latin typeface="Cambria" panose="02040503050406030204" pitchFamily="18" charset="0"/>
                <a:cs typeface="Arial" charset="0"/>
              </a:rPr>
              <a:t/>
            </a:r>
            <a:br>
              <a:rPr lang="tr-TR" sz="4400" b="1" i="1" dirty="0">
                <a:solidFill>
                  <a:srgbClr val="0000CC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tr-TR" sz="4400" b="1" i="1" dirty="0" smtClean="0">
                <a:solidFill>
                  <a:srgbClr val="0000CC"/>
                </a:solidFill>
                <a:latin typeface="Cambria" panose="02040503050406030204" pitchFamily="18" charset="0"/>
                <a:cs typeface="Arial" charset="0"/>
              </a:rPr>
              <a:t>                                            Mi?</a:t>
            </a:r>
            <a:r>
              <a:rPr lang="tr-TR" sz="4400" b="1" i="1" dirty="0">
                <a:solidFill>
                  <a:srgbClr val="0000CC"/>
                </a:solidFill>
                <a:latin typeface="Cambria" panose="02040503050406030204" pitchFamily="18" charset="0"/>
                <a:cs typeface="Arial" charset="0"/>
              </a:rPr>
              <a:t/>
            </a:r>
            <a:br>
              <a:rPr lang="tr-TR" sz="4400" b="1" i="1" dirty="0">
                <a:solidFill>
                  <a:srgbClr val="0000CC"/>
                </a:solidFill>
                <a:latin typeface="Cambria" panose="02040503050406030204" pitchFamily="18" charset="0"/>
                <a:cs typeface="Arial" charset="0"/>
              </a:rPr>
            </a:br>
            <a:endParaRPr lang="tr-TR" sz="4400" b="1" i="1" dirty="0">
              <a:solidFill>
                <a:srgbClr val="0000CC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2369" y="1793680"/>
            <a:ext cx="1179810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900" b="1" dirty="0" smtClean="0">
                <a:latin typeface="Cambria" panose="02040503050406030204" pitchFamily="18" charset="0"/>
                <a:cs typeface="Arial" charset="0"/>
              </a:rPr>
              <a:t>       Kamu </a:t>
            </a:r>
            <a:r>
              <a:rPr lang="tr-TR" sz="2900" b="1" dirty="0">
                <a:latin typeface="Cambria" panose="02040503050406030204" pitchFamily="18" charset="0"/>
                <a:cs typeface="Arial" charset="0"/>
              </a:rPr>
              <a:t>kurumu olmayan ve kamu kurumu teşkilatı içerisinde yer almayan ve </a:t>
            </a:r>
            <a:r>
              <a:rPr lang="tr-TR" sz="2900" b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en az </a:t>
            </a:r>
            <a:r>
              <a:rPr lang="tr-TR" sz="2900" b="1" dirty="0">
                <a:latin typeface="Cambria" panose="02040503050406030204" pitchFamily="18" charset="0"/>
                <a:cs typeface="Arial" charset="0"/>
              </a:rPr>
              <a:t>2 sigortalı çalışanı olan tüm iş verenler bu programdan </a:t>
            </a:r>
            <a:r>
              <a:rPr lang="tr-TR" sz="2900" b="1" dirty="0" smtClean="0">
                <a:latin typeface="Cambria" panose="02040503050406030204" pitchFamily="18" charset="0"/>
                <a:cs typeface="Arial" charset="0"/>
              </a:rPr>
              <a:t>yararlanabilir. Bu </a:t>
            </a:r>
            <a:r>
              <a:rPr lang="tr-TR" sz="2900" b="1" dirty="0">
                <a:latin typeface="Cambria" panose="02040503050406030204" pitchFamily="18" charset="0"/>
                <a:cs typeface="Arial" charset="0"/>
              </a:rPr>
              <a:t>işletmelerin </a:t>
            </a:r>
            <a:r>
              <a:rPr lang="tr-TR" sz="2900" b="1" dirty="0" smtClean="0">
                <a:latin typeface="Cambria" panose="02040503050406030204" pitchFamily="18" charset="0"/>
                <a:cs typeface="Arial" charset="0"/>
              </a:rPr>
              <a:t>içinde,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900" b="1" dirty="0" smtClean="0">
                <a:latin typeface="Cambria" panose="02040503050406030204" pitchFamily="18" charset="0"/>
                <a:cs typeface="Arial" charset="0"/>
              </a:rPr>
              <a:t>Ticaret </a:t>
            </a:r>
            <a:r>
              <a:rPr lang="tr-TR" sz="2900" b="1" dirty="0">
                <a:latin typeface="Cambria" panose="02040503050406030204" pitchFamily="18" charset="0"/>
                <a:cs typeface="Arial" charset="0"/>
              </a:rPr>
              <a:t>ve sanayi </a:t>
            </a:r>
            <a:r>
              <a:rPr lang="tr-TR" sz="2900" b="1" dirty="0" smtClean="0">
                <a:latin typeface="Cambria" panose="02040503050406030204" pitchFamily="18" charset="0"/>
                <a:cs typeface="Arial" charset="0"/>
              </a:rPr>
              <a:t>odaları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900" b="1" dirty="0" smtClean="0">
                <a:latin typeface="Cambria" panose="02040503050406030204" pitchFamily="18" charset="0"/>
                <a:cs typeface="Arial" charset="0"/>
              </a:rPr>
              <a:t>Dernekler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900" b="1" dirty="0" smtClean="0">
                <a:latin typeface="Cambria" panose="02040503050406030204" pitchFamily="18" charset="0"/>
                <a:cs typeface="Arial" charset="0"/>
              </a:rPr>
              <a:t>Sendikalar</a:t>
            </a:r>
            <a:endParaRPr lang="tr-TR" sz="2900" b="1" dirty="0">
              <a:latin typeface="Cambria" panose="02040503050406030204" pitchFamily="18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900" b="1" dirty="0">
                <a:latin typeface="Cambria" panose="02040503050406030204" pitchFamily="18" charset="0"/>
                <a:cs typeface="Arial" charset="0"/>
              </a:rPr>
              <a:t>K</a:t>
            </a:r>
            <a:r>
              <a:rPr lang="tr-TR" sz="2900" b="1" dirty="0" smtClean="0">
                <a:latin typeface="Cambria" panose="02040503050406030204" pitchFamily="18" charset="0"/>
                <a:cs typeface="Arial" charset="0"/>
              </a:rPr>
              <a:t>amu </a:t>
            </a:r>
            <a:r>
              <a:rPr lang="tr-TR" sz="2900" b="1" dirty="0">
                <a:latin typeface="Cambria" panose="02040503050406030204" pitchFamily="18" charset="0"/>
                <a:cs typeface="Arial" charset="0"/>
              </a:rPr>
              <a:t>kurumlarının ortağı olduğu </a:t>
            </a:r>
            <a:r>
              <a:rPr lang="tr-TR" sz="2900" b="1" dirty="0" smtClean="0">
                <a:latin typeface="Cambria" panose="02040503050406030204" pitchFamily="18" charset="0"/>
                <a:cs typeface="Arial" charset="0"/>
              </a:rPr>
              <a:t>işletmeler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900" b="1" dirty="0">
                <a:latin typeface="Cambria" panose="02040503050406030204" pitchFamily="18" charset="0"/>
                <a:cs typeface="Arial" charset="0"/>
              </a:rPr>
              <a:t>K</a:t>
            </a:r>
            <a:r>
              <a:rPr lang="tr-TR" sz="2900" b="1" dirty="0" smtClean="0">
                <a:latin typeface="Cambria" panose="02040503050406030204" pitchFamily="18" charset="0"/>
                <a:cs typeface="Arial" charset="0"/>
              </a:rPr>
              <a:t>amu kurumundan </a:t>
            </a:r>
            <a:r>
              <a:rPr lang="tr-TR" sz="2900" b="1" dirty="0">
                <a:latin typeface="Cambria" panose="02040503050406030204" pitchFamily="18" charset="0"/>
                <a:cs typeface="Arial" charset="0"/>
              </a:rPr>
              <a:t>ihale alan </a:t>
            </a:r>
            <a:r>
              <a:rPr lang="tr-TR" sz="2900" b="1" dirty="0" smtClean="0">
                <a:latin typeface="Cambria" panose="02040503050406030204" pitchFamily="18" charset="0"/>
                <a:cs typeface="Arial" charset="0"/>
              </a:rPr>
              <a:t>firmalar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900" b="1" dirty="0" smtClean="0">
                <a:latin typeface="Cambria" panose="02040503050406030204" pitchFamily="18" charset="0"/>
                <a:cs typeface="Arial" charset="0"/>
              </a:rPr>
              <a:t>Bankalar</a:t>
            </a:r>
            <a:endParaRPr lang="tr-TR" sz="2900" b="1" dirty="0">
              <a:latin typeface="Cambria" panose="02040503050406030204" pitchFamily="18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900" b="1" dirty="0" smtClean="0">
                <a:latin typeface="Cambria" panose="02040503050406030204" pitchFamily="18" charset="0"/>
                <a:cs typeface="Arial" charset="0"/>
              </a:rPr>
              <a:t>Noterler</a:t>
            </a:r>
            <a:endParaRPr lang="tr-TR" sz="2900" b="1" dirty="0">
              <a:latin typeface="Cambria" panose="02040503050406030204" pitchFamily="18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900" b="1" dirty="0" smtClean="0">
                <a:latin typeface="Cambria" panose="02040503050406030204" pitchFamily="18" charset="0"/>
                <a:cs typeface="Arial" charset="0"/>
              </a:rPr>
              <a:t>Aile hekimleri’ de mevcuttur.</a:t>
            </a:r>
            <a:r>
              <a:rPr lang="tr-TR" sz="2900" b="1" dirty="0">
                <a:latin typeface="Cambria" panose="02040503050406030204" pitchFamily="18" charset="0"/>
                <a:cs typeface="Arial" charset="0"/>
              </a:rPr>
              <a:t/>
            </a:r>
            <a:br>
              <a:rPr lang="tr-TR" sz="2900" b="1" dirty="0">
                <a:latin typeface="Cambria" panose="02040503050406030204" pitchFamily="18" charset="0"/>
                <a:cs typeface="Arial" charset="0"/>
              </a:rPr>
            </a:br>
            <a:endParaRPr lang="tr-TR" sz="2900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B8AA-CB20-4F70-8AB0-A17284E7BDD0}" type="slidenum">
              <a:rPr lang="tr-TR" sz="2800" b="1" smtClean="0"/>
              <a:t>9</a:t>
            </a:fld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26157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1176</Words>
  <Application>Microsoft Office PowerPoint</Application>
  <PresentationFormat>Geniş ekran</PresentationFormat>
  <Paragraphs>178</Paragraphs>
  <Slides>33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Arial Unicode MS</vt:lpstr>
      <vt:lpstr>Calibri</vt:lpstr>
      <vt:lpstr>Calibri Light</vt:lpstr>
      <vt:lpstr>Cambria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Verenlere Yönelik Bilgilendirme Sunumu</dc:title>
  <dc:creator>ZEYNEP ÖZCAN</dc:creator>
  <cp:lastModifiedBy>Muzaffer Garip</cp:lastModifiedBy>
  <cp:revision>116</cp:revision>
  <dcterms:created xsi:type="dcterms:W3CDTF">2017-05-31T20:25:29Z</dcterms:created>
  <dcterms:modified xsi:type="dcterms:W3CDTF">2019-02-20T11:08:09Z</dcterms:modified>
</cp:coreProperties>
</file>