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71" r:id="rId4"/>
    <p:sldId id="270" r:id="rId5"/>
    <p:sldId id="269" r:id="rId6"/>
    <p:sldId id="260" r:id="rId7"/>
    <p:sldId id="264" r:id="rId8"/>
    <p:sldId id="265" r:id="rId9"/>
    <p:sldId id="261" r:id="rId10"/>
    <p:sldId id="262" r:id="rId11"/>
    <p:sldId id="267" r:id="rId12"/>
    <p:sldId id="263" r:id="rId13"/>
    <p:sldId id="272" r:id="rId14"/>
    <p:sldId id="273" r:id="rId15"/>
    <p:sldId id="274" r:id="rId16"/>
    <p:sldId id="275" r:id="rId17"/>
    <p:sldId id="276" r:id="rId18"/>
    <p:sldId id="277" r:id="rId19"/>
    <p:sldId id="278" r:id="rId20"/>
    <p:sldId id="279" r:id="rId21"/>
    <p:sldId id="280" r:id="rId22"/>
    <p:sldId id="287" r:id="rId23"/>
    <p:sldId id="285" r:id="rId24"/>
    <p:sldId id="286" r:id="rId25"/>
    <p:sldId id="288" r:id="rId26"/>
    <p:sldId id="291" r:id="rId27"/>
    <p:sldId id="292" r:id="rId28"/>
    <p:sldId id="289" r:id="rId29"/>
    <p:sldId id="290" r:id="rId30"/>
    <p:sldId id="293" r:id="rId31"/>
    <p:sldId id="294" r:id="rId32"/>
    <p:sldId id="281" r:id="rId33"/>
    <p:sldId id="282" r:id="rId34"/>
    <p:sldId id="283" r:id="rId35"/>
    <p:sldId id="284" r:id="rId36"/>
    <p:sldId id="268" r:id="rId3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8" name="7 Başlık"/>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bwMode="auto">
          <a:xfrm rot="5400000">
            <a:off x="7764621" y="1174097"/>
            <a:ext cx="2286000" cy="381000"/>
          </a:xfrm>
        </p:spPr>
        <p:txBody>
          <a:bodyPr/>
          <a:lstStyle/>
          <a:p>
            <a:fld id="{D9F75050-0E15-4C5B-92B0-66D068882F1F}" type="datetimeFigureOut">
              <a:rPr lang="tr-TR" smtClean="0"/>
              <a:pPr/>
              <a:t>15.11.2014</a:t>
            </a:fld>
            <a:endParaRPr lang="tr-TR"/>
          </a:p>
        </p:txBody>
      </p:sp>
      <p:sp>
        <p:nvSpPr>
          <p:cNvPr id="17" name="16 Altbilgi Yer Tutucusu"/>
          <p:cNvSpPr>
            <a:spLocks noGrp="1"/>
          </p:cNvSpPr>
          <p:nvPr>
            <p:ph type="ftr" sz="quarter" idx="11"/>
          </p:nvPr>
        </p:nvSpPr>
        <p:spPr bwMode="auto">
          <a:xfrm rot="5400000">
            <a:off x="7077269" y="4181669"/>
            <a:ext cx="3657600" cy="384048"/>
          </a:xfrm>
        </p:spPr>
        <p:txBody>
          <a:bodyPr/>
          <a:lstStyle/>
          <a:p>
            <a:endParaRPr lang="tr-TR"/>
          </a:p>
        </p:txBody>
      </p:sp>
      <p:sp>
        <p:nvSpPr>
          <p:cNvPr id="10" name="9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19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21 Düz Bağlayıcı"/>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26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Oval"/>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Oval"/>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Slayt Numarası Yer Tutucusu"/>
          <p:cNvSpPr>
            <a:spLocks noGrp="1"/>
          </p:cNvSpPr>
          <p:nvPr>
            <p:ph type="sldNum" sz="quarter" idx="12"/>
          </p:nvPr>
        </p:nvSpPr>
        <p:spPr bwMode="auto">
          <a:xfrm>
            <a:off x="1325544" y="4928702"/>
            <a:ext cx="609600" cy="517524"/>
          </a:xfrm>
        </p:spPr>
        <p:txBody>
          <a:bodyPr/>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transition spd="slow">
    <p:pull dir="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15.11.2014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pull dir="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15.11.2014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pull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8" name="7 İçerik Yer Tutucusu"/>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4"/>
          </p:nvPr>
        </p:nvSpPr>
        <p:spPr/>
        <p:txBody>
          <a:bodyPr rtlCol="0"/>
          <a:lstStyle/>
          <a:p>
            <a:fld id="{D9F75050-0E15-4C5B-92B0-66D068882F1F}" type="datetimeFigureOut">
              <a:rPr lang="tr-TR" smtClean="0"/>
              <a:pPr/>
              <a:t>15.11.2014</a:t>
            </a:fld>
            <a:endParaRPr lang="tr-TR"/>
          </a:p>
        </p:txBody>
      </p:sp>
      <p:sp>
        <p:nvSpPr>
          <p:cNvPr id="9" name="8 Slayt Numarası Yer Tutucusu"/>
          <p:cNvSpPr>
            <a:spLocks noGrp="1"/>
          </p:cNvSpPr>
          <p:nvPr>
            <p:ph type="sldNum" sz="quarter" idx="15"/>
          </p:nvPr>
        </p:nvSpPr>
        <p:spPr/>
        <p:txBody>
          <a:bodyPr rtlCol="0"/>
          <a:lstStyle/>
          <a:p>
            <a:fld id="{B1DEFA8C-F947-479F-BE07-76B6B3F80BF1}" type="slidenum">
              <a:rPr lang="tr-TR" smtClean="0"/>
              <a:pPr/>
              <a:t>‹#›</a:t>
            </a:fld>
            <a:endParaRPr lang="tr-TR"/>
          </a:p>
        </p:txBody>
      </p:sp>
      <p:sp>
        <p:nvSpPr>
          <p:cNvPr id="10" name="9 Altbilgi Yer Tutucusu"/>
          <p:cNvSpPr>
            <a:spLocks noGrp="1"/>
          </p:cNvSpPr>
          <p:nvPr>
            <p:ph type="ftr" sz="quarter" idx="16"/>
          </p:nvPr>
        </p:nvSpPr>
        <p:spPr/>
        <p:txBody>
          <a:bodyPr rtlCol="0"/>
          <a:lstStyle/>
          <a:p>
            <a:endParaRPr lang="tr-TR"/>
          </a:p>
        </p:txBody>
      </p:sp>
    </p:spTree>
  </p:cSld>
  <p:clrMapOvr>
    <a:masterClrMapping/>
  </p:clrMapOvr>
  <p:transition spd="slow">
    <p:pull dir="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bwMode="auto">
          <a:xfrm rot="5400000">
            <a:off x="7763256" y="1170432"/>
            <a:ext cx="2286000" cy="381000"/>
          </a:xfrm>
        </p:spPr>
        <p:txBody>
          <a:bodyPr/>
          <a:lstStyle/>
          <a:p>
            <a:fld id="{D9F75050-0E15-4C5B-92B0-66D068882F1F}" type="datetimeFigureOut">
              <a:rPr lang="tr-TR" smtClean="0"/>
              <a:pPr/>
              <a:t>15.11.2014</a:t>
            </a:fld>
            <a:endParaRPr lang="tr-TR"/>
          </a:p>
        </p:txBody>
      </p:sp>
      <p:sp>
        <p:nvSpPr>
          <p:cNvPr id="5" name="4 Altbilgi Yer Tutucusu"/>
          <p:cNvSpPr>
            <a:spLocks noGrp="1"/>
          </p:cNvSpPr>
          <p:nvPr>
            <p:ph type="ftr" sz="quarter" idx="11"/>
          </p:nvPr>
        </p:nvSpPr>
        <p:spPr bwMode="auto">
          <a:xfrm rot="5400000">
            <a:off x="7077456" y="4178808"/>
            <a:ext cx="3657600" cy="384048"/>
          </a:xfrm>
        </p:spPr>
        <p:txBody>
          <a:bodyPr/>
          <a:lstStyle/>
          <a:p>
            <a:endParaRPr lang="tr-TR"/>
          </a:p>
        </p:txBody>
      </p:sp>
      <p:sp>
        <p:nvSpPr>
          <p:cNvPr id="9" name="8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16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Oval"/>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Oval"/>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Oval"/>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Düz Bağlayıcı"/>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Slayt Numarası Yer Tutucusu"/>
          <p:cNvSpPr>
            <a:spLocks noGrp="1"/>
          </p:cNvSpPr>
          <p:nvPr>
            <p:ph type="sldNum" sz="quarter" idx="12"/>
          </p:nvPr>
        </p:nvSpPr>
        <p:spPr bwMode="auto">
          <a:xfrm>
            <a:off x="1340616" y="4928702"/>
            <a:ext cx="609600" cy="517524"/>
          </a:xfrm>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slow">
    <p:pull dir="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15.11.2014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9" name="8 İçerik Yer Tutucusu"/>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transition spd="slow">
    <p:pull dir="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15.11.2014</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1" name="10 İçerik Yer Tutucusu"/>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11 Metin Yer Tutucusu"/>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13 Metin Yer Tutucusu"/>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transition spd="slow">
    <p:pull dir="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6" name="5 Veri Yer Tutucusu"/>
          <p:cNvSpPr>
            <a:spLocks noGrp="1"/>
          </p:cNvSpPr>
          <p:nvPr>
            <p:ph type="dt" sz="half" idx="10"/>
          </p:nvPr>
        </p:nvSpPr>
        <p:spPr/>
        <p:txBody>
          <a:bodyPr rtlCol="0"/>
          <a:lstStyle/>
          <a:p>
            <a:fld id="{D9F75050-0E15-4C5B-92B0-66D068882F1F}" type="datetimeFigureOut">
              <a:rPr lang="tr-TR" smtClean="0"/>
              <a:pPr/>
              <a:t>15.11.2014</a:t>
            </a:fld>
            <a:endParaRPr lang="tr-TR"/>
          </a:p>
        </p:txBody>
      </p:sp>
      <p:sp>
        <p:nvSpPr>
          <p:cNvPr id="7" name="6 Slayt Numarası Yer Tutucusu"/>
          <p:cNvSpPr>
            <a:spLocks noGrp="1"/>
          </p:cNvSpPr>
          <p:nvPr>
            <p:ph type="sldNum" sz="quarter" idx="11"/>
          </p:nvPr>
        </p:nvSpPr>
        <p:spPr/>
        <p:txBody>
          <a:bodyPr rtlCol="0"/>
          <a:lstStyle/>
          <a:p>
            <a:fld id="{B1DEFA8C-F947-479F-BE07-76B6B3F80BF1}" type="slidenum">
              <a:rPr lang="tr-TR" smtClean="0"/>
              <a:pPr/>
              <a:t>‹#›</a:t>
            </a:fld>
            <a:endParaRPr lang="tr-TR"/>
          </a:p>
        </p:txBody>
      </p:sp>
      <p:sp>
        <p:nvSpPr>
          <p:cNvPr id="8" name="7 Altbilgi Yer Tutucusu"/>
          <p:cNvSpPr>
            <a:spLocks noGrp="1"/>
          </p:cNvSpPr>
          <p:nvPr>
            <p:ph type="ftr" sz="quarter" idx="12"/>
          </p:nvPr>
        </p:nvSpPr>
        <p:spPr/>
        <p:txBody>
          <a:bodyPr rtlCol="0"/>
          <a:lstStyle/>
          <a:p>
            <a:endParaRPr lang="tr-TR"/>
          </a:p>
        </p:txBody>
      </p:sp>
    </p:spTree>
  </p:cSld>
  <p:clrMapOvr>
    <a:masterClrMapping/>
  </p:clrMapOvr>
  <p:transition spd="slow">
    <p:pull dir="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15.11.2014</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pull dir="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10" name="9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Başlık"/>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7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İçerik Yer Tutucusu"/>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4"/>
          </p:nvPr>
        </p:nvSpPr>
        <p:spPr/>
        <p:txBody>
          <a:bodyPr rtlCol="0"/>
          <a:lstStyle/>
          <a:p>
            <a:fld id="{D9F75050-0E15-4C5B-92B0-66D068882F1F}" type="datetimeFigureOut">
              <a:rPr lang="tr-TR" smtClean="0"/>
              <a:pPr/>
              <a:t>15.11.2014</a:t>
            </a:fld>
            <a:endParaRPr lang="tr-TR"/>
          </a:p>
        </p:txBody>
      </p:sp>
      <p:sp>
        <p:nvSpPr>
          <p:cNvPr id="22" name="21 Slayt Numarası Yer Tutucusu"/>
          <p:cNvSpPr>
            <a:spLocks noGrp="1"/>
          </p:cNvSpPr>
          <p:nvPr>
            <p:ph type="sldNum" sz="quarter" idx="15"/>
          </p:nvPr>
        </p:nvSpPr>
        <p:spPr/>
        <p:txBody>
          <a:bodyPr rtlCol="0"/>
          <a:lstStyle/>
          <a:p>
            <a:fld id="{B1DEFA8C-F947-479F-BE07-76B6B3F80BF1}" type="slidenum">
              <a:rPr lang="tr-TR" smtClean="0"/>
              <a:pPr/>
              <a:t>‹#›</a:t>
            </a:fld>
            <a:endParaRPr lang="tr-TR"/>
          </a:p>
        </p:txBody>
      </p:sp>
      <p:sp>
        <p:nvSpPr>
          <p:cNvPr id="23" name="22 Altbilgi Yer Tutucusu"/>
          <p:cNvSpPr>
            <a:spLocks noGrp="1"/>
          </p:cNvSpPr>
          <p:nvPr>
            <p:ph type="ftr" sz="quarter" idx="16"/>
          </p:nvPr>
        </p:nvSpPr>
        <p:spPr/>
        <p:txBody>
          <a:bodyPr rtlCol="0"/>
          <a:lstStyle/>
          <a:p>
            <a:endParaRPr lang="tr-TR"/>
          </a:p>
        </p:txBody>
      </p:sp>
    </p:spTree>
  </p:cSld>
  <p:clrMapOvr>
    <a:overrideClrMapping bg1="lt1" tx1="dk1" bg2="lt2" tx2="dk2" accent1="accent1" accent2="accent2" accent3="accent3" accent4="accent4" accent5="accent5" accent6="accent6" hlink="hlink" folHlink="folHlink"/>
  </p:clrMapOvr>
  <p:transition spd="slow">
    <p:pull dir="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9" name="8 Düz Bağlayıcı"/>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Başlık"/>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9 Düz Bağlayıcı"/>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10 Dikdörtgen"/>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18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Veri Yer Tutucusu"/>
          <p:cNvSpPr>
            <a:spLocks noGrp="1"/>
          </p:cNvSpPr>
          <p:nvPr>
            <p:ph type="dt" sz="half" idx="10"/>
          </p:nvPr>
        </p:nvSpPr>
        <p:spPr/>
        <p:txBody>
          <a:bodyPr rtlCol="0"/>
          <a:lstStyle/>
          <a:p>
            <a:fld id="{D9F75050-0E15-4C5B-92B0-66D068882F1F}" type="datetimeFigureOut">
              <a:rPr lang="tr-TR" smtClean="0"/>
              <a:pPr/>
              <a:t>15.11.2014</a:t>
            </a:fld>
            <a:endParaRPr lang="tr-TR"/>
          </a:p>
        </p:txBody>
      </p:sp>
      <p:sp>
        <p:nvSpPr>
          <p:cNvPr id="18" name="17 Slayt Numarası Yer Tutucusu"/>
          <p:cNvSpPr>
            <a:spLocks noGrp="1"/>
          </p:cNvSpPr>
          <p:nvPr>
            <p:ph type="sldNum" sz="quarter" idx="11"/>
          </p:nvPr>
        </p:nvSpPr>
        <p:spPr/>
        <p:txBody>
          <a:bodyPr rtlCol="0"/>
          <a:lstStyle/>
          <a:p>
            <a:fld id="{B1DEFA8C-F947-479F-BE07-76B6B3F80BF1}" type="slidenum">
              <a:rPr lang="tr-TR" smtClean="0"/>
              <a:pPr/>
              <a:t>‹#›</a:t>
            </a:fld>
            <a:endParaRPr lang="tr-TR"/>
          </a:p>
        </p:txBody>
      </p:sp>
      <p:sp>
        <p:nvSpPr>
          <p:cNvPr id="21" name="20 Altbilgi Yer Tutucusu"/>
          <p:cNvSpPr>
            <a:spLocks noGrp="1"/>
          </p:cNvSpPr>
          <p:nvPr>
            <p:ph type="ftr" sz="quarter" idx="12"/>
          </p:nvPr>
        </p:nvSpPr>
        <p:spPr/>
        <p:txBody>
          <a:bodyPr rtlCol="0"/>
          <a:lstStyle/>
          <a:p>
            <a:endParaRPr lang="tr-TR"/>
          </a:p>
        </p:txBody>
      </p:sp>
    </p:spTree>
  </p:cSld>
  <p:clrMapOvr>
    <a:masterClrMapping/>
  </p:clrMapOvr>
  <p:transition spd="slow">
    <p:pull dir="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6" name="15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Başlık Yer Tutucusu"/>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D9F75050-0E15-4C5B-92B0-66D068882F1F}" type="datetimeFigureOut">
              <a:rPr lang="tr-TR" smtClean="0"/>
              <a:pPr/>
              <a:t>15.11.2014</a:t>
            </a:fld>
            <a:endParaRPr lang="tr-TR"/>
          </a:p>
        </p:txBody>
      </p:sp>
      <p:sp>
        <p:nvSpPr>
          <p:cNvPr id="3" name="2 Altbilgi Yer Tutucusu"/>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a:p>
        </p:txBody>
      </p:sp>
      <p:sp>
        <p:nvSpPr>
          <p:cNvPr id="7" name="6 Düz Bağlayıcı"/>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8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9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Slayt Numarası Yer Tutucusu"/>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pull dir="ru"/>
  </p:transition>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2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3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9" name="8 Metin kutusu"/>
          <p:cNvSpPr txBox="1"/>
          <p:nvPr/>
        </p:nvSpPr>
        <p:spPr>
          <a:xfrm>
            <a:off x="428596" y="2500306"/>
            <a:ext cx="8013732" cy="2123658"/>
          </a:xfrm>
          <a:prstGeom prst="rect">
            <a:avLst/>
          </a:prstGeom>
          <a:solidFill>
            <a:schemeClr val="accent5">
              <a:lumMod val="75000"/>
            </a:schemeClr>
          </a:solidFill>
        </p:spPr>
        <p:style>
          <a:lnRef idx="0">
            <a:schemeClr val="accent4"/>
          </a:lnRef>
          <a:fillRef idx="3">
            <a:schemeClr val="accent4"/>
          </a:fillRef>
          <a:effectRef idx="3">
            <a:schemeClr val="accent4"/>
          </a:effectRef>
          <a:fontRef idx="minor">
            <a:schemeClr val="lt1"/>
          </a:fontRef>
        </p:style>
        <p:txBody>
          <a:bodyPr wrap="square" rtlCol="0">
            <a:spAutoFit/>
            <a:scene3d>
              <a:camera prst="orthographicFront"/>
              <a:lightRig rig="threePt" dir="t"/>
            </a:scene3d>
            <a:sp3d extrusionH="57150">
              <a:bevelT w="38100" h="38100"/>
            </a:sp3d>
          </a:bodyPr>
          <a:lstStyle/>
          <a:p>
            <a:pPr algn="ctr"/>
            <a:r>
              <a:rPr lang="tr-TR" sz="4400" b="1" dirty="0" smtClean="0">
                <a:solidFill>
                  <a:schemeClr val="accent6">
                    <a:lumMod val="60000"/>
                    <a:lumOff val="40000"/>
                  </a:schemeClr>
                </a:solidFill>
                <a:latin typeface="Segoe Print" pitchFamily="2" charset="0"/>
              </a:rPr>
              <a:t>ESNAF VE SANATKÂRLAR</a:t>
            </a:r>
          </a:p>
          <a:p>
            <a:pPr algn="ctr"/>
            <a:r>
              <a:rPr lang="tr-TR" sz="4400" b="1" dirty="0" smtClean="0">
                <a:solidFill>
                  <a:schemeClr val="accent6">
                    <a:lumMod val="60000"/>
                    <a:lumOff val="40000"/>
                  </a:schemeClr>
                </a:solidFill>
                <a:latin typeface="Segoe Print" pitchFamily="2" charset="0"/>
              </a:rPr>
              <a:t>MESLEK KURULUŞLARI</a:t>
            </a:r>
          </a:p>
          <a:p>
            <a:pPr algn="ctr"/>
            <a:r>
              <a:rPr lang="tr-TR" sz="4400" b="1" dirty="0" smtClean="0">
                <a:solidFill>
                  <a:schemeClr val="accent6">
                    <a:lumMod val="60000"/>
                    <a:lumOff val="40000"/>
                  </a:schemeClr>
                </a:solidFill>
                <a:latin typeface="Segoe Print" pitchFamily="2" charset="0"/>
              </a:rPr>
              <a:t>MUAMELAT YÖNETMELİĞİ</a:t>
            </a:r>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1</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Tree>
  </p:cSld>
  <p:clrMapOvr>
    <a:masterClrMapping/>
  </p:clrMapOvr>
  <p:transition spd="slow">
    <p:pull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10</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755576" y="1268760"/>
            <a:ext cx="7632848" cy="4832092"/>
          </a:xfrm>
          <a:prstGeom prst="rect">
            <a:avLst/>
          </a:prstGeom>
          <a:noFill/>
        </p:spPr>
        <p:txBody>
          <a:bodyPr wrap="square" rtlCol="0">
            <a:spAutoFit/>
          </a:bodyPr>
          <a:lstStyle/>
          <a:p>
            <a:r>
              <a:rPr lang="tr-TR" sz="2800" dirty="0" smtClean="0">
                <a:solidFill>
                  <a:schemeClr val="accent5">
                    <a:lumMod val="50000"/>
                  </a:schemeClr>
                </a:solidFill>
                <a:latin typeface="Trebuchet MS" pitchFamily="34" charset="0"/>
              </a:rPr>
              <a:t>Yazılarımız;</a:t>
            </a:r>
          </a:p>
          <a:p>
            <a:pPr lvl="1"/>
            <a:r>
              <a:rPr lang="tr-TR" sz="2800" dirty="0" smtClean="0">
                <a:solidFill>
                  <a:schemeClr val="accent5">
                    <a:lumMod val="50000"/>
                  </a:schemeClr>
                </a:solidFill>
                <a:latin typeface="Trebuchet MS" pitchFamily="34" charset="0"/>
              </a:rPr>
              <a:t> Okunaklı, anlaşılır</a:t>
            </a:r>
          </a:p>
          <a:p>
            <a:pPr lvl="1"/>
            <a:r>
              <a:rPr lang="tr-TR" sz="2800" dirty="0" smtClean="0">
                <a:solidFill>
                  <a:schemeClr val="accent5">
                    <a:lumMod val="50000"/>
                  </a:schemeClr>
                </a:solidFill>
                <a:latin typeface="Trebuchet MS" pitchFamily="34" charset="0"/>
              </a:rPr>
              <a:t> Bütünlük sağlanmış</a:t>
            </a:r>
          </a:p>
          <a:p>
            <a:pPr lvl="1"/>
            <a:r>
              <a:rPr lang="tr-TR" sz="2800" dirty="0" smtClean="0">
                <a:solidFill>
                  <a:schemeClr val="accent5">
                    <a:lumMod val="50000"/>
                  </a:schemeClr>
                </a:solidFill>
                <a:latin typeface="Trebuchet MS" pitchFamily="34" charset="0"/>
              </a:rPr>
              <a:t> Dilbilgisi ve imla kurallarına uygun</a:t>
            </a:r>
          </a:p>
          <a:p>
            <a:pPr lvl="1"/>
            <a:r>
              <a:rPr lang="tr-TR" sz="2800" dirty="0" smtClean="0">
                <a:solidFill>
                  <a:schemeClr val="accent5">
                    <a:lumMod val="50000"/>
                  </a:schemeClr>
                </a:solidFill>
                <a:latin typeface="Trebuchet MS" pitchFamily="34" charset="0"/>
              </a:rPr>
              <a:t> Silinti ve kazıntısız</a:t>
            </a:r>
          </a:p>
          <a:p>
            <a:pPr lvl="1"/>
            <a:r>
              <a:rPr lang="tr-TR" sz="2800" dirty="0" smtClean="0">
                <a:solidFill>
                  <a:schemeClr val="accent5">
                    <a:lumMod val="50000"/>
                  </a:schemeClr>
                </a:solidFill>
                <a:latin typeface="Trebuchet MS" pitchFamily="34" charset="0"/>
              </a:rPr>
              <a:t> Hatasız ve temiz</a:t>
            </a:r>
          </a:p>
          <a:p>
            <a:pPr lvl="1"/>
            <a:r>
              <a:rPr lang="tr-TR" sz="2800" dirty="0" smtClean="0">
                <a:solidFill>
                  <a:schemeClr val="accent5">
                    <a:lumMod val="50000"/>
                  </a:schemeClr>
                </a:solidFill>
                <a:latin typeface="Trebuchet MS" pitchFamily="34" charset="0"/>
              </a:rPr>
              <a:t> Son hali</a:t>
            </a:r>
          </a:p>
          <a:p>
            <a:pPr lvl="1"/>
            <a:r>
              <a:rPr lang="tr-TR" sz="2800" dirty="0" smtClean="0">
                <a:solidFill>
                  <a:schemeClr val="accent5">
                    <a:lumMod val="50000"/>
                  </a:schemeClr>
                </a:solidFill>
                <a:latin typeface="Trebuchet MS" pitchFamily="34" charset="0"/>
              </a:rPr>
              <a:t> Standart formlar</a:t>
            </a:r>
          </a:p>
          <a:p>
            <a:pPr lvl="1"/>
            <a:r>
              <a:rPr lang="tr-TR" sz="2800" dirty="0" smtClean="0">
                <a:solidFill>
                  <a:schemeClr val="accent5">
                    <a:lumMod val="50000"/>
                  </a:schemeClr>
                </a:solidFill>
                <a:latin typeface="Trebuchet MS" pitchFamily="34" charset="0"/>
              </a:rPr>
              <a:t> Önem ve öncelik dereceleri sırası belirlenmiş</a:t>
            </a:r>
          </a:p>
          <a:p>
            <a:r>
              <a:rPr lang="tr-TR" sz="2800" dirty="0" smtClean="0">
                <a:solidFill>
                  <a:schemeClr val="accent5">
                    <a:lumMod val="50000"/>
                  </a:schemeClr>
                </a:solidFill>
                <a:latin typeface="Trebuchet MS" pitchFamily="34" charset="0"/>
              </a:rPr>
              <a:t>Olmalıdır.</a:t>
            </a:r>
            <a:endParaRPr lang="tr-TR" sz="2800" dirty="0">
              <a:solidFill>
                <a:schemeClr val="accent5">
                  <a:lumMod val="50000"/>
                </a:schemeClr>
              </a:solidFill>
              <a:latin typeface="Trebuchet MS" pitchFamily="34" charset="0"/>
            </a:endParaRPr>
          </a:p>
        </p:txBody>
      </p:sp>
    </p:spTree>
  </p:cSld>
  <p:clrMapOvr>
    <a:masterClrMapping/>
  </p:clrMapOvr>
  <p:transition spd="slow">
    <p:pull dir="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11</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755576" y="1214422"/>
            <a:ext cx="7632848" cy="4893647"/>
          </a:xfrm>
          <a:prstGeom prst="rect">
            <a:avLst/>
          </a:prstGeom>
          <a:noFill/>
        </p:spPr>
        <p:txBody>
          <a:bodyPr wrap="square" rtlCol="0">
            <a:spAutoFit/>
          </a:bodyPr>
          <a:lstStyle/>
          <a:p>
            <a:pPr algn="ctr"/>
            <a:r>
              <a:rPr lang="tr-TR" sz="2400" b="1" dirty="0" smtClean="0">
                <a:solidFill>
                  <a:srgbClr val="C00000"/>
                </a:solidFill>
                <a:latin typeface="Trebuchet MS" pitchFamily="34" charset="0"/>
              </a:rPr>
              <a:t>Yazışmalarda Dikkat Edilecek Hususlar:</a:t>
            </a:r>
          </a:p>
          <a:p>
            <a:pPr algn="just">
              <a:buFont typeface="Wingdings" pitchFamily="2" charset="2"/>
              <a:buChar char="ü"/>
            </a:pPr>
            <a:r>
              <a:rPr lang="tr-TR" sz="2400" b="1" dirty="0" smtClean="0">
                <a:solidFill>
                  <a:schemeClr val="accent5">
                    <a:lumMod val="50000"/>
                  </a:schemeClr>
                </a:solidFill>
                <a:latin typeface="Trebuchet MS" pitchFamily="34" charset="0"/>
              </a:rPr>
              <a:t> Yönetmelikte belirtilen şekle uygunluğuna.</a:t>
            </a:r>
          </a:p>
          <a:p>
            <a:pPr algn="just">
              <a:buFont typeface="Wingdings" pitchFamily="2" charset="2"/>
              <a:buChar char="ü"/>
            </a:pPr>
            <a:r>
              <a:rPr lang="tr-TR" sz="2400" b="1" dirty="0" smtClean="0">
                <a:solidFill>
                  <a:schemeClr val="accent5">
                    <a:lumMod val="50000"/>
                  </a:schemeClr>
                </a:solidFill>
                <a:latin typeface="Trebuchet MS" pitchFamily="34" charset="0"/>
              </a:rPr>
              <a:t> Yazının karakter boyutunun “</a:t>
            </a:r>
            <a:r>
              <a:rPr lang="tr-TR" sz="2400" b="1" dirty="0" smtClean="0">
                <a:solidFill>
                  <a:schemeClr val="accent2">
                    <a:lumMod val="50000"/>
                  </a:schemeClr>
                </a:solidFill>
                <a:latin typeface="Trebuchet MS" pitchFamily="34" charset="0"/>
              </a:rPr>
              <a:t>12</a:t>
            </a:r>
            <a:r>
              <a:rPr lang="tr-TR" sz="2400" b="1" dirty="0" smtClean="0">
                <a:solidFill>
                  <a:schemeClr val="accent5">
                    <a:lumMod val="50000"/>
                  </a:schemeClr>
                </a:solidFill>
                <a:latin typeface="Trebuchet MS" pitchFamily="34" charset="0"/>
              </a:rPr>
              <a:t>” olmasına, </a:t>
            </a:r>
          </a:p>
          <a:p>
            <a:pPr algn="just">
              <a:buFont typeface="Wingdings" pitchFamily="2" charset="2"/>
              <a:buChar char="ü"/>
            </a:pPr>
            <a:r>
              <a:rPr lang="tr-TR" sz="2400" b="1" dirty="0" smtClean="0">
                <a:solidFill>
                  <a:schemeClr val="accent5">
                    <a:lumMod val="50000"/>
                  </a:schemeClr>
                </a:solidFill>
                <a:latin typeface="Trebuchet MS" pitchFamily="34" charset="0"/>
              </a:rPr>
              <a:t> Yazı tipinin “</a:t>
            </a:r>
            <a:r>
              <a:rPr lang="tr-TR" sz="2400" b="1" dirty="0" err="1" smtClean="0">
                <a:solidFill>
                  <a:schemeClr val="accent2">
                    <a:lumMod val="50000"/>
                  </a:schemeClr>
                </a:solidFill>
                <a:latin typeface="Trebuchet MS" pitchFamily="34" charset="0"/>
              </a:rPr>
              <a:t>Times</a:t>
            </a:r>
            <a:r>
              <a:rPr lang="tr-TR" sz="2400" b="1" dirty="0" smtClean="0">
                <a:solidFill>
                  <a:schemeClr val="accent2">
                    <a:lumMod val="50000"/>
                  </a:schemeClr>
                </a:solidFill>
                <a:latin typeface="Trebuchet MS" pitchFamily="34" charset="0"/>
              </a:rPr>
              <a:t> New Roman</a:t>
            </a:r>
            <a:r>
              <a:rPr lang="tr-TR" sz="2400" b="1" dirty="0" smtClean="0">
                <a:solidFill>
                  <a:schemeClr val="accent5">
                    <a:lumMod val="50000"/>
                  </a:schemeClr>
                </a:solidFill>
                <a:latin typeface="Trebuchet MS" pitchFamily="34" charset="0"/>
              </a:rPr>
              <a:t>” olmasına,</a:t>
            </a:r>
          </a:p>
          <a:p>
            <a:pPr algn="just">
              <a:buFont typeface="Wingdings" pitchFamily="2" charset="2"/>
              <a:buChar char="ü"/>
            </a:pPr>
            <a:r>
              <a:rPr lang="tr-TR" sz="2400" b="1" dirty="0" smtClean="0">
                <a:solidFill>
                  <a:schemeClr val="accent5">
                    <a:lumMod val="50000"/>
                  </a:schemeClr>
                </a:solidFill>
                <a:latin typeface="Trebuchet MS" pitchFamily="34" charset="0"/>
              </a:rPr>
              <a:t> En az </a:t>
            </a:r>
            <a:r>
              <a:rPr lang="tr-TR" sz="2400" b="1" smtClean="0">
                <a:solidFill>
                  <a:schemeClr val="accent2">
                    <a:lumMod val="50000"/>
                  </a:schemeClr>
                </a:solidFill>
                <a:latin typeface="Trebuchet MS" pitchFamily="34" charset="0"/>
              </a:rPr>
              <a:t>iki nüsha (6) </a:t>
            </a:r>
            <a:r>
              <a:rPr lang="tr-TR" sz="2400" b="1" dirty="0" smtClean="0">
                <a:solidFill>
                  <a:schemeClr val="accent5">
                    <a:lumMod val="50000"/>
                  </a:schemeClr>
                </a:solidFill>
                <a:latin typeface="Trebuchet MS" pitchFamily="34" charset="0"/>
              </a:rPr>
              <a:t>olmasına,</a:t>
            </a:r>
          </a:p>
          <a:p>
            <a:pPr algn="just">
              <a:buFont typeface="Wingdings" pitchFamily="2" charset="2"/>
              <a:buChar char="ü"/>
            </a:pPr>
            <a:r>
              <a:rPr lang="tr-TR" sz="2400" b="1" dirty="0" smtClean="0">
                <a:solidFill>
                  <a:schemeClr val="accent5">
                    <a:lumMod val="50000"/>
                  </a:schemeClr>
                </a:solidFill>
                <a:latin typeface="Trebuchet MS" pitchFamily="34" charset="0"/>
              </a:rPr>
              <a:t> Üst’e yazılan yazılar “</a:t>
            </a:r>
            <a:r>
              <a:rPr lang="tr-TR" sz="2400" b="1" dirty="0" smtClean="0">
                <a:solidFill>
                  <a:schemeClr val="accent2">
                    <a:lumMod val="50000"/>
                  </a:schemeClr>
                </a:solidFill>
                <a:latin typeface="Trebuchet MS" pitchFamily="34" charset="0"/>
              </a:rPr>
              <a:t>arz</a:t>
            </a:r>
            <a:r>
              <a:rPr lang="tr-TR" sz="2400" b="1" dirty="0" smtClean="0">
                <a:solidFill>
                  <a:schemeClr val="accent5">
                    <a:lumMod val="50000"/>
                  </a:schemeClr>
                </a:solidFill>
                <a:latin typeface="Trebuchet MS" pitchFamily="34" charset="0"/>
              </a:rPr>
              <a:t>” ile dağıtımlı (üst ve alt makamlara) yazılan yazılar “</a:t>
            </a:r>
            <a:r>
              <a:rPr lang="tr-TR" sz="2400" b="1" dirty="0" smtClean="0">
                <a:solidFill>
                  <a:schemeClr val="accent2">
                    <a:lumMod val="50000"/>
                  </a:schemeClr>
                </a:solidFill>
                <a:latin typeface="Trebuchet MS" pitchFamily="34" charset="0"/>
              </a:rPr>
              <a:t>arz ve rica</a:t>
            </a:r>
            <a:r>
              <a:rPr lang="tr-TR" sz="2400" b="1" dirty="0" smtClean="0">
                <a:solidFill>
                  <a:schemeClr val="accent5">
                    <a:lumMod val="50000"/>
                  </a:schemeClr>
                </a:solidFill>
                <a:latin typeface="Trebuchet MS" pitchFamily="34" charset="0"/>
              </a:rPr>
              <a:t>” ile ast’a yazılan yazılar “</a:t>
            </a:r>
            <a:r>
              <a:rPr lang="tr-TR" sz="2400" b="1" dirty="0" smtClean="0">
                <a:solidFill>
                  <a:schemeClr val="accent2">
                    <a:lumMod val="50000"/>
                  </a:schemeClr>
                </a:solidFill>
                <a:latin typeface="Trebuchet MS" pitchFamily="34" charset="0"/>
              </a:rPr>
              <a:t>rica</a:t>
            </a:r>
            <a:r>
              <a:rPr lang="tr-TR" sz="2400" b="1" dirty="0" smtClean="0">
                <a:solidFill>
                  <a:schemeClr val="accent5">
                    <a:lumMod val="50000"/>
                  </a:schemeClr>
                </a:solidFill>
                <a:latin typeface="Trebuchet MS" pitchFamily="34" charset="0"/>
              </a:rPr>
              <a:t>” ile bitirilir.</a:t>
            </a:r>
          </a:p>
          <a:p>
            <a:pPr algn="just">
              <a:buFont typeface="Wingdings" pitchFamily="2" charset="2"/>
              <a:buChar char="ü"/>
            </a:pPr>
            <a:r>
              <a:rPr lang="tr-TR" sz="2400" b="1" dirty="0" smtClean="0">
                <a:solidFill>
                  <a:schemeClr val="accent5">
                    <a:lumMod val="50000"/>
                  </a:schemeClr>
                </a:solidFill>
                <a:latin typeface="Trebuchet MS" pitchFamily="34" charset="0"/>
              </a:rPr>
              <a:t> Yazılarda yalın kolay anlaşılır bir dil kullanılır.</a:t>
            </a:r>
          </a:p>
          <a:p>
            <a:pPr algn="just">
              <a:buFont typeface="Wingdings" pitchFamily="2" charset="2"/>
              <a:buChar char="ü"/>
            </a:pPr>
            <a:r>
              <a:rPr lang="tr-TR" sz="2400" b="1" dirty="0" smtClean="0">
                <a:solidFill>
                  <a:schemeClr val="accent5">
                    <a:lumMod val="50000"/>
                  </a:schemeClr>
                </a:solidFill>
                <a:latin typeface="Trebuchet MS" pitchFamily="34" charset="0"/>
              </a:rPr>
              <a:t> Yazılarda lakap, övme vb. kelimeler kullanılmaz. (….sayın başkanlığına, …..çok sayın müdürlüğüne, ellerinizden öperim gibi sözlerle başlanmaz veya bitirilmez.)</a:t>
            </a:r>
            <a:endParaRPr lang="tr-TR" sz="2400" dirty="0">
              <a:solidFill>
                <a:schemeClr val="accent5">
                  <a:lumMod val="50000"/>
                </a:schemeClr>
              </a:solidFill>
              <a:latin typeface="Trebuchet MS" pitchFamily="34" charset="0"/>
            </a:endParaRPr>
          </a:p>
        </p:txBody>
      </p:sp>
    </p:spTree>
  </p:cSld>
  <p:clrMapOvr>
    <a:masterClrMapping/>
  </p:clrMapOvr>
  <p:transition spd="slow">
    <p:pull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12</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755576" y="1268760"/>
            <a:ext cx="7632848" cy="3785652"/>
          </a:xfrm>
          <a:prstGeom prst="rect">
            <a:avLst/>
          </a:prstGeom>
          <a:noFill/>
        </p:spPr>
        <p:txBody>
          <a:bodyPr wrap="square" rtlCol="0">
            <a:spAutoFit/>
          </a:bodyPr>
          <a:lstStyle/>
          <a:p>
            <a:pPr algn="ctr"/>
            <a:r>
              <a:rPr lang="tr-TR" sz="2400" b="1" dirty="0" smtClean="0">
                <a:solidFill>
                  <a:srgbClr val="C00000"/>
                </a:solidFill>
                <a:latin typeface="Trebuchet MS" pitchFamily="34" charset="0"/>
              </a:rPr>
              <a:t>Yazışmalarda Dikkat Edilecek Hususlar:</a:t>
            </a:r>
          </a:p>
          <a:p>
            <a:pPr algn="just">
              <a:buFont typeface="Wingdings" pitchFamily="2" charset="2"/>
              <a:buChar char="ü"/>
            </a:pPr>
            <a:r>
              <a:rPr lang="tr-TR" sz="2400" b="1" dirty="0" smtClean="0">
                <a:solidFill>
                  <a:schemeClr val="accent5">
                    <a:lumMod val="50000"/>
                  </a:schemeClr>
                </a:solidFill>
                <a:latin typeface="Trebuchet MS" pitchFamily="34" charset="0"/>
              </a:rPr>
              <a:t> Zamanında cevap verilmesine.</a:t>
            </a:r>
          </a:p>
          <a:p>
            <a:pPr algn="just">
              <a:buFont typeface="Wingdings" pitchFamily="2" charset="2"/>
              <a:buChar char="ü"/>
            </a:pPr>
            <a:r>
              <a:rPr lang="tr-TR" sz="2400" b="1" dirty="0" smtClean="0">
                <a:solidFill>
                  <a:schemeClr val="accent5">
                    <a:lumMod val="50000"/>
                  </a:schemeClr>
                </a:solidFill>
                <a:latin typeface="Trebuchet MS" pitchFamily="34" charset="0"/>
              </a:rPr>
              <a:t> Ne istediğimizin sözü uzatmadan belirtilmesine.</a:t>
            </a:r>
          </a:p>
          <a:p>
            <a:pPr algn="just">
              <a:buFont typeface="Wingdings" pitchFamily="2" charset="2"/>
              <a:buChar char="ü"/>
            </a:pPr>
            <a:r>
              <a:rPr lang="tr-TR" sz="2400" b="1" dirty="0" smtClean="0">
                <a:solidFill>
                  <a:schemeClr val="accent5">
                    <a:lumMod val="50000"/>
                  </a:schemeClr>
                </a:solidFill>
                <a:latin typeface="Trebuchet MS" pitchFamily="34" charset="0"/>
              </a:rPr>
              <a:t> Eklerin okunaklı olmasına.</a:t>
            </a:r>
          </a:p>
          <a:p>
            <a:pPr algn="just">
              <a:buFont typeface="Wingdings" pitchFamily="2" charset="2"/>
              <a:buChar char="ü"/>
            </a:pPr>
            <a:r>
              <a:rPr lang="tr-TR" sz="2400" b="1" dirty="0" smtClean="0">
                <a:solidFill>
                  <a:schemeClr val="accent5">
                    <a:lumMod val="50000"/>
                  </a:schemeClr>
                </a:solidFill>
                <a:latin typeface="Trebuchet MS" pitchFamily="34" charset="0"/>
              </a:rPr>
              <a:t> Belirtilen yasa ve yönetmeliklerin halen yürürlükte olup olmadığına.</a:t>
            </a:r>
          </a:p>
          <a:p>
            <a:pPr algn="just">
              <a:buFont typeface="Wingdings" pitchFamily="2" charset="2"/>
              <a:buChar char="ü"/>
            </a:pPr>
            <a:r>
              <a:rPr lang="tr-TR" sz="2400" b="1" dirty="0" smtClean="0">
                <a:solidFill>
                  <a:schemeClr val="accent5">
                    <a:lumMod val="50000"/>
                  </a:schemeClr>
                </a:solidFill>
                <a:latin typeface="Trebuchet MS" pitchFamily="34" charset="0"/>
              </a:rPr>
              <a:t> İmzanın mesuliyeti, mührün resmiyeti belirlediğine.</a:t>
            </a:r>
          </a:p>
          <a:p>
            <a:pPr algn="just">
              <a:buFont typeface="Wingdings" pitchFamily="2" charset="2"/>
              <a:buChar char="ü"/>
            </a:pPr>
            <a:r>
              <a:rPr lang="tr-TR" sz="2400" b="1" dirty="0" smtClean="0">
                <a:solidFill>
                  <a:schemeClr val="accent5">
                    <a:lumMod val="50000"/>
                  </a:schemeClr>
                </a:solidFill>
                <a:latin typeface="Trebuchet MS" pitchFamily="34" charset="0"/>
              </a:rPr>
              <a:t> Kağıt boyutlarının (A</a:t>
            </a:r>
            <a:r>
              <a:rPr lang="tr-TR" sz="1200" b="1" dirty="0" smtClean="0">
                <a:solidFill>
                  <a:schemeClr val="accent5">
                    <a:lumMod val="50000"/>
                  </a:schemeClr>
                </a:solidFill>
                <a:latin typeface="Trebuchet MS" pitchFamily="34" charset="0"/>
              </a:rPr>
              <a:t>4 </a:t>
            </a:r>
            <a:r>
              <a:rPr lang="tr-TR" sz="2400" b="1" dirty="0" smtClean="0">
                <a:solidFill>
                  <a:schemeClr val="accent5">
                    <a:lumMod val="50000"/>
                  </a:schemeClr>
                </a:solidFill>
                <a:latin typeface="Trebuchet MS" pitchFamily="34" charset="0"/>
              </a:rPr>
              <a:t>veya</a:t>
            </a:r>
            <a:r>
              <a:rPr lang="tr-TR" sz="1200" b="1" dirty="0" smtClean="0">
                <a:solidFill>
                  <a:schemeClr val="accent5">
                    <a:lumMod val="50000"/>
                  </a:schemeClr>
                </a:solidFill>
                <a:latin typeface="Trebuchet MS" pitchFamily="34" charset="0"/>
              </a:rPr>
              <a:t> </a:t>
            </a:r>
            <a:r>
              <a:rPr lang="tr-TR" sz="2400" b="1" dirty="0" smtClean="0">
                <a:solidFill>
                  <a:schemeClr val="accent5">
                    <a:lumMod val="50000"/>
                  </a:schemeClr>
                </a:solidFill>
                <a:latin typeface="Trebuchet MS" pitchFamily="34" charset="0"/>
              </a:rPr>
              <a:t>A</a:t>
            </a:r>
            <a:r>
              <a:rPr lang="tr-TR" sz="1200" b="1" dirty="0" smtClean="0">
                <a:solidFill>
                  <a:schemeClr val="accent5">
                    <a:lumMod val="50000"/>
                  </a:schemeClr>
                </a:solidFill>
                <a:latin typeface="Trebuchet MS" pitchFamily="34" charset="0"/>
              </a:rPr>
              <a:t>5</a:t>
            </a:r>
            <a:r>
              <a:rPr lang="tr-TR" sz="800" b="1" dirty="0" smtClean="0">
                <a:solidFill>
                  <a:schemeClr val="accent5">
                    <a:lumMod val="50000"/>
                  </a:schemeClr>
                </a:solidFill>
                <a:latin typeface="Trebuchet MS" pitchFamily="34" charset="0"/>
              </a:rPr>
              <a:t> </a:t>
            </a:r>
            <a:r>
              <a:rPr lang="tr-TR" sz="2400" b="1" dirty="0" smtClean="0">
                <a:solidFill>
                  <a:schemeClr val="accent5">
                    <a:lumMod val="50000"/>
                  </a:schemeClr>
                </a:solidFill>
                <a:latin typeface="Trebuchet MS" pitchFamily="34" charset="0"/>
              </a:rPr>
              <a:t>) olmasına.</a:t>
            </a:r>
            <a:endParaRPr lang="tr-TR" sz="1200" b="1" dirty="0" smtClean="0">
              <a:solidFill>
                <a:schemeClr val="accent5">
                  <a:lumMod val="50000"/>
                </a:schemeClr>
              </a:solidFill>
              <a:latin typeface="Trebuchet MS" pitchFamily="34" charset="0"/>
            </a:endParaRPr>
          </a:p>
          <a:p>
            <a:pPr algn="just"/>
            <a:r>
              <a:rPr lang="tr-TR" sz="2400" b="1" dirty="0" smtClean="0">
                <a:solidFill>
                  <a:schemeClr val="accent5">
                    <a:lumMod val="50000"/>
                  </a:schemeClr>
                </a:solidFill>
                <a:latin typeface="Trebuchet MS" pitchFamily="34" charset="0"/>
              </a:rPr>
              <a:t>Dikkat edilmesi gerekir.</a:t>
            </a:r>
            <a:endParaRPr lang="tr-TR" sz="2400" dirty="0">
              <a:solidFill>
                <a:schemeClr val="accent5">
                  <a:lumMod val="50000"/>
                </a:schemeClr>
              </a:solidFill>
              <a:latin typeface="Trebuchet MS" pitchFamily="34" charset="0"/>
            </a:endParaRPr>
          </a:p>
        </p:txBody>
      </p:sp>
    </p:spTree>
  </p:cSld>
  <p:clrMapOvr>
    <a:masterClrMapping/>
  </p:clrMapOvr>
  <p:transition spd="slow">
    <p:pull dir="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13</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714348" y="1000108"/>
            <a:ext cx="7632848" cy="5262979"/>
          </a:xfrm>
          <a:prstGeom prst="rect">
            <a:avLst/>
          </a:prstGeom>
          <a:noFill/>
        </p:spPr>
        <p:txBody>
          <a:bodyPr wrap="square" rtlCol="0">
            <a:spAutoFit/>
          </a:bodyPr>
          <a:lstStyle/>
          <a:p>
            <a:r>
              <a:rPr lang="tr-TR" sz="2800" b="1" dirty="0" smtClean="0">
                <a:solidFill>
                  <a:schemeClr val="accent2">
                    <a:lumMod val="50000"/>
                  </a:schemeClr>
                </a:solidFill>
                <a:latin typeface="Tahoma" pitchFamily="34" charset="0"/>
                <a:ea typeface="Tahoma" pitchFamily="34" charset="0"/>
                <a:cs typeface="Tahoma" pitchFamily="34" charset="0"/>
              </a:rPr>
              <a:t>Arşiv Hizmetleri;</a:t>
            </a:r>
          </a:p>
          <a:p>
            <a:r>
              <a:rPr lang="tr-TR" sz="2800" b="1" dirty="0" smtClean="0">
                <a:solidFill>
                  <a:schemeClr val="accent2">
                    <a:lumMod val="50000"/>
                  </a:schemeClr>
                </a:solidFill>
                <a:latin typeface="Tahoma" pitchFamily="34" charset="0"/>
                <a:ea typeface="Tahoma" pitchFamily="34" charset="0"/>
                <a:cs typeface="Tahoma" pitchFamily="34" charset="0"/>
              </a:rPr>
              <a:t>Arşiv malzemesi</a:t>
            </a:r>
            <a:endParaRPr lang="tr-TR" sz="2800" dirty="0" smtClean="0">
              <a:solidFill>
                <a:schemeClr val="accent2">
                  <a:lumMod val="50000"/>
                </a:schemeClr>
              </a:solidFill>
              <a:latin typeface="Tahoma" pitchFamily="34" charset="0"/>
              <a:ea typeface="Tahoma" pitchFamily="34" charset="0"/>
              <a:cs typeface="Tahoma" pitchFamily="34" charset="0"/>
            </a:endParaRPr>
          </a:p>
          <a:p>
            <a:r>
              <a:rPr lang="tr-TR" sz="2800" b="1" dirty="0" smtClean="0">
                <a:solidFill>
                  <a:schemeClr val="accent2">
                    <a:lumMod val="50000"/>
                  </a:schemeClr>
                </a:solidFill>
                <a:latin typeface="Tahoma" pitchFamily="34" charset="0"/>
                <a:ea typeface="Tahoma" pitchFamily="34" charset="0"/>
                <a:cs typeface="Tahoma" pitchFamily="34" charset="0"/>
              </a:rPr>
              <a:t>	MADDE 34 –</a:t>
            </a:r>
            <a:r>
              <a:rPr lang="tr-TR" sz="2800" dirty="0" smtClean="0">
                <a:solidFill>
                  <a:schemeClr val="accent2">
                    <a:lumMod val="50000"/>
                  </a:schemeClr>
                </a:solidFill>
                <a:latin typeface="Tahoma" pitchFamily="34" charset="0"/>
                <a:ea typeface="Tahoma" pitchFamily="34" charset="0"/>
                <a:cs typeface="Tahoma" pitchFamily="34" charset="0"/>
              </a:rPr>
              <a:t> (1) Arşiv malzemeleri şunlardan ibarettir:</a:t>
            </a:r>
          </a:p>
          <a:p>
            <a:r>
              <a:rPr lang="tr-TR" sz="2800" dirty="0" smtClean="0">
                <a:solidFill>
                  <a:schemeClr val="accent2">
                    <a:lumMod val="50000"/>
                  </a:schemeClr>
                </a:solidFill>
                <a:latin typeface="Tahoma" pitchFamily="34" charset="0"/>
                <a:ea typeface="Tahoma" pitchFamily="34" charset="0"/>
                <a:cs typeface="Tahoma" pitchFamily="34" charset="0"/>
              </a:rPr>
              <a:t>	a) Her türlü yazı, mesaj ve dokümanlar,</a:t>
            </a:r>
          </a:p>
          <a:p>
            <a:r>
              <a:rPr lang="tr-TR" sz="2800" dirty="0" smtClean="0">
                <a:solidFill>
                  <a:schemeClr val="accent2">
                    <a:lumMod val="50000"/>
                  </a:schemeClr>
                </a:solidFill>
                <a:latin typeface="Tahoma" pitchFamily="34" charset="0"/>
                <a:ea typeface="Tahoma" pitchFamily="34" charset="0"/>
                <a:cs typeface="Tahoma" pitchFamily="34" charset="0"/>
              </a:rPr>
              <a:t>	b) Personel dosyaları, kayıt ve defterler,</a:t>
            </a:r>
          </a:p>
          <a:p>
            <a:r>
              <a:rPr lang="tr-TR" sz="2800" dirty="0" smtClean="0">
                <a:solidFill>
                  <a:schemeClr val="accent2">
                    <a:lumMod val="50000"/>
                  </a:schemeClr>
                </a:solidFill>
                <a:latin typeface="Tahoma" pitchFamily="34" charset="0"/>
                <a:ea typeface="Tahoma" pitchFamily="34" charset="0"/>
                <a:cs typeface="Tahoma" pitchFamily="34" charset="0"/>
              </a:rPr>
              <a:t>	c) Toplantı tutanakları,</a:t>
            </a:r>
          </a:p>
          <a:p>
            <a:r>
              <a:rPr lang="tr-TR" sz="2800" dirty="0" smtClean="0">
                <a:solidFill>
                  <a:schemeClr val="accent2">
                    <a:lumMod val="50000"/>
                  </a:schemeClr>
                </a:solidFill>
                <a:latin typeface="Tahoma" pitchFamily="34" charset="0"/>
                <a:ea typeface="Tahoma" pitchFamily="34" charset="0"/>
                <a:cs typeface="Tahoma" pitchFamily="34" charset="0"/>
              </a:rPr>
              <a:t>	ç) Sözleşmeler ve planlar,</a:t>
            </a:r>
          </a:p>
          <a:p>
            <a:r>
              <a:rPr lang="tr-TR" sz="2800" dirty="0" smtClean="0">
                <a:solidFill>
                  <a:schemeClr val="accent2">
                    <a:lumMod val="50000"/>
                  </a:schemeClr>
                </a:solidFill>
                <a:latin typeface="Tahoma" pitchFamily="34" charset="0"/>
                <a:ea typeface="Tahoma" pitchFamily="34" charset="0"/>
                <a:cs typeface="Tahoma" pitchFamily="34" charset="0"/>
              </a:rPr>
              <a:t>	d) Fotoğraf ve filmler,</a:t>
            </a:r>
          </a:p>
          <a:p>
            <a:r>
              <a:rPr lang="tr-TR" sz="2800" dirty="0" smtClean="0">
                <a:solidFill>
                  <a:schemeClr val="accent2">
                    <a:lumMod val="50000"/>
                  </a:schemeClr>
                </a:solidFill>
                <a:latin typeface="Tahoma" pitchFamily="34" charset="0"/>
                <a:ea typeface="Tahoma" pitchFamily="34" charset="0"/>
                <a:cs typeface="Tahoma" pitchFamily="34" charset="0"/>
              </a:rPr>
              <a:t>	e) CD, video ve ses bantları,</a:t>
            </a:r>
          </a:p>
          <a:p>
            <a:r>
              <a:rPr lang="tr-TR" sz="2800" dirty="0" smtClean="0">
                <a:solidFill>
                  <a:schemeClr val="accent2">
                    <a:lumMod val="50000"/>
                  </a:schemeClr>
                </a:solidFill>
                <a:latin typeface="Tahoma" pitchFamily="34" charset="0"/>
                <a:ea typeface="Tahoma" pitchFamily="34" charset="0"/>
                <a:cs typeface="Tahoma" pitchFamily="34" charset="0"/>
              </a:rPr>
              <a:t>	f) Muhasebe kayıtları,</a:t>
            </a:r>
          </a:p>
          <a:p>
            <a:r>
              <a:rPr lang="tr-TR" sz="2800" dirty="0" smtClean="0">
                <a:solidFill>
                  <a:schemeClr val="accent2">
                    <a:lumMod val="50000"/>
                  </a:schemeClr>
                </a:solidFill>
                <a:latin typeface="Tahoma" pitchFamily="34" charset="0"/>
                <a:ea typeface="Tahoma" pitchFamily="34" charset="0"/>
                <a:cs typeface="Tahoma" pitchFamily="34" charset="0"/>
              </a:rPr>
              <a:t>	g) Sicil kayıtları.</a:t>
            </a:r>
            <a:endParaRPr lang="tr-TR" sz="2800" dirty="0">
              <a:solidFill>
                <a:schemeClr val="accent2">
                  <a:lumMod val="50000"/>
                </a:schemeClr>
              </a:solidFill>
              <a:latin typeface="Tahoma" pitchFamily="34" charset="0"/>
              <a:ea typeface="Tahoma" pitchFamily="34" charset="0"/>
              <a:cs typeface="Tahoma" pitchFamily="34" charset="0"/>
            </a:endParaRPr>
          </a:p>
        </p:txBody>
      </p:sp>
    </p:spTree>
  </p:cSld>
  <p:clrMapOvr>
    <a:masterClrMapping/>
  </p:clrMapOvr>
  <p:transition spd="slow">
    <p:pull dir="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14</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714348" y="1170935"/>
            <a:ext cx="7632848" cy="4401205"/>
          </a:xfrm>
          <a:prstGeom prst="rect">
            <a:avLst/>
          </a:prstGeom>
          <a:noFill/>
        </p:spPr>
        <p:txBody>
          <a:bodyPr wrap="square" rtlCol="0">
            <a:spAutoFit/>
          </a:bodyPr>
          <a:lstStyle/>
          <a:p>
            <a:r>
              <a:rPr lang="tr-TR" sz="2800" b="1" dirty="0" smtClean="0">
                <a:solidFill>
                  <a:schemeClr val="accent2">
                    <a:lumMod val="50000"/>
                  </a:schemeClr>
                </a:solidFill>
                <a:latin typeface="Tahoma" pitchFamily="34" charset="0"/>
                <a:ea typeface="Tahoma" pitchFamily="34" charset="0"/>
                <a:cs typeface="Tahoma" pitchFamily="34" charset="0"/>
              </a:rPr>
              <a:t>Arşive hazırlama</a:t>
            </a:r>
            <a:endParaRPr lang="tr-TR" sz="2800" dirty="0" smtClean="0">
              <a:solidFill>
                <a:schemeClr val="accent2">
                  <a:lumMod val="50000"/>
                </a:schemeClr>
              </a:solidFill>
              <a:latin typeface="Tahoma" pitchFamily="34" charset="0"/>
              <a:ea typeface="Tahoma" pitchFamily="34" charset="0"/>
              <a:cs typeface="Tahoma" pitchFamily="34" charset="0"/>
            </a:endParaRPr>
          </a:p>
          <a:p>
            <a:r>
              <a:rPr lang="tr-TR" sz="2800" b="1" dirty="0" smtClean="0">
                <a:solidFill>
                  <a:schemeClr val="accent2">
                    <a:lumMod val="50000"/>
                  </a:schemeClr>
                </a:solidFill>
                <a:latin typeface="Tahoma" pitchFamily="34" charset="0"/>
                <a:ea typeface="Tahoma" pitchFamily="34" charset="0"/>
                <a:cs typeface="Tahoma" pitchFamily="34" charset="0"/>
              </a:rPr>
              <a:t>	MADDE 35 –</a:t>
            </a:r>
            <a:r>
              <a:rPr lang="tr-TR" sz="2800" dirty="0" smtClean="0">
                <a:solidFill>
                  <a:schemeClr val="accent2">
                    <a:lumMod val="50000"/>
                  </a:schemeClr>
                </a:solidFill>
                <a:latin typeface="Tahoma" pitchFamily="34" charset="0"/>
                <a:ea typeface="Tahoma" pitchFamily="34" charset="0"/>
                <a:cs typeface="Tahoma" pitchFamily="34" charset="0"/>
              </a:rPr>
              <a:t> (1) Her yılın ocak ayı içinde, önceki yıla ait arşivlik malzeme birimlerce gözden geçirilerek ayırıma tabi tutulur. Ayırım sonucu, işlemi tamamlanmış ve arşive devredilecek malzeme, birim personeli ile arşiv yetkili personeli tarafından uygunluk kontrolünden geçirilir.</a:t>
            </a:r>
          </a:p>
          <a:p>
            <a:r>
              <a:rPr lang="tr-TR" sz="2800" dirty="0" smtClean="0">
                <a:solidFill>
                  <a:schemeClr val="accent2">
                    <a:lumMod val="50000"/>
                  </a:schemeClr>
                </a:solidFill>
                <a:latin typeface="Tahoma" pitchFamily="34" charset="0"/>
                <a:ea typeface="Tahoma" pitchFamily="34" charset="0"/>
                <a:cs typeface="Tahoma" pitchFamily="34" charset="0"/>
              </a:rPr>
              <a:t>	(2) Arşivlik malzeme, arşive kayıt defterleri veya </a:t>
            </a:r>
            <a:r>
              <a:rPr lang="tr-TR" sz="2800" dirty="0" err="1" smtClean="0">
                <a:solidFill>
                  <a:schemeClr val="accent2">
                    <a:lumMod val="50000"/>
                  </a:schemeClr>
                </a:solidFill>
                <a:latin typeface="Tahoma" pitchFamily="34" charset="0"/>
                <a:ea typeface="Tahoma" pitchFamily="34" charset="0"/>
                <a:cs typeface="Tahoma" pitchFamily="34" charset="0"/>
              </a:rPr>
              <a:t>föyleri</a:t>
            </a:r>
            <a:r>
              <a:rPr lang="tr-TR" sz="2800" dirty="0" smtClean="0">
                <a:solidFill>
                  <a:schemeClr val="accent2">
                    <a:lumMod val="50000"/>
                  </a:schemeClr>
                </a:solidFill>
                <a:latin typeface="Tahoma" pitchFamily="34" charset="0"/>
                <a:ea typeface="Tahoma" pitchFamily="34" charset="0"/>
                <a:cs typeface="Tahoma" pitchFamily="34" charset="0"/>
              </a:rPr>
              <a:t> ile teslim edilir.</a:t>
            </a:r>
            <a:endParaRPr lang="tr-TR" sz="2800" dirty="0">
              <a:solidFill>
                <a:schemeClr val="accent2">
                  <a:lumMod val="50000"/>
                </a:schemeClr>
              </a:solidFill>
              <a:latin typeface="Tahoma" pitchFamily="34" charset="0"/>
              <a:ea typeface="Tahoma" pitchFamily="34" charset="0"/>
              <a:cs typeface="Tahoma" pitchFamily="34" charset="0"/>
            </a:endParaRPr>
          </a:p>
        </p:txBody>
      </p:sp>
    </p:spTree>
  </p:cSld>
  <p:clrMapOvr>
    <a:masterClrMapping/>
  </p:clrMapOvr>
  <p:transition spd="slow">
    <p:pull dir="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15</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714348" y="1170935"/>
            <a:ext cx="7632848" cy="5262979"/>
          </a:xfrm>
          <a:prstGeom prst="rect">
            <a:avLst/>
          </a:prstGeom>
          <a:noFill/>
        </p:spPr>
        <p:txBody>
          <a:bodyPr wrap="square" rtlCol="0">
            <a:spAutoFit/>
          </a:bodyPr>
          <a:lstStyle/>
          <a:p>
            <a:r>
              <a:rPr lang="tr-TR" sz="2400" b="1" dirty="0" smtClean="0">
                <a:solidFill>
                  <a:schemeClr val="accent2">
                    <a:lumMod val="50000"/>
                  </a:schemeClr>
                </a:solidFill>
                <a:latin typeface="Tahoma" pitchFamily="34" charset="0"/>
                <a:ea typeface="Tahoma" pitchFamily="34" charset="0"/>
                <a:cs typeface="Tahoma" pitchFamily="34" charset="0"/>
              </a:rPr>
              <a:t>İmha edilecek malzeme</a:t>
            </a:r>
            <a:endParaRPr lang="tr-TR" sz="2400" dirty="0" smtClean="0">
              <a:solidFill>
                <a:schemeClr val="accent2">
                  <a:lumMod val="50000"/>
                </a:schemeClr>
              </a:solidFill>
              <a:latin typeface="Tahoma" pitchFamily="34" charset="0"/>
              <a:ea typeface="Tahoma" pitchFamily="34" charset="0"/>
              <a:cs typeface="Tahoma" pitchFamily="34" charset="0"/>
            </a:endParaRPr>
          </a:p>
          <a:p>
            <a:r>
              <a:rPr lang="tr-TR" sz="2400" b="1" dirty="0" smtClean="0">
                <a:solidFill>
                  <a:schemeClr val="accent2">
                    <a:lumMod val="50000"/>
                  </a:schemeClr>
                </a:solidFill>
                <a:latin typeface="Tahoma" pitchFamily="34" charset="0"/>
                <a:ea typeface="Tahoma" pitchFamily="34" charset="0"/>
                <a:cs typeface="Tahoma" pitchFamily="34" charset="0"/>
              </a:rPr>
              <a:t>	MADDE 37 –</a:t>
            </a:r>
            <a:r>
              <a:rPr lang="tr-TR" sz="2400" dirty="0" smtClean="0">
                <a:solidFill>
                  <a:schemeClr val="accent2">
                    <a:lumMod val="50000"/>
                  </a:schemeClr>
                </a:solidFill>
                <a:latin typeface="Tahoma" pitchFamily="34" charset="0"/>
                <a:ea typeface="Tahoma" pitchFamily="34" charset="0"/>
                <a:cs typeface="Tahoma" pitchFamily="34" charset="0"/>
              </a:rPr>
              <a:t> (1) Belli süreler sonunda saklanmasına yarar görülmeyen arşiv malzemesinin imha edilmesi gerekir. İmha edilebilecek malzemeler şunlardır:</a:t>
            </a:r>
          </a:p>
          <a:p>
            <a:r>
              <a:rPr lang="tr-TR" sz="2400" dirty="0" smtClean="0">
                <a:solidFill>
                  <a:schemeClr val="accent2">
                    <a:lumMod val="50000"/>
                  </a:schemeClr>
                </a:solidFill>
                <a:latin typeface="Tahoma" pitchFamily="34" charset="0"/>
                <a:ea typeface="Tahoma" pitchFamily="34" charset="0"/>
                <a:cs typeface="Tahoma" pitchFamily="34" charset="0"/>
              </a:rPr>
              <a:t>	a) Şekli ne olursa olsun, her çeşit tekit yazıları,</a:t>
            </a:r>
          </a:p>
          <a:p>
            <a:r>
              <a:rPr lang="tr-TR" sz="2400" dirty="0" smtClean="0">
                <a:solidFill>
                  <a:schemeClr val="accent2">
                    <a:lumMod val="50000"/>
                  </a:schemeClr>
                </a:solidFill>
                <a:latin typeface="Tahoma" pitchFamily="34" charset="0"/>
                <a:ea typeface="Tahoma" pitchFamily="34" charset="0"/>
                <a:cs typeface="Tahoma" pitchFamily="34" charset="0"/>
              </a:rPr>
              <a:t>	b) Elle, yazı makinesi veya bir başka teknikle yazılmış her çeşit müsvedde,</a:t>
            </a:r>
          </a:p>
          <a:p>
            <a:r>
              <a:rPr lang="tr-TR" sz="2400" dirty="0" smtClean="0">
                <a:solidFill>
                  <a:schemeClr val="accent2">
                    <a:lumMod val="50000"/>
                  </a:schemeClr>
                </a:solidFill>
                <a:latin typeface="Tahoma" pitchFamily="34" charset="0"/>
                <a:ea typeface="Tahoma" pitchFamily="34" charset="0"/>
                <a:cs typeface="Tahoma" pitchFamily="34" charset="0"/>
              </a:rPr>
              <a:t>	c) Resmî veya özel her çeşit zarf,</a:t>
            </a:r>
          </a:p>
          <a:p>
            <a:r>
              <a:rPr lang="tr-TR" sz="2400" dirty="0" smtClean="0">
                <a:solidFill>
                  <a:schemeClr val="accent2">
                    <a:lumMod val="50000"/>
                  </a:schemeClr>
                </a:solidFill>
                <a:latin typeface="Tahoma" pitchFamily="34" charset="0"/>
                <a:ea typeface="Tahoma" pitchFamily="34" charset="0"/>
                <a:cs typeface="Tahoma" pitchFamily="34" charset="0"/>
              </a:rPr>
              <a:t>	ç) Bilgi toplamak amacıyla yapılan ve kesin sonucu alınan yazışmalardan geriye kalanlar (anket soru kâğıtları, istatistiki formlar, çeşitli çizelge ve listeler, bunlara ait yazışmalar gibi hazırlık dokümanları),</a:t>
            </a:r>
            <a:endParaRPr lang="tr-TR" sz="2400" dirty="0">
              <a:solidFill>
                <a:schemeClr val="accent2">
                  <a:lumMod val="50000"/>
                </a:schemeClr>
              </a:solidFill>
              <a:latin typeface="Tahoma" pitchFamily="34" charset="0"/>
              <a:ea typeface="Tahoma" pitchFamily="34" charset="0"/>
              <a:cs typeface="Tahoma" pitchFamily="34" charset="0"/>
            </a:endParaRPr>
          </a:p>
        </p:txBody>
      </p:sp>
    </p:spTree>
  </p:cSld>
  <p:clrMapOvr>
    <a:masterClrMapping/>
  </p:clrMapOvr>
  <p:transition spd="slow">
    <p:pull dir="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16</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714348" y="1170935"/>
            <a:ext cx="7632848" cy="4893647"/>
          </a:xfrm>
          <a:prstGeom prst="rect">
            <a:avLst/>
          </a:prstGeom>
          <a:noFill/>
        </p:spPr>
        <p:txBody>
          <a:bodyPr wrap="square" rtlCol="0">
            <a:spAutoFit/>
          </a:bodyPr>
          <a:lstStyle/>
          <a:p>
            <a:r>
              <a:rPr lang="tr-TR" sz="2400" b="1" dirty="0" smtClean="0">
                <a:solidFill>
                  <a:schemeClr val="accent2">
                    <a:lumMod val="50000"/>
                  </a:schemeClr>
                </a:solidFill>
                <a:latin typeface="Tahoma" pitchFamily="34" charset="0"/>
                <a:ea typeface="Tahoma" pitchFamily="34" charset="0"/>
                <a:cs typeface="Tahoma" pitchFamily="34" charset="0"/>
              </a:rPr>
              <a:t>İmha edilecek malzeme</a:t>
            </a:r>
            <a:endParaRPr lang="tr-TR" sz="2400" dirty="0" smtClean="0">
              <a:solidFill>
                <a:schemeClr val="accent2">
                  <a:lumMod val="50000"/>
                </a:schemeClr>
              </a:solidFill>
              <a:latin typeface="Tahoma" pitchFamily="34" charset="0"/>
              <a:ea typeface="Tahoma" pitchFamily="34" charset="0"/>
              <a:cs typeface="Tahoma" pitchFamily="34" charset="0"/>
            </a:endParaRPr>
          </a:p>
          <a:p>
            <a:r>
              <a:rPr lang="tr-TR" sz="2400" b="1" dirty="0" smtClean="0">
                <a:solidFill>
                  <a:schemeClr val="accent2">
                    <a:lumMod val="50000"/>
                  </a:schemeClr>
                </a:solidFill>
                <a:latin typeface="Tahoma" pitchFamily="34" charset="0"/>
                <a:ea typeface="Tahoma" pitchFamily="34" charset="0"/>
                <a:cs typeface="Tahoma" pitchFamily="34" charset="0"/>
              </a:rPr>
              <a:t>	</a:t>
            </a:r>
            <a:r>
              <a:rPr lang="tr-TR" sz="2400" dirty="0" smtClean="0">
                <a:solidFill>
                  <a:schemeClr val="accent2">
                    <a:lumMod val="50000"/>
                  </a:schemeClr>
                </a:solidFill>
                <a:latin typeface="Tahoma" pitchFamily="34" charset="0"/>
                <a:ea typeface="Tahoma" pitchFamily="34" charset="0"/>
                <a:cs typeface="Tahoma" pitchFamily="34" charset="0"/>
              </a:rPr>
              <a:t> d) Birimlere bilgi maksadı ile gönderilen tamim, genelge ve benzerlerinin fazla kopyaları,</a:t>
            </a:r>
          </a:p>
          <a:p>
            <a:r>
              <a:rPr lang="tr-TR" sz="2400" dirty="0" smtClean="0">
                <a:solidFill>
                  <a:schemeClr val="accent2">
                    <a:lumMod val="50000"/>
                  </a:schemeClr>
                </a:solidFill>
                <a:latin typeface="Tahoma" pitchFamily="34" charset="0"/>
                <a:ea typeface="Tahoma" pitchFamily="34" charset="0"/>
                <a:cs typeface="Tahoma" pitchFamily="34" charset="0"/>
              </a:rPr>
              <a:t>	e) Dış kuruluşlardan bilgi için gelen rapor, bülten, sirküler, broşür, kitap ve benzeri basılı evrak ve malzeme ile her türlü süreli yayından, kullanılmasına ve muhafazasına lüzum görülmeyen kitap, broşür, sirküler, form ve benzeri mevzuat değişikliği nedeniyle kullanılmayan evrak ve defterlerden elde tutulacak örnekler dışındakilerin tamamı,</a:t>
            </a:r>
          </a:p>
          <a:p>
            <a:r>
              <a:rPr lang="tr-TR" sz="2400" dirty="0" smtClean="0">
                <a:solidFill>
                  <a:schemeClr val="accent2">
                    <a:lumMod val="50000"/>
                  </a:schemeClr>
                </a:solidFill>
                <a:latin typeface="Tahoma" pitchFamily="34" charset="0"/>
                <a:ea typeface="Tahoma" pitchFamily="34" charset="0"/>
                <a:cs typeface="Tahoma" pitchFamily="34" charset="0"/>
              </a:rPr>
              <a:t>	f) İsimsiz, imzası ve adresi bulunmayan dilekçe, ihbar ve şikâyetler,</a:t>
            </a:r>
          </a:p>
          <a:p>
            <a:r>
              <a:rPr lang="tr-TR" sz="2400" dirty="0" smtClean="0">
                <a:solidFill>
                  <a:schemeClr val="accent2">
                    <a:lumMod val="50000"/>
                  </a:schemeClr>
                </a:solidFill>
                <a:latin typeface="Tahoma" pitchFamily="34" charset="0"/>
                <a:ea typeface="Tahoma" pitchFamily="34" charset="0"/>
                <a:cs typeface="Tahoma" pitchFamily="34" charset="0"/>
              </a:rPr>
              <a:t>	g) Bilgi için gönderilen yazılar,</a:t>
            </a:r>
            <a:endParaRPr lang="tr-TR" sz="2400" dirty="0">
              <a:solidFill>
                <a:schemeClr val="accent2">
                  <a:lumMod val="50000"/>
                </a:schemeClr>
              </a:solidFill>
              <a:latin typeface="Tahoma" pitchFamily="34" charset="0"/>
              <a:ea typeface="Tahoma" pitchFamily="34" charset="0"/>
              <a:cs typeface="Tahoma" pitchFamily="34" charset="0"/>
            </a:endParaRPr>
          </a:p>
        </p:txBody>
      </p:sp>
    </p:spTree>
  </p:cSld>
  <p:clrMapOvr>
    <a:masterClrMapping/>
  </p:clrMapOvr>
  <p:transition spd="slow">
    <p:pull dir="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17</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714348" y="1071546"/>
            <a:ext cx="7632848" cy="5262979"/>
          </a:xfrm>
          <a:prstGeom prst="rect">
            <a:avLst/>
          </a:prstGeom>
          <a:noFill/>
        </p:spPr>
        <p:txBody>
          <a:bodyPr wrap="square" rtlCol="0">
            <a:spAutoFit/>
          </a:bodyPr>
          <a:lstStyle/>
          <a:p>
            <a:r>
              <a:rPr lang="tr-TR" sz="2400" b="1" dirty="0" smtClean="0">
                <a:solidFill>
                  <a:schemeClr val="accent2">
                    <a:lumMod val="50000"/>
                  </a:schemeClr>
                </a:solidFill>
                <a:latin typeface="Tahoma" pitchFamily="34" charset="0"/>
                <a:ea typeface="Tahoma" pitchFamily="34" charset="0"/>
                <a:cs typeface="Tahoma" pitchFamily="34" charset="0"/>
              </a:rPr>
              <a:t>İmha edilecek malzeme</a:t>
            </a:r>
            <a:endParaRPr lang="tr-TR" sz="2400" dirty="0" smtClean="0">
              <a:solidFill>
                <a:schemeClr val="accent2">
                  <a:lumMod val="50000"/>
                </a:schemeClr>
              </a:solidFill>
              <a:latin typeface="Tahoma" pitchFamily="34" charset="0"/>
              <a:ea typeface="Tahoma" pitchFamily="34" charset="0"/>
              <a:cs typeface="Tahoma" pitchFamily="34" charset="0"/>
            </a:endParaRPr>
          </a:p>
          <a:p>
            <a:r>
              <a:rPr lang="tr-TR" sz="2400" b="1" dirty="0" smtClean="0">
                <a:solidFill>
                  <a:schemeClr val="accent2">
                    <a:lumMod val="50000"/>
                  </a:schemeClr>
                </a:solidFill>
                <a:latin typeface="Tahoma" pitchFamily="34" charset="0"/>
                <a:ea typeface="Tahoma" pitchFamily="34" charset="0"/>
                <a:cs typeface="Tahoma" pitchFamily="34" charset="0"/>
              </a:rPr>
              <a:t>	</a:t>
            </a:r>
            <a:r>
              <a:rPr lang="tr-TR" sz="2400" dirty="0" smtClean="0">
                <a:solidFill>
                  <a:schemeClr val="accent2">
                    <a:lumMod val="50000"/>
                  </a:schemeClr>
                </a:solidFill>
                <a:latin typeface="Tahoma" pitchFamily="34" charset="0"/>
                <a:ea typeface="Tahoma" pitchFamily="34" charset="0"/>
                <a:cs typeface="Tahoma" pitchFamily="34" charset="0"/>
              </a:rPr>
              <a:t> ğ) Personel devam defter ve çizelgeleri, izin onayları, hasta sevk formları,</a:t>
            </a:r>
          </a:p>
          <a:p>
            <a:r>
              <a:rPr lang="tr-TR" sz="2400" dirty="0" smtClean="0">
                <a:solidFill>
                  <a:schemeClr val="accent2">
                    <a:lumMod val="50000"/>
                  </a:schemeClr>
                </a:solidFill>
                <a:latin typeface="Tahoma" pitchFamily="34" charset="0"/>
                <a:ea typeface="Tahoma" pitchFamily="34" charset="0"/>
                <a:cs typeface="Tahoma" pitchFamily="34" charset="0"/>
              </a:rPr>
              <a:t>	h) Görev talepleri ve cevap yazıları, işleme konmamış başvurular ve yazılar,</a:t>
            </a:r>
          </a:p>
          <a:p>
            <a:r>
              <a:rPr lang="tr-TR" sz="2400" dirty="0" smtClean="0">
                <a:solidFill>
                  <a:schemeClr val="accent2">
                    <a:lumMod val="50000"/>
                  </a:schemeClr>
                </a:solidFill>
                <a:latin typeface="Tahoma" pitchFamily="34" charset="0"/>
                <a:ea typeface="Tahoma" pitchFamily="34" charset="0"/>
                <a:cs typeface="Tahoma" pitchFamily="34" charset="0"/>
              </a:rPr>
              <a:t>	ı) Her türlü istek, teklif, teşekkür yazıları ve cevapları,</a:t>
            </a:r>
          </a:p>
          <a:p>
            <a:r>
              <a:rPr lang="tr-TR" sz="2400" dirty="0" smtClean="0">
                <a:solidFill>
                  <a:schemeClr val="accent2">
                    <a:lumMod val="50000"/>
                  </a:schemeClr>
                </a:solidFill>
                <a:latin typeface="Tahoma" pitchFamily="34" charset="0"/>
                <a:ea typeface="Tahoma" pitchFamily="34" charset="0"/>
                <a:cs typeface="Tahoma" pitchFamily="34" charset="0"/>
              </a:rPr>
              <a:t>	i) Davetiyeler, bayram tebrikleri,</a:t>
            </a:r>
          </a:p>
          <a:p>
            <a:r>
              <a:rPr lang="tr-TR" sz="2400" dirty="0" smtClean="0">
                <a:solidFill>
                  <a:schemeClr val="accent2">
                    <a:lumMod val="50000"/>
                  </a:schemeClr>
                </a:solidFill>
                <a:latin typeface="Tahoma" pitchFamily="34" charset="0"/>
                <a:ea typeface="Tahoma" pitchFamily="34" charset="0"/>
                <a:cs typeface="Tahoma" pitchFamily="34" charset="0"/>
              </a:rPr>
              <a:t>	j) İstifade edilmesi, onarılması ve yerine konması mümkün olmayan evrak ve benzeri.</a:t>
            </a:r>
          </a:p>
          <a:p>
            <a:r>
              <a:rPr lang="tr-TR" sz="2400" dirty="0" smtClean="0">
                <a:solidFill>
                  <a:schemeClr val="accent2">
                    <a:lumMod val="50000"/>
                  </a:schemeClr>
                </a:solidFill>
                <a:latin typeface="Tahoma" pitchFamily="34" charset="0"/>
                <a:ea typeface="Tahoma" pitchFamily="34" charset="0"/>
                <a:cs typeface="Tahoma" pitchFamily="34" charset="0"/>
              </a:rPr>
              <a:t>	(2) Delil olma vasfı taşımayan, hukuki ve ilmi kıymeti bulunmayan, muhafazasına lüzum görülmeyen evrak imha işlemine 3 kişiden oluşan ayıklama ve imha komisyonunca karar verilir.</a:t>
            </a:r>
            <a:endParaRPr lang="tr-TR" sz="2400" dirty="0">
              <a:solidFill>
                <a:schemeClr val="accent2">
                  <a:lumMod val="50000"/>
                </a:schemeClr>
              </a:solidFill>
              <a:latin typeface="Tahoma" pitchFamily="34" charset="0"/>
              <a:ea typeface="Tahoma" pitchFamily="34" charset="0"/>
              <a:cs typeface="Tahoma" pitchFamily="34" charset="0"/>
            </a:endParaRPr>
          </a:p>
        </p:txBody>
      </p:sp>
    </p:spTree>
  </p:cSld>
  <p:clrMapOvr>
    <a:masterClrMapping/>
  </p:clrMapOvr>
  <p:transition spd="slow">
    <p:pull dir="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18</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714348" y="1571612"/>
            <a:ext cx="7632848" cy="3785652"/>
          </a:xfrm>
          <a:prstGeom prst="rect">
            <a:avLst/>
          </a:prstGeom>
          <a:noFill/>
        </p:spPr>
        <p:txBody>
          <a:bodyPr wrap="square" rtlCol="0">
            <a:spAutoFit/>
          </a:bodyPr>
          <a:lstStyle/>
          <a:p>
            <a:r>
              <a:rPr lang="tr-TR" sz="2400" b="1" dirty="0" smtClean="0">
                <a:solidFill>
                  <a:schemeClr val="accent2">
                    <a:lumMod val="50000"/>
                  </a:schemeClr>
                </a:solidFill>
                <a:latin typeface="Tahoma" pitchFamily="34" charset="0"/>
                <a:ea typeface="Tahoma" pitchFamily="34" charset="0"/>
                <a:cs typeface="Tahoma" pitchFamily="34" charset="0"/>
              </a:rPr>
              <a:t>İmha listesinin düzenlenmesi</a:t>
            </a:r>
            <a:endParaRPr lang="tr-TR" sz="2400" dirty="0" smtClean="0">
              <a:solidFill>
                <a:schemeClr val="accent2">
                  <a:lumMod val="50000"/>
                </a:schemeClr>
              </a:solidFill>
              <a:latin typeface="Tahoma" pitchFamily="34" charset="0"/>
              <a:ea typeface="Tahoma" pitchFamily="34" charset="0"/>
              <a:cs typeface="Tahoma" pitchFamily="34" charset="0"/>
            </a:endParaRPr>
          </a:p>
          <a:p>
            <a:r>
              <a:rPr lang="tr-TR" sz="2400" b="1" dirty="0" smtClean="0">
                <a:solidFill>
                  <a:schemeClr val="accent2">
                    <a:lumMod val="50000"/>
                  </a:schemeClr>
                </a:solidFill>
                <a:latin typeface="Tahoma" pitchFamily="34" charset="0"/>
                <a:ea typeface="Tahoma" pitchFamily="34" charset="0"/>
                <a:cs typeface="Tahoma" pitchFamily="34" charset="0"/>
              </a:rPr>
              <a:t>	MADDE 38 –</a:t>
            </a:r>
            <a:r>
              <a:rPr lang="tr-TR" sz="2400" dirty="0" smtClean="0">
                <a:solidFill>
                  <a:schemeClr val="accent2">
                    <a:lumMod val="50000"/>
                  </a:schemeClr>
                </a:solidFill>
                <a:latin typeface="Tahoma" pitchFamily="34" charset="0"/>
                <a:ea typeface="Tahoma" pitchFamily="34" charset="0"/>
                <a:cs typeface="Tahoma" pitchFamily="34" charset="0"/>
              </a:rPr>
              <a:t> (1) İmha edilecek malzeme için, bunların özelliğine göre, teşekkül ettiği birim yılı, mahiyeti, tarihi ve sayı numarası esas alınmak suretiyle iki nüsha olarak imha tutanağı hazırlanır.</a:t>
            </a:r>
          </a:p>
          <a:p>
            <a:r>
              <a:rPr lang="tr-TR" sz="2400" dirty="0" smtClean="0">
                <a:solidFill>
                  <a:schemeClr val="accent2">
                    <a:lumMod val="50000"/>
                  </a:schemeClr>
                </a:solidFill>
                <a:latin typeface="Tahoma" pitchFamily="34" charset="0"/>
                <a:ea typeface="Tahoma" pitchFamily="34" charset="0"/>
                <a:cs typeface="Tahoma" pitchFamily="34" charset="0"/>
              </a:rPr>
              <a:t>	(2) Başkaları tarafından görülüp okunması mahsurlu olan gizli evrak ve malzeme özel bir makinelerde, okunmayacak şekilde imha edilir.</a:t>
            </a:r>
          </a:p>
          <a:p>
            <a:r>
              <a:rPr lang="tr-TR" sz="2400" dirty="0" smtClean="0">
                <a:solidFill>
                  <a:schemeClr val="accent2">
                    <a:lumMod val="50000"/>
                  </a:schemeClr>
                </a:solidFill>
                <a:latin typeface="Tahoma" pitchFamily="34" charset="0"/>
                <a:ea typeface="Tahoma" pitchFamily="34" charset="0"/>
                <a:cs typeface="Tahoma" pitchFamily="34" charset="0"/>
              </a:rPr>
              <a:t>	(3) İmhasına karar verilen malzeme kâğıt hammaddesi olarak kullanılmak üzere değerlendirilir.</a:t>
            </a:r>
            <a:endParaRPr lang="tr-TR" sz="2400" dirty="0">
              <a:solidFill>
                <a:schemeClr val="accent2">
                  <a:lumMod val="50000"/>
                </a:schemeClr>
              </a:solidFill>
              <a:latin typeface="Tahoma" pitchFamily="34" charset="0"/>
              <a:ea typeface="Tahoma" pitchFamily="34" charset="0"/>
              <a:cs typeface="Tahoma" pitchFamily="34" charset="0"/>
            </a:endParaRPr>
          </a:p>
        </p:txBody>
      </p:sp>
    </p:spTree>
  </p:cSld>
  <p:clrMapOvr>
    <a:masterClrMapping/>
  </p:clrMapOvr>
  <p:transition spd="slow">
    <p:pull dir="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19</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642910" y="857232"/>
            <a:ext cx="7929618" cy="5324535"/>
          </a:xfrm>
          <a:prstGeom prst="rect">
            <a:avLst/>
          </a:prstGeom>
          <a:noFill/>
        </p:spPr>
        <p:txBody>
          <a:bodyPr wrap="square" rtlCol="0">
            <a:spAutoFit/>
          </a:bodyPr>
          <a:lstStyle/>
          <a:p>
            <a:r>
              <a:rPr lang="tr-TR" sz="2000" b="1" dirty="0" smtClean="0">
                <a:solidFill>
                  <a:schemeClr val="accent2">
                    <a:lumMod val="50000"/>
                  </a:schemeClr>
                </a:solidFill>
                <a:latin typeface="Tahoma" pitchFamily="34" charset="0"/>
                <a:ea typeface="Tahoma" pitchFamily="34" charset="0"/>
                <a:cs typeface="Tahoma" pitchFamily="34" charset="0"/>
              </a:rPr>
              <a:t>Saklama işlemi</a:t>
            </a:r>
            <a:endParaRPr lang="tr-TR" sz="2000" dirty="0" smtClean="0">
              <a:solidFill>
                <a:schemeClr val="accent2">
                  <a:lumMod val="50000"/>
                </a:schemeClr>
              </a:solidFill>
              <a:latin typeface="Tahoma" pitchFamily="34" charset="0"/>
              <a:ea typeface="Tahoma" pitchFamily="34" charset="0"/>
              <a:cs typeface="Tahoma" pitchFamily="34" charset="0"/>
            </a:endParaRPr>
          </a:p>
          <a:p>
            <a:r>
              <a:rPr lang="tr-TR" sz="2000" b="1" dirty="0" smtClean="0">
                <a:solidFill>
                  <a:schemeClr val="accent2">
                    <a:lumMod val="50000"/>
                  </a:schemeClr>
                </a:solidFill>
                <a:latin typeface="Tahoma" pitchFamily="34" charset="0"/>
                <a:ea typeface="Tahoma" pitchFamily="34" charset="0"/>
                <a:cs typeface="Tahoma" pitchFamily="34" charset="0"/>
              </a:rPr>
              <a:t>	MADDE 39 –</a:t>
            </a:r>
            <a:r>
              <a:rPr lang="tr-TR" sz="2000" dirty="0" smtClean="0">
                <a:solidFill>
                  <a:schemeClr val="accent2">
                    <a:lumMod val="50000"/>
                  </a:schemeClr>
                </a:solidFill>
                <a:latin typeface="Tahoma" pitchFamily="34" charset="0"/>
                <a:ea typeface="Tahoma" pitchFamily="34" charset="0"/>
                <a:cs typeface="Tahoma" pitchFamily="34" charset="0"/>
              </a:rPr>
              <a:t> (1) Saklama işlemleri aşağıdaki şekilde yapılır:</a:t>
            </a:r>
          </a:p>
          <a:p>
            <a:r>
              <a:rPr lang="tr-TR" sz="2000" dirty="0" smtClean="0">
                <a:solidFill>
                  <a:schemeClr val="accent2">
                    <a:lumMod val="50000"/>
                  </a:schemeClr>
                </a:solidFill>
                <a:latin typeface="Tahoma" pitchFamily="34" charset="0"/>
                <a:ea typeface="Tahoma" pitchFamily="34" charset="0"/>
                <a:cs typeface="Tahoma" pitchFamily="34" charset="0"/>
              </a:rPr>
              <a:t>	a) Birimlerin evrakı, işlem gördükleri tarih sırasına göre bir araya getirilir.</a:t>
            </a:r>
          </a:p>
          <a:p>
            <a:r>
              <a:rPr lang="tr-TR" sz="2000" dirty="0" smtClean="0">
                <a:solidFill>
                  <a:schemeClr val="accent2">
                    <a:lumMod val="50000"/>
                  </a:schemeClr>
                </a:solidFill>
                <a:latin typeface="Tahoma" pitchFamily="34" charset="0"/>
                <a:ea typeface="Tahoma" pitchFamily="34" charset="0"/>
                <a:cs typeface="Tahoma" pitchFamily="34" charset="0"/>
              </a:rPr>
              <a:t>	b) Üzerinde yalnızca ay olup, günü belli olmayan evrak, sıralamada bulundukları ayın en sonuna toplu olarak konur.</a:t>
            </a:r>
          </a:p>
          <a:p>
            <a:r>
              <a:rPr lang="tr-TR" sz="2000" dirty="0" smtClean="0">
                <a:solidFill>
                  <a:schemeClr val="accent2">
                    <a:lumMod val="50000"/>
                  </a:schemeClr>
                </a:solidFill>
                <a:latin typeface="Tahoma" pitchFamily="34" charset="0"/>
                <a:ea typeface="Tahoma" pitchFamily="34" charset="0"/>
                <a:cs typeface="Tahoma" pitchFamily="34" charset="0"/>
              </a:rPr>
              <a:t>	c) Her klasör içinde yer alacak evraka 1’den başlamak üzere sıra numarası verilir.</a:t>
            </a:r>
          </a:p>
          <a:p>
            <a:r>
              <a:rPr lang="tr-TR" sz="2000" dirty="0" smtClean="0">
                <a:solidFill>
                  <a:schemeClr val="accent2">
                    <a:lumMod val="50000"/>
                  </a:schemeClr>
                </a:solidFill>
                <a:latin typeface="Tahoma" pitchFamily="34" charset="0"/>
                <a:ea typeface="Tahoma" pitchFamily="34" charset="0"/>
                <a:cs typeface="Tahoma" pitchFamily="34" charset="0"/>
              </a:rPr>
              <a:t>	ç) Her bir klasör içerisine, o klasöre konulan evrakın dökümünü gösteren bir "dosya fihristi" konur.</a:t>
            </a:r>
          </a:p>
          <a:p>
            <a:r>
              <a:rPr lang="tr-TR" sz="2000" dirty="0" smtClean="0">
                <a:solidFill>
                  <a:schemeClr val="accent2">
                    <a:lumMod val="50000"/>
                  </a:schemeClr>
                </a:solidFill>
                <a:latin typeface="Tahoma" pitchFamily="34" charset="0"/>
                <a:ea typeface="Tahoma" pitchFamily="34" charset="0"/>
                <a:cs typeface="Tahoma" pitchFamily="34" charset="0"/>
              </a:rPr>
              <a:t>	d) Klasörün üzerine işlem yılı yazılır.</a:t>
            </a:r>
          </a:p>
          <a:p>
            <a:r>
              <a:rPr lang="tr-TR" sz="2000" dirty="0" smtClean="0">
                <a:solidFill>
                  <a:schemeClr val="accent2">
                    <a:lumMod val="50000"/>
                  </a:schemeClr>
                </a:solidFill>
                <a:latin typeface="Tahoma" pitchFamily="34" charset="0"/>
                <a:ea typeface="Tahoma" pitchFamily="34" charset="0"/>
                <a:cs typeface="Tahoma" pitchFamily="34" charset="0"/>
              </a:rPr>
              <a:t>	e) Hazırlanan klasörler madeni raflara veya dolaplara tasnif planına uygun olarak yerleştirilir.</a:t>
            </a:r>
          </a:p>
          <a:p>
            <a:r>
              <a:rPr lang="tr-TR" sz="2000" dirty="0" smtClean="0">
                <a:solidFill>
                  <a:schemeClr val="accent2">
                    <a:lumMod val="50000"/>
                  </a:schemeClr>
                </a:solidFill>
                <a:latin typeface="Tahoma" pitchFamily="34" charset="0"/>
                <a:ea typeface="Tahoma" pitchFamily="34" charset="0"/>
                <a:cs typeface="Tahoma" pitchFamily="34" charset="0"/>
              </a:rPr>
              <a:t>	f) Özelliği olan dokümanlar ayrı bir tasnif sistemine tabi tutulur.</a:t>
            </a:r>
          </a:p>
          <a:p>
            <a:r>
              <a:rPr lang="tr-TR" sz="2000" dirty="0" smtClean="0">
                <a:solidFill>
                  <a:schemeClr val="accent2">
                    <a:lumMod val="50000"/>
                  </a:schemeClr>
                </a:solidFill>
                <a:latin typeface="Tahoma" pitchFamily="34" charset="0"/>
                <a:ea typeface="Tahoma" pitchFamily="34" charset="0"/>
                <a:cs typeface="Tahoma" pitchFamily="34" charset="0"/>
              </a:rPr>
              <a:t>	g) Arşiv deposunun yerleşim şeması çıkarılır ve depo girişinin uygun bir yerine asılır.</a:t>
            </a:r>
            <a:endParaRPr lang="tr-TR" sz="2000" dirty="0">
              <a:solidFill>
                <a:schemeClr val="accent2">
                  <a:lumMod val="50000"/>
                </a:schemeClr>
              </a:solidFill>
              <a:latin typeface="Tahoma" pitchFamily="34" charset="0"/>
              <a:ea typeface="Tahoma" pitchFamily="34" charset="0"/>
              <a:cs typeface="Tahoma" pitchFamily="34" charset="0"/>
            </a:endParaRPr>
          </a:p>
        </p:txBody>
      </p:sp>
    </p:spTree>
  </p:cSld>
  <p:clrMapOvr>
    <a:masterClrMapping/>
  </p:clrMapOvr>
  <p:transition spd="slow">
    <p:pull dir="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2</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3" name="12 Metin kutusu"/>
          <p:cNvSpPr txBox="1"/>
          <p:nvPr/>
        </p:nvSpPr>
        <p:spPr>
          <a:xfrm>
            <a:off x="683568" y="1772816"/>
            <a:ext cx="7632848" cy="2246769"/>
          </a:xfrm>
          <a:prstGeom prst="rect">
            <a:avLst/>
          </a:prstGeom>
          <a:noFill/>
        </p:spPr>
        <p:txBody>
          <a:bodyPr wrap="square" rtlCol="0">
            <a:spAutoFit/>
          </a:bodyPr>
          <a:lstStyle/>
          <a:p>
            <a:pPr algn="ctr"/>
            <a:r>
              <a:rPr lang="tr-TR" sz="2800" dirty="0" smtClean="0">
                <a:solidFill>
                  <a:schemeClr val="accent5">
                    <a:lumMod val="50000"/>
                  </a:schemeClr>
                </a:solidFill>
                <a:latin typeface="Trebuchet MS" pitchFamily="34" charset="0"/>
              </a:rPr>
              <a:t>SUNUMUN İÇERİĞİ</a:t>
            </a:r>
          </a:p>
          <a:p>
            <a:pPr>
              <a:buFont typeface="Wingdings" pitchFamily="2" charset="2"/>
              <a:buChar char="ü"/>
            </a:pPr>
            <a:r>
              <a:rPr lang="tr-TR" sz="2800" dirty="0" smtClean="0">
                <a:solidFill>
                  <a:schemeClr val="accent5">
                    <a:lumMod val="50000"/>
                  </a:schemeClr>
                </a:solidFill>
                <a:latin typeface="Trebuchet MS" pitchFamily="34" charset="0"/>
              </a:rPr>
              <a:t> MUAMELAT (İŞLEMLER) YÖNETMELİĞİ</a:t>
            </a:r>
          </a:p>
          <a:p>
            <a:pPr>
              <a:buFont typeface="Wingdings" pitchFamily="2" charset="2"/>
              <a:buChar char="ü"/>
            </a:pPr>
            <a:r>
              <a:rPr lang="tr-TR" sz="2800" dirty="0" smtClean="0">
                <a:solidFill>
                  <a:schemeClr val="accent5">
                    <a:lumMod val="50000"/>
                  </a:schemeClr>
                </a:solidFill>
                <a:latin typeface="Trebuchet MS" pitchFamily="34" charset="0"/>
              </a:rPr>
              <a:t> RESMİ YAZIŞMALAR İLE İLGİLİ BİLGİLER</a:t>
            </a:r>
          </a:p>
          <a:p>
            <a:pPr>
              <a:buFont typeface="Wingdings" pitchFamily="2" charset="2"/>
              <a:buChar char="ü"/>
            </a:pPr>
            <a:r>
              <a:rPr lang="tr-TR" sz="2800" dirty="0" smtClean="0">
                <a:solidFill>
                  <a:schemeClr val="accent5">
                    <a:lumMod val="50000"/>
                  </a:schemeClr>
                </a:solidFill>
                <a:latin typeface="Trebuchet MS" pitchFamily="34" charset="0"/>
              </a:rPr>
              <a:t> ARŞİV İŞLEMLERİ</a:t>
            </a:r>
          </a:p>
          <a:p>
            <a:pPr>
              <a:buFont typeface="Wingdings" pitchFamily="2" charset="2"/>
              <a:buChar char="ü"/>
            </a:pPr>
            <a:r>
              <a:rPr lang="tr-TR" sz="2800" dirty="0" smtClean="0">
                <a:solidFill>
                  <a:schemeClr val="accent5">
                    <a:lumMod val="50000"/>
                  </a:schemeClr>
                </a:solidFill>
                <a:latin typeface="Trebuchet MS" pitchFamily="34" charset="0"/>
              </a:rPr>
              <a:t> DEMİRBAŞ İŞLEMLERİ</a:t>
            </a:r>
          </a:p>
        </p:txBody>
      </p:sp>
    </p:spTree>
  </p:cSld>
  <p:clrMapOvr>
    <a:masterClrMapping/>
  </p:clrMapOvr>
  <p:transition spd="slow">
    <p:pull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20</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714348" y="928670"/>
            <a:ext cx="7632848" cy="2308324"/>
          </a:xfrm>
          <a:prstGeom prst="rect">
            <a:avLst/>
          </a:prstGeom>
          <a:noFill/>
        </p:spPr>
        <p:txBody>
          <a:bodyPr wrap="square" rtlCol="0">
            <a:spAutoFit/>
          </a:bodyPr>
          <a:lstStyle/>
          <a:p>
            <a:r>
              <a:rPr lang="tr-TR" sz="2400" b="1" dirty="0" smtClean="0">
                <a:solidFill>
                  <a:schemeClr val="accent2">
                    <a:lumMod val="50000"/>
                  </a:schemeClr>
                </a:solidFill>
                <a:latin typeface="Tahoma" pitchFamily="34" charset="0"/>
                <a:ea typeface="Tahoma" pitchFamily="34" charset="0"/>
                <a:cs typeface="Tahoma" pitchFamily="34" charset="0"/>
              </a:rPr>
              <a:t>Saklama süresi</a:t>
            </a:r>
            <a:endParaRPr lang="tr-TR" sz="2400" dirty="0" smtClean="0">
              <a:solidFill>
                <a:schemeClr val="accent2">
                  <a:lumMod val="50000"/>
                </a:schemeClr>
              </a:solidFill>
              <a:latin typeface="Tahoma" pitchFamily="34" charset="0"/>
              <a:ea typeface="Tahoma" pitchFamily="34" charset="0"/>
              <a:cs typeface="Tahoma" pitchFamily="34" charset="0"/>
            </a:endParaRPr>
          </a:p>
          <a:p>
            <a:r>
              <a:rPr lang="tr-TR" sz="2400" b="1" dirty="0" smtClean="0">
                <a:solidFill>
                  <a:schemeClr val="accent2">
                    <a:lumMod val="50000"/>
                  </a:schemeClr>
                </a:solidFill>
                <a:latin typeface="Tahoma" pitchFamily="34" charset="0"/>
                <a:ea typeface="Tahoma" pitchFamily="34" charset="0"/>
                <a:cs typeface="Tahoma" pitchFamily="34" charset="0"/>
              </a:rPr>
              <a:t>	MADDE 41 –</a:t>
            </a:r>
            <a:r>
              <a:rPr lang="tr-TR" sz="2400" dirty="0" smtClean="0">
                <a:solidFill>
                  <a:schemeClr val="accent2">
                    <a:lumMod val="50000"/>
                  </a:schemeClr>
                </a:solidFill>
                <a:latin typeface="Tahoma" pitchFamily="34" charset="0"/>
                <a:ea typeface="Tahoma" pitchFamily="34" charset="0"/>
                <a:cs typeface="Tahoma" pitchFamily="34" charset="0"/>
              </a:rPr>
              <a:t> (1) Arşivlenen malzemeden yazışma evrakı 5 yıl süreyle, muhasebe evrakı 10 yıl süreyle saklanır. Özelliği olan (karar defteri, sicil kayıtları, muhasebe defterleri, personel dosyaları ve benzeri) kayıt ve dokümanlar sürekli saklanır.</a:t>
            </a:r>
            <a:endParaRPr lang="tr-TR" sz="2400" dirty="0">
              <a:solidFill>
                <a:schemeClr val="accent2">
                  <a:lumMod val="50000"/>
                </a:schemeClr>
              </a:solidFill>
              <a:latin typeface="Tahoma" pitchFamily="34" charset="0"/>
              <a:ea typeface="Tahoma" pitchFamily="34" charset="0"/>
              <a:cs typeface="Tahoma" pitchFamily="34" charset="0"/>
            </a:endParaRPr>
          </a:p>
        </p:txBody>
      </p:sp>
      <p:sp>
        <p:nvSpPr>
          <p:cNvPr id="9" name="8 Metin kutusu"/>
          <p:cNvSpPr txBox="1"/>
          <p:nvPr/>
        </p:nvSpPr>
        <p:spPr>
          <a:xfrm>
            <a:off x="714348" y="3214686"/>
            <a:ext cx="7632848" cy="3046988"/>
          </a:xfrm>
          <a:prstGeom prst="rect">
            <a:avLst/>
          </a:prstGeom>
          <a:noFill/>
        </p:spPr>
        <p:txBody>
          <a:bodyPr wrap="square" rtlCol="0">
            <a:spAutoFit/>
          </a:bodyPr>
          <a:lstStyle/>
          <a:p>
            <a:r>
              <a:rPr lang="tr-TR" sz="2400" b="1" dirty="0" smtClean="0">
                <a:solidFill>
                  <a:schemeClr val="accent2">
                    <a:lumMod val="50000"/>
                  </a:schemeClr>
                </a:solidFill>
                <a:latin typeface="Tahoma" pitchFamily="34" charset="0"/>
                <a:ea typeface="Tahoma" pitchFamily="34" charset="0"/>
                <a:cs typeface="Tahoma" pitchFamily="34" charset="0"/>
              </a:rPr>
              <a:t>Saklama süresi özel!</a:t>
            </a:r>
          </a:p>
          <a:p>
            <a:pPr algn="ctr"/>
            <a:r>
              <a:rPr lang="tr-TR" sz="2400" dirty="0" smtClean="0">
                <a:solidFill>
                  <a:schemeClr val="accent2">
                    <a:lumMod val="50000"/>
                  </a:schemeClr>
                </a:solidFill>
                <a:latin typeface="Tahoma" pitchFamily="34" charset="0"/>
                <a:ea typeface="Tahoma" pitchFamily="34" charset="0"/>
                <a:cs typeface="Tahoma" pitchFamily="34" charset="0"/>
              </a:rPr>
              <a:t>“ESNAF VE SANATKÂRLAR ODALARI </a:t>
            </a:r>
            <a:br>
              <a:rPr lang="tr-TR" sz="2400" dirty="0" smtClean="0">
                <a:solidFill>
                  <a:schemeClr val="accent2">
                    <a:lumMod val="50000"/>
                  </a:schemeClr>
                </a:solidFill>
                <a:latin typeface="Tahoma" pitchFamily="34" charset="0"/>
                <a:ea typeface="Tahoma" pitchFamily="34" charset="0"/>
                <a:cs typeface="Tahoma" pitchFamily="34" charset="0"/>
              </a:rPr>
            </a:br>
            <a:r>
              <a:rPr lang="tr-TR" sz="2400" dirty="0" smtClean="0">
                <a:solidFill>
                  <a:schemeClr val="accent2">
                    <a:lumMod val="50000"/>
                  </a:schemeClr>
                </a:solidFill>
                <a:latin typeface="Tahoma" pitchFamily="34" charset="0"/>
                <a:ea typeface="Tahoma" pitchFamily="34" charset="0"/>
                <a:cs typeface="Tahoma" pitchFamily="34" charset="0"/>
              </a:rPr>
              <a:t>TARAFINDAN YAPILACAK KURS VE SINAVLARIN ESAS VE USULLERİNE İLİŞKİN YÖNERGE”</a:t>
            </a:r>
          </a:p>
          <a:p>
            <a:r>
              <a:rPr lang="tr-TR" sz="2400" b="1" dirty="0" smtClean="0">
                <a:solidFill>
                  <a:schemeClr val="accent2">
                    <a:lumMod val="50000"/>
                  </a:schemeClr>
                </a:solidFill>
                <a:latin typeface="Tahoma" pitchFamily="34" charset="0"/>
                <a:ea typeface="Tahoma" pitchFamily="34" charset="0"/>
                <a:cs typeface="Tahoma" pitchFamily="34" charset="0"/>
              </a:rPr>
              <a:t>	</a:t>
            </a:r>
            <a:r>
              <a:rPr lang="tr-TR" sz="2400" dirty="0" smtClean="0">
                <a:solidFill>
                  <a:schemeClr val="accent2">
                    <a:lumMod val="50000"/>
                  </a:schemeClr>
                </a:solidFill>
                <a:latin typeface="Tahoma" pitchFamily="34" charset="0"/>
                <a:ea typeface="Tahoma" pitchFamily="34" charset="0"/>
                <a:cs typeface="Tahoma" pitchFamily="34" charset="0"/>
              </a:rPr>
              <a:t>Yazılı ve uygulamalı sınav evrakının saklanması</a:t>
            </a:r>
          </a:p>
          <a:p>
            <a:r>
              <a:rPr lang="tr-TR" sz="2400" b="1" dirty="0" smtClean="0">
                <a:solidFill>
                  <a:schemeClr val="accent2">
                    <a:lumMod val="50000"/>
                  </a:schemeClr>
                </a:solidFill>
                <a:latin typeface="Tahoma" pitchFamily="34" charset="0"/>
                <a:ea typeface="Tahoma" pitchFamily="34" charset="0"/>
                <a:cs typeface="Tahoma" pitchFamily="34" charset="0"/>
              </a:rPr>
              <a:t>MADDE 20- </a:t>
            </a:r>
            <a:r>
              <a:rPr lang="tr-TR" sz="2400" dirty="0" smtClean="0">
                <a:solidFill>
                  <a:schemeClr val="accent2">
                    <a:lumMod val="50000"/>
                  </a:schemeClr>
                </a:solidFill>
                <a:latin typeface="Tahoma" pitchFamily="34" charset="0"/>
                <a:ea typeface="Tahoma" pitchFamily="34" charset="0"/>
                <a:cs typeface="Tahoma" pitchFamily="34" charset="0"/>
              </a:rPr>
              <a:t>(1)</a:t>
            </a:r>
            <a:r>
              <a:rPr lang="tr-TR" sz="2400" b="1" dirty="0" smtClean="0">
                <a:solidFill>
                  <a:schemeClr val="accent2">
                    <a:lumMod val="50000"/>
                  </a:schemeClr>
                </a:solidFill>
                <a:latin typeface="Tahoma" pitchFamily="34" charset="0"/>
                <a:ea typeface="Tahoma" pitchFamily="34" charset="0"/>
                <a:cs typeface="Tahoma" pitchFamily="34" charset="0"/>
              </a:rPr>
              <a:t> </a:t>
            </a:r>
            <a:r>
              <a:rPr lang="tr-TR" sz="2400" dirty="0" smtClean="0">
                <a:solidFill>
                  <a:schemeClr val="accent2">
                    <a:lumMod val="50000"/>
                  </a:schemeClr>
                </a:solidFill>
                <a:latin typeface="Tahoma" pitchFamily="34" charset="0"/>
                <a:ea typeface="Tahoma" pitchFamily="34" charset="0"/>
                <a:cs typeface="Tahoma" pitchFamily="34" charset="0"/>
              </a:rPr>
              <a:t>Yazılı ve uygulamalı sınavlarla ilgili evrakın tümü oda tarafından 5 yıl süre ile saklanır ve bu süre sonunda bir tutanağa bağlı olarak imha edilir.</a:t>
            </a:r>
            <a:endParaRPr lang="tr-TR" sz="2400" dirty="0">
              <a:solidFill>
                <a:schemeClr val="accent2">
                  <a:lumMod val="50000"/>
                </a:schemeClr>
              </a:solidFill>
              <a:latin typeface="Tahoma" pitchFamily="34" charset="0"/>
              <a:ea typeface="Tahoma" pitchFamily="34" charset="0"/>
              <a:cs typeface="Tahoma" pitchFamily="34" charset="0"/>
            </a:endParaRPr>
          </a:p>
        </p:txBody>
      </p:sp>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ppt_x"/>
                                          </p:val>
                                        </p:tav>
                                        <p:tav tm="100000">
                                          <p:val>
                                            <p:strVal val="#ppt_x"/>
                                          </p:val>
                                        </p:tav>
                                      </p:tavLst>
                                    </p:anim>
                                    <p:anim calcmode="lin" valueType="num">
                                      <p:cBhvr additive="base">
                                        <p:cTn id="8"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21</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571472" y="2143116"/>
            <a:ext cx="8001056" cy="1785104"/>
          </a:xfrm>
          <a:prstGeom prst="rect">
            <a:avLst/>
          </a:prstGeom>
          <a:noFill/>
        </p:spPr>
        <p:txBody>
          <a:bodyPr wrap="square" rtlCol="0">
            <a:spAutoFit/>
          </a:bodyPr>
          <a:lstStyle/>
          <a:p>
            <a:r>
              <a:rPr lang="tr-TR" sz="2200" b="1" dirty="0" smtClean="0">
                <a:solidFill>
                  <a:schemeClr val="accent2">
                    <a:lumMod val="50000"/>
                  </a:schemeClr>
                </a:solidFill>
                <a:latin typeface="Tahoma" pitchFamily="34" charset="0"/>
                <a:ea typeface="Tahoma" pitchFamily="34" charset="0"/>
                <a:cs typeface="Tahoma" pitchFamily="34" charset="0"/>
              </a:rPr>
              <a:t>Arşiv hizmetleri ile ilgili işlemlerde çözüm üretemediğiniz konularda aşağıda künyesi verilen yönetmelikten faydalanabilirsiniz.</a:t>
            </a:r>
          </a:p>
          <a:p>
            <a:r>
              <a:rPr lang="tr-TR" sz="2200" b="1" dirty="0" smtClean="0">
                <a:solidFill>
                  <a:srgbClr val="FF0000"/>
                </a:solidFill>
                <a:latin typeface="Tahoma" pitchFamily="34" charset="0"/>
                <a:ea typeface="Tahoma" pitchFamily="34" charset="0"/>
                <a:cs typeface="Tahoma" pitchFamily="34" charset="0"/>
              </a:rPr>
              <a:t>“DEVLET ARŞİV HİZMETLERİ HAKKINDA YÖNETMELİK”</a:t>
            </a:r>
          </a:p>
          <a:p>
            <a:r>
              <a:rPr lang="tr-TR" sz="2200" b="1" dirty="0" smtClean="0">
                <a:solidFill>
                  <a:srgbClr val="FF0000"/>
                </a:solidFill>
                <a:latin typeface="Tahoma" pitchFamily="34" charset="0"/>
                <a:ea typeface="Tahoma" pitchFamily="34" charset="0"/>
                <a:cs typeface="Tahoma" pitchFamily="34" charset="0"/>
              </a:rPr>
              <a:t>Resmî Gazete: 16.5.1988/19816</a:t>
            </a:r>
            <a:endParaRPr lang="tr-TR" sz="2200" dirty="0">
              <a:solidFill>
                <a:schemeClr val="accent2">
                  <a:lumMod val="50000"/>
                </a:schemeClr>
              </a:solidFill>
              <a:latin typeface="Tahoma" pitchFamily="34" charset="0"/>
              <a:ea typeface="Tahoma" pitchFamily="34" charset="0"/>
              <a:cs typeface="Tahoma" pitchFamily="34" charset="0"/>
            </a:endParaRPr>
          </a:p>
        </p:txBody>
      </p:sp>
    </p:spTree>
  </p:cSld>
  <p:clrMapOvr>
    <a:masterClrMapping/>
  </p:clrMapOvr>
  <p:transition spd="slow">
    <p:pull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22</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571472" y="2143116"/>
            <a:ext cx="8001056" cy="1754326"/>
          </a:xfrm>
          <a:prstGeom prst="rect">
            <a:avLst/>
          </a:prstGeom>
          <a:noFill/>
        </p:spPr>
        <p:txBody>
          <a:bodyPr wrap="square" rtlCol="0">
            <a:spAutoFit/>
          </a:bodyPr>
          <a:lstStyle/>
          <a:p>
            <a:pPr algn="ctr"/>
            <a:r>
              <a:rPr lang="tr-TR" sz="5400" b="1" dirty="0" smtClean="0">
                <a:solidFill>
                  <a:schemeClr val="accent2">
                    <a:lumMod val="50000"/>
                  </a:schemeClr>
                </a:solidFill>
                <a:latin typeface="Tahoma" pitchFamily="34" charset="0"/>
                <a:ea typeface="Tahoma" pitchFamily="34" charset="0"/>
                <a:cs typeface="Tahoma" pitchFamily="34" charset="0"/>
              </a:rPr>
              <a:t>DEMİRBAŞLAR VE YAPILACAK İŞLEMLER</a:t>
            </a:r>
            <a:endParaRPr lang="tr-TR" sz="4800" b="1" dirty="0">
              <a:solidFill>
                <a:schemeClr val="accent2">
                  <a:lumMod val="50000"/>
                </a:schemeClr>
              </a:solidFill>
              <a:latin typeface="Tahoma" pitchFamily="34" charset="0"/>
              <a:ea typeface="Tahoma" pitchFamily="34" charset="0"/>
              <a:cs typeface="Tahoma" pitchFamily="34" charset="0"/>
            </a:endParaRPr>
          </a:p>
        </p:txBody>
      </p:sp>
    </p:spTree>
  </p:cSld>
  <p:clrMapOvr>
    <a:masterClrMapping/>
  </p:clrMapOvr>
  <p:transition spd="slow">
    <p:pull dir="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23</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571472" y="1928802"/>
            <a:ext cx="8001056" cy="3416320"/>
          </a:xfrm>
          <a:prstGeom prst="rect">
            <a:avLst/>
          </a:prstGeom>
          <a:noFill/>
        </p:spPr>
        <p:txBody>
          <a:bodyPr wrap="square" rtlCol="0">
            <a:spAutoFit/>
          </a:bodyPr>
          <a:lstStyle/>
          <a:p>
            <a:pPr algn="just"/>
            <a:r>
              <a:rPr lang="tr-TR" sz="3600" b="1" u="sng" dirty="0" smtClean="0">
                <a:solidFill>
                  <a:schemeClr val="accent2">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Demirbaş:</a:t>
            </a:r>
            <a:r>
              <a:rPr lang="tr-TR" sz="3600" b="1" dirty="0" smtClean="0">
                <a:solidFill>
                  <a:schemeClr val="accent2">
                    <a:lumMod val="50000"/>
                  </a:schemeClr>
                </a:solidFill>
                <a:latin typeface="Tahoma" pitchFamily="34" charset="0"/>
                <a:ea typeface="Tahoma" pitchFamily="34" charset="0"/>
                <a:cs typeface="Tahoma" pitchFamily="34" charset="0"/>
              </a:rPr>
              <a:t> Belirli bir hizmete tahsis amacıyla edinilen, belli bir süreye tâbi olmaksızın uzun süre kullanılabilen ve kullanılmakla yok olmayan, taşınırlara denir. (makineler, otomobil, masa vs.)</a:t>
            </a:r>
            <a:endParaRPr lang="tr-TR" sz="3200" b="1" dirty="0">
              <a:solidFill>
                <a:schemeClr val="accent2">
                  <a:lumMod val="50000"/>
                </a:schemeClr>
              </a:solidFill>
              <a:latin typeface="Tahoma" pitchFamily="34" charset="0"/>
              <a:ea typeface="Tahoma" pitchFamily="34" charset="0"/>
              <a:cs typeface="Tahoma" pitchFamily="34" charset="0"/>
            </a:endParaRPr>
          </a:p>
        </p:txBody>
      </p:sp>
    </p:spTree>
  </p:cSld>
  <p:clrMapOvr>
    <a:masterClrMapping/>
  </p:clrMapOvr>
  <p:transition spd="slow">
    <p:pull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24</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571472" y="1214422"/>
            <a:ext cx="8001056" cy="4524315"/>
          </a:xfrm>
          <a:prstGeom prst="rect">
            <a:avLst/>
          </a:prstGeom>
          <a:noFill/>
        </p:spPr>
        <p:txBody>
          <a:bodyPr wrap="square" rtlCol="0">
            <a:spAutoFit/>
          </a:bodyPr>
          <a:lstStyle/>
          <a:p>
            <a:pPr algn="just"/>
            <a:r>
              <a:rPr lang="tr-TR" sz="3200" b="1" u="sng" dirty="0" smtClean="0">
                <a:solidFill>
                  <a:schemeClr val="accent2">
                    <a:lumMod val="5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Tüketim Malzemeleri: </a:t>
            </a:r>
            <a:r>
              <a:rPr lang="tr-TR" sz="3200" b="1" dirty="0" smtClean="0">
                <a:solidFill>
                  <a:schemeClr val="accent2">
                    <a:lumMod val="50000"/>
                  </a:schemeClr>
                </a:solidFill>
                <a:latin typeface="Tahoma" pitchFamily="34" charset="0"/>
                <a:ea typeface="Tahoma" pitchFamily="34" charset="0"/>
                <a:cs typeface="Tahoma" pitchFamily="34" charset="0"/>
              </a:rPr>
              <a:t>Belirli bir hizmetin üretilmesinde kullanılan, kullanımı sonucunda tükenen veya bir süre kullanıldıktan sonra ilk özelliklerini kısmen veya tamamen kaybederek bir daha kullanılamayacak duruma gelen malzemelere denir. (kırtasiye malzemeleri, akaryakıt vs.)</a:t>
            </a:r>
            <a:endParaRPr lang="tr-TR" sz="2800" b="1" dirty="0">
              <a:solidFill>
                <a:schemeClr val="accent2">
                  <a:lumMod val="50000"/>
                </a:schemeClr>
              </a:solidFill>
              <a:latin typeface="Tahoma" pitchFamily="34" charset="0"/>
              <a:ea typeface="Tahoma" pitchFamily="34" charset="0"/>
              <a:cs typeface="Tahoma" pitchFamily="34" charset="0"/>
            </a:endParaRPr>
          </a:p>
        </p:txBody>
      </p:sp>
    </p:spTree>
  </p:cSld>
  <p:clrMapOvr>
    <a:masterClrMapping/>
  </p:clrMapOvr>
  <p:transition spd="slow">
    <p:pull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25</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571472" y="1214422"/>
            <a:ext cx="8001056" cy="4031873"/>
          </a:xfrm>
          <a:prstGeom prst="rect">
            <a:avLst/>
          </a:prstGeom>
          <a:noFill/>
        </p:spPr>
        <p:txBody>
          <a:bodyPr wrap="square" rtlCol="0">
            <a:spAutoFit/>
          </a:bodyPr>
          <a:lstStyle/>
          <a:p>
            <a:pPr algn="ctr"/>
            <a:r>
              <a:rPr lang="tr-TR" sz="3200" b="1" dirty="0" smtClean="0">
                <a:solidFill>
                  <a:schemeClr val="accent2">
                    <a:lumMod val="50000"/>
                  </a:schemeClr>
                </a:solidFill>
                <a:latin typeface="Tahoma" pitchFamily="34" charset="0"/>
                <a:ea typeface="Tahoma" pitchFamily="34" charset="0"/>
                <a:cs typeface="Tahoma" pitchFamily="34" charset="0"/>
              </a:rPr>
              <a:t>ALIMDA YAPILACAK İŞLEMLER:</a:t>
            </a:r>
            <a:endParaRPr lang="tr-TR" sz="2800" b="1" dirty="0" smtClean="0">
              <a:solidFill>
                <a:schemeClr val="accent2">
                  <a:lumMod val="50000"/>
                </a:schemeClr>
              </a:solidFill>
              <a:latin typeface="Tahoma" pitchFamily="34" charset="0"/>
              <a:ea typeface="Tahoma" pitchFamily="34" charset="0"/>
              <a:cs typeface="Tahoma" pitchFamily="34" charset="0"/>
            </a:endParaRPr>
          </a:p>
          <a:p>
            <a:pPr>
              <a:buFont typeface="Arial" pitchFamily="34" charset="0"/>
              <a:buChar char="•"/>
            </a:pPr>
            <a:r>
              <a:rPr lang="tr-TR" sz="2800" dirty="0" smtClean="0">
                <a:solidFill>
                  <a:schemeClr val="accent2">
                    <a:lumMod val="50000"/>
                  </a:schemeClr>
                </a:solidFill>
                <a:latin typeface="Tahoma" pitchFamily="34" charset="0"/>
                <a:ea typeface="Tahoma" pitchFamily="34" charset="0"/>
                <a:cs typeface="Tahoma" pitchFamily="34" charset="0"/>
              </a:rPr>
              <a:t> SAĞLAM VE EKSİKSİZ OLARAK TESLİM ALINIR.</a:t>
            </a:r>
          </a:p>
          <a:p>
            <a:pPr>
              <a:buFont typeface="Arial" pitchFamily="34" charset="0"/>
              <a:buChar char="•"/>
            </a:pPr>
            <a:r>
              <a:rPr lang="tr-TR" sz="2800" dirty="0" smtClean="0">
                <a:solidFill>
                  <a:schemeClr val="accent2">
                    <a:lumMod val="50000"/>
                  </a:schemeClr>
                </a:solidFill>
                <a:latin typeface="Tahoma" pitchFamily="34" charset="0"/>
                <a:ea typeface="Tahoma" pitchFamily="34" charset="0"/>
                <a:cs typeface="Tahoma" pitchFamily="34" charset="0"/>
              </a:rPr>
              <a:t> KURULUMU VEYA HİZMETE ALINMASI SERVİSİ TARAFINDAN YAPILIYOR İSE SERVİSE HABER VERİLİR.</a:t>
            </a:r>
          </a:p>
          <a:p>
            <a:pPr>
              <a:buFont typeface="Arial" pitchFamily="34" charset="0"/>
              <a:buChar char="•"/>
            </a:pPr>
            <a:r>
              <a:rPr lang="tr-TR" sz="2800" dirty="0" smtClean="0">
                <a:solidFill>
                  <a:schemeClr val="accent2">
                    <a:lumMod val="50000"/>
                  </a:schemeClr>
                </a:solidFill>
                <a:latin typeface="Tahoma" pitchFamily="34" charset="0"/>
                <a:ea typeface="Tahoma" pitchFamily="34" charset="0"/>
                <a:cs typeface="Tahoma" pitchFamily="34" charset="0"/>
              </a:rPr>
              <a:t> DEMİRBAŞ DEFTERİNE KAYIDI YAPILIR.</a:t>
            </a:r>
          </a:p>
          <a:p>
            <a:pPr>
              <a:buFont typeface="Arial" pitchFamily="34" charset="0"/>
              <a:buChar char="•"/>
            </a:pPr>
            <a:r>
              <a:rPr lang="tr-TR" sz="2800" dirty="0" smtClean="0">
                <a:solidFill>
                  <a:schemeClr val="accent2">
                    <a:lumMod val="50000"/>
                  </a:schemeClr>
                </a:solidFill>
                <a:latin typeface="Tahoma" pitchFamily="34" charset="0"/>
                <a:ea typeface="Tahoma" pitchFamily="34" charset="0"/>
                <a:cs typeface="Tahoma" pitchFamily="34" charset="0"/>
              </a:rPr>
              <a:t> DEMİRBAŞ NUMARASI UYGUN BİR YERE YAZILIR. (GÖRÜNÜMÜ BOZMAYACAK ŞEKİLDE OLMALIDIR.)</a:t>
            </a:r>
            <a:endParaRPr lang="tr-TR" sz="2400" dirty="0">
              <a:solidFill>
                <a:schemeClr val="accent2">
                  <a:lumMod val="50000"/>
                </a:schemeClr>
              </a:solidFill>
              <a:latin typeface="Tahoma" pitchFamily="34" charset="0"/>
              <a:ea typeface="Tahoma" pitchFamily="34" charset="0"/>
              <a:cs typeface="Tahoma" pitchFamily="34" charset="0"/>
            </a:endParaRPr>
          </a:p>
        </p:txBody>
      </p:sp>
    </p:spTree>
  </p:cSld>
  <p:clrMapOvr>
    <a:masterClrMapping/>
  </p:clrMapOvr>
  <p:transition spd="slow">
    <p:pull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26</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pic>
        <p:nvPicPr>
          <p:cNvPr id="3" name="Picture 2" descr="D:\Belgeler\SEMİNER\Genel Sekreterler2014\MUAMELAT\Demirbaş1.jpg"/>
          <p:cNvPicPr>
            <a:picLocks noChangeAspect="1" noChangeArrowheads="1"/>
          </p:cNvPicPr>
          <p:nvPr/>
        </p:nvPicPr>
        <p:blipFill>
          <a:blip r:embed="rId4" cstate="print"/>
          <a:srcRect/>
          <a:stretch>
            <a:fillRect/>
          </a:stretch>
        </p:blipFill>
        <p:spPr bwMode="auto">
          <a:xfrm>
            <a:off x="285720" y="937296"/>
            <a:ext cx="3950325" cy="5400000"/>
          </a:xfrm>
          <a:prstGeom prst="rect">
            <a:avLst/>
          </a:prstGeom>
          <a:noFill/>
        </p:spPr>
      </p:pic>
      <p:pic>
        <p:nvPicPr>
          <p:cNvPr id="1027" name="Picture 3" descr="D:\Belgeler\SEMİNER\Genel Sekreterler2014\MUAMELAT\Demirbaş2.jpg"/>
          <p:cNvPicPr>
            <a:picLocks noChangeAspect="1" noChangeArrowheads="1"/>
          </p:cNvPicPr>
          <p:nvPr/>
        </p:nvPicPr>
        <p:blipFill>
          <a:blip r:embed="rId5" cstate="print"/>
          <a:srcRect/>
          <a:stretch>
            <a:fillRect/>
          </a:stretch>
        </p:blipFill>
        <p:spPr bwMode="auto">
          <a:xfrm>
            <a:off x="4237700" y="877894"/>
            <a:ext cx="3917256" cy="5400000"/>
          </a:xfrm>
          <a:prstGeom prst="rect">
            <a:avLst/>
          </a:prstGeom>
          <a:noFill/>
        </p:spPr>
      </p:pic>
    </p:spTree>
  </p:cSld>
  <p:clrMapOvr>
    <a:masterClrMapping/>
  </p:clrMapOvr>
  <p:transition spd="slow">
    <p:pull dir="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27</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pic>
        <p:nvPicPr>
          <p:cNvPr id="3" name="Picture 2" descr="D:\Belgeler\SEMİNER\Genel Sekreterler2014\MUAMELAT\Demirbaş1.jpg"/>
          <p:cNvPicPr>
            <a:picLocks noChangeAspect="1" noChangeArrowheads="1"/>
          </p:cNvPicPr>
          <p:nvPr/>
        </p:nvPicPr>
        <p:blipFill>
          <a:blip r:embed="rId4" cstate="print"/>
          <a:srcRect/>
          <a:stretch>
            <a:fillRect/>
          </a:stretch>
        </p:blipFill>
        <p:spPr bwMode="auto">
          <a:xfrm>
            <a:off x="1621807" y="937296"/>
            <a:ext cx="5521961" cy="5400000"/>
          </a:xfrm>
          <a:prstGeom prst="rect">
            <a:avLst/>
          </a:prstGeom>
          <a:noFill/>
        </p:spPr>
      </p:pic>
      <p:sp>
        <p:nvSpPr>
          <p:cNvPr id="12" name="11 Metin kutusu"/>
          <p:cNvSpPr txBox="1"/>
          <p:nvPr/>
        </p:nvSpPr>
        <p:spPr>
          <a:xfrm>
            <a:off x="2067022" y="1571612"/>
            <a:ext cx="327334" cy="1015663"/>
          </a:xfrm>
          <a:prstGeom prst="rect">
            <a:avLst/>
          </a:prstGeom>
          <a:noFill/>
        </p:spPr>
        <p:txBody>
          <a:bodyPr wrap="none" rtlCol="0">
            <a:spAutoFit/>
          </a:bodyPr>
          <a:lstStyle/>
          <a:p>
            <a:r>
              <a:rPr lang="tr-TR" sz="2000" dirty="0" smtClean="0">
                <a:solidFill>
                  <a:schemeClr val="accent2">
                    <a:lumMod val="50000"/>
                  </a:schemeClr>
                </a:solidFill>
                <a:latin typeface="Tahoma" pitchFamily="34" charset="0"/>
                <a:ea typeface="Tahoma" pitchFamily="34" charset="0"/>
                <a:cs typeface="Tahoma" pitchFamily="34" charset="0"/>
              </a:rPr>
              <a:t>1</a:t>
            </a:r>
          </a:p>
          <a:p>
            <a:r>
              <a:rPr lang="tr-TR" sz="2000" dirty="0" smtClean="0">
                <a:solidFill>
                  <a:schemeClr val="accent2">
                    <a:lumMod val="50000"/>
                  </a:schemeClr>
                </a:solidFill>
                <a:latin typeface="Tahoma" pitchFamily="34" charset="0"/>
                <a:ea typeface="Tahoma" pitchFamily="34" charset="0"/>
                <a:cs typeface="Tahoma" pitchFamily="34" charset="0"/>
              </a:rPr>
              <a:t>2</a:t>
            </a:r>
          </a:p>
          <a:p>
            <a:r>
              <a:rPr lang="tr-TR" sz="2000" dirty="0" smtClean="0">
                <a:solidFill>
                  <a:schemeClr val="accent2">
                    <a:lumMod val="50000"/>
                  </a:schemeClr>
                </a:solidFill>
                <a:latin typeface="Tahoma" pitchFamily="34" charset="0"/>
                <a:ea typeface="Tahoma" pitchFamily="34" charset="0"/>
                <a:cs typeface="Tahoma" pitchFamily="34" charset="0"/>
              </a:rPr>
              <a:t>3</a:t>
            </a:r>
            <a:endParaRPr lang="tr-TR" sz="2000" dirty="0">
              <a:solidFill>
                <a:schemeClr val="accent2">
                  <a:lumMod val="50000"/>
                </a:schemeClr>
              </a:solidFill>
              <a:latin typeface="Tahoma" pitchFamily="34" charset="0"/>
              <a:ea typeface="Tahoma" pitchFamily="34" charset="0"/>
              <a:cs typeface="Tahoma" pitchFamily="34" charset="0"/>
            </a:endParaRPr>
          </a:p>
        </p:txBody>
      </p:sp>
      <p:sp>
        <p:nvSpPr>
          <p:cNvPr id="13" name="12 Metin kutusu"/>
          <p:cNvSpPr txBox="1"/>
          <p:nvPr/>
        </p:nvSpPr>
        <p:spPr>
          <a:xfrm>
            <a:off x="2428860" y="1571612"/>
            <a:ext cx="1930144" cy="369332"/>
          </a:xfrm>
          <a:prstGeom prst="rect">
            <a:avLst/>
          </a:prstGeom>
          <a:noFill/>
        </p:spPr>
        <p:txBody>
          <a:bodyPr wrap="none" rtlCol="0">
            <a:spAutoFit/>
          </a:bodyPr>
          <a:lstStyle/>
          <a:p>
            <a:r>
              <a:rPr lang="tr-TR" dirty="0" smtClean="0">
                <a:solidFill>
                  <a:schemeClr val="accent2">
                    <a:lumMod val="50000"/>
                  </a:schemeClr>
                </a:solidFill>
                <a:latin typeface="Tahoma" pitchFamily="34" charset="0"/>
                <a:ea typeface="Tahoma" pitchFamily="34" charset="0"/>
                <a:cs typeface="Tahoma" pitchFamily="34" charset="0"/>
              </a:rPr>
              <a:t>Kolçaklı Sandalye</a:t>
            </a:r>
            <a:endParaRPr lang="tr-TR" dirty="0">
              <a:solidFill>
                <a:schemeClr val="accent2">
                  <a:lumMod val="50000"/>
                </a:schemeClr>
              </a:solidFill>
              <a:latin typeface="Tahoma" pitchFamily="34" charset="0"/>
              <a:ea typeface="Tahoma" pitchFamily="34" charset="0"/>
              <a:cs typeface="Tahoma" pitchFamily="34" charset="0"/>
            </a:endParaRPr>
          </a:p>
        </p:txBody>
      </p:sp>
      <p:sp>
        <p:nvSpPr>
          <p:cNvPr id="14" name="13 Metin kutusu"/>
          <p:cNvSpPr txBox="1"/>
          <p:nvPr/>
        </p:nvSpPr>
        <p:spPr>
          <a:xfrm>
            <a:off x="4630920" y="1571612"/>
            <a:ext cx="441146" cy="369332"/>
          </a:xfrm>
          <a:prstGeom prst="rect">
            <a:avLst/>
          </a:prstGeom>
          <a:noFill/>
        </p:spPr>
        <p:txBody>
          <a:bodyPr wrap="none" rtlCol="0">
            <a:spAutoFit/>
          </a:bodyPr>
          <a:lstStyle/>
          <a:p>
            <a:r>
              <a:rPr lang="tr-TR" dirty="0" smtClean="0">
                <a:solidFill>
                  <a:schemeClr val="accent2">
                    <a:lumMod val="50000"/>
                  </a:schemeClr>
                </a:solidFill>
                <a:latin typeface="Tahoma" pitchFamily="34" charset="0"/>
                <a:ea typeface="Tahoma" pitchFamily="34" charset="0"/>
                <a:cs typeface="Tahoma" pitchFamily="34" charset="0"/>
              </a:rPr>
              <a:t>20</a:t>
            </a:r>
            <a:endParaRPr lang="tr-TR" dirty="0">
              <a:solidFill>
                <a:schemeClr val="accent2">
                  <a:lumMod val="50000"/>
                </a:schemeClr>
              </a:solidFill>
              <a:latin typeface="Tahoma" pitchFamily="34" charset="0"/>
              <a:ea typeface="Tahoma" pitchFamily="34" charset="0"/>
              <a:cs typeface="Tahoma" pitchFamily="34" charset="0"/>
            </a:endParaRPr>
          </a:p>
        </p:txBody>
      </p:sp>
      <p:sp>
        <p:nvSpPr>
          <p:cNvPr id="15" name="14 Metin kutusu"/>
          <p:cNvSpPr txBox="1"/>
          <p:nvPr/>
        </p:nvSpPr>
        <p:spPr>
          <a:xfrm>
            <a:off x="4974750" y="1590248"/>
            <a:ext cx="704039" cy="338554"/>
          </a:xfrm>
          <a:prstGeom prst="rect">
            <a:avLst/>
          </a:prstGeom>
          <a:noFill/>
        </p:spPr>
        <p:txBody>
          <a:bodyPr wrap="none" rtlCol="0">
            <a:spAutoFit/>
          </a:bodyPr>
          <a:lstStyle/>
          <a:p>
            <a:pPr algn="ctr"/>
            <a:r>
              <a:rPr lang="tr-TR" sz="800" b="1" dirty="0" smtClean="0">
                <a:solidFill>
                  <a:schemeClr val="accent2">
                    <a:lumMod val="50000"/>
                  </a:schemeClr>
                </a:solidFill>
                <a:latin typeface="Tahoma" pitchFamily="34" charset="0"/>
                <a:ea typeface="Tahoma" pitchFamily="34" charset="0"/>
                <a:cs typeface="Tahoma" pitchFamily="34" charset="0"/>
              </a:rPr>
              <a:t>2011/12</a:t>
            </a:r>
          </a:p>
          <a:p>
            <a:pPr algn="ctr"/>
            <a:r>
              <a:rPr lang="tr-TR" sz="800" b="1" dirty="0" smtClean="0">
                <a:solidFill>
                  <a:schemeClr val="accent2">
                    <a:lumMod val="50000"/>
                  </a:schemeClr>
                </a:solidFill>
                <a:latin typeface="Tahoma" pitchFamily="34" charset="0"/>
                <a:ea typeface="Tahoma" pitchFamily="34" charset="0"/>
                <a:cs typeface="Tahoma" pitchFamily="34" charset="0"/>
              </a:rPr>
              <a:t>Y.K.Kararı</a:t>
            </a:r>
          </a:p>
        </p:txBody>
      </p:sp>
      <p:sp>
        <p:nvSpPr>
          <p:cNvPr id="16" name="15 Metin kutusu"/>
          <p:cNvSpPr txBox="1"/>
          <p:nvPr/>
        </p:nvSpPr>
        <p:spPr>
          <a:xfrm>
            <a:off x="5503020" y="1641920"/>
            <a:ext cx="646331" cy="200055"/>
          </a:xfrm>
          <a:prstGeom prst="rect">
            <a:avLst/>
          </a:prstGeom>
          <a:noFill/>
        </p:spPr>
        <p:txBody>
          <a:bodyPr wrap="none" rtlCol="0">
            <a:spAutoFit/>
          </a:bodyPr>
          <a:lstStyle/>
          <a:p>
            <a:r>
              <a:rPr lang="tr-TR" sz="700" b="1" dirty="0" smtClean="0">
                <a:solidFill>
                  <a:schemeClr val="accent2">
                    <a:lumMod val="50000"/>
                  </a:schemeClr>
                </a:solidFill>
                <a:latin typeface="Arial" pitchFamily="34" charset="0"/>
                <a:cs typeface="Arial" pitchFamily="34" charset="0"/>
              </a:rPr>
              <a:t>16/12/2011</a:t>
            </a:r>
          </a:p>
        </p:txBody>
      </p:sp>
      <p:sp>
        <p:nvSpPr>
          <p:cNvPr id="17" name="16 Metin kutusu"/>
          <p:cNvSpPr txBox="1"/>
          <p:nvPr/>
        </p:nvSpPr>
        <p:spPr>
          <a:xfrm>
            <a:off x="6143636" y="1643050"/>
            <a:ext cx="646331" cy="246221"/>
          </a:xfrm>
          <a:prstGeom prst="rect">
            <a:avLst/>
          </a:prstGeom>
          <a:noFill/>
        </p:spPr>
        <p:txBody>
          <a:bodyPr wrap="none" rtlCol="0">
            <a:spAutoFit/>
          </a:bodyPr>
          <a:lstStyle/>
          <a:p>
            <a:r>
              <a:rPr lang="tr-TR" sz="1000" b="1" dirty="0" smtClean="0">
                <a:solidFill>
                  <a:schemeClr val="accent2">
                    <a:lumMod val="50000"/>
                  </a:schemeClr>
                </a:solidFill>
                <a:latin typeface="Tahoma" pitchFamily="34" charset="0"/>
                <a:ea typeface="Tahoma" pitchFamily="34" charset="0"/>
                <a:cs typeface="Tahoma" pitchFamily="34" charset="0"/>
              </a:rPr>
              <a:t>1.200.-</a:t>
            </a:r>
          </a:p>
        </p:txBody>
      </p:sp>
    </p:spTree>
  </p:cSld>
  <p:clrMapOvr>
    <a:masterClrMapping/>
  </p:clrMapOvr>
  <p:transition spd="slow">
    <p:pull dir="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28</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500034" y="642067"/>
            <a:ext cx="8001056" cy="5509200"/>
          </a:xfrm>
          <a:prstGeom prst="rect">
            <a:avLst/>
          </a:prstGeom>
          <a:noFill/>
        </p:spPr>
        <p:txBody>
          <a:bodyPr wrap="square" rtlCol="0">
            <a:spAutoFit/>
          </a:bodyPr>
          <a:lstStyle/>
          <a:p>
            <a:pPr algn="ctr"/>
            <a:r>
              <a:rPr lang="tr-TR" sz="3200" b="1" dirty="0" smtClean="0">
                <a:solidFill>
                  <a:schemeClr val="accent2">
                    <a:lumMod val="50000"/>
                  </a:schemeClr>
                </a:solidFill>
                <a:latin typeface="Tahoma" pitchFamily="34" charset="0"/>
                <a:ea typeface="Tahoma" pitchFamily="34" charset="0"/>
                <a:cs typeface="Tahoma" pitchFamily="34" charset="0"/>
              </a:rPr>
              <a:t>DÜŞÜMDE YAPILACAK İŞLEMLER:</a:t>
            </a:r>
          </a:p>
          <a:p>
            <a:pPr algn="just">
              <a:buFont typeface="Arial" pitchFamily="34" charset="0"/>
              <a:buChar char="•"/>
            </a:pPr>
            <a:r>
              <a:rPr lang="tr-TR" sz="3200" dirty="0" smtClean="0">
                <a:solidFill>
                  <a:schemeClr val="accent2">
                    <a:lumMod val="50000"/>
                  </a:schemeClr>
                </a:solidFill>
                <a:latin typeface="Tahoma" pitchFamily="34" charset="0"/>
                <a:ea typeface="Tahoma" pitchFamily="34" charset="0"/>
                <a:cs typeface="Tahoma" pitchFamily="34" charset="0"/>
              </a:rPr>
              <a:t> Kullanılamaz durumda olduğunun tespit edilmesi.(servis raporu veya kurulacak komisyon tutanağı.)</a:t>
            </a:r>
          </a:p>
          <a:p>
            <a:pPr algn="just">
              <a:buFont typeface="Arial" pitchFamily="34" charset="0"/>
              <a:buChar char="•"/>
            </a:pPr>
            <a:r>
              <a:rPr lang="tr-TR" sz="3200" dirty="0" smtClean="0">
                <a:solidFill>
                  <a:schemeClr val="accent2">
                    <a:lumMod val="50000"/>
                  </a:schemeClr>
                </a:solidFill>
                <a:latin typeface="Tahoma" pitchFamily="34" charset="0"/>
                <a:ea typeface="Tahoma" pitchFamily="34" charset="0"/>
                <a:cs typeface="Tahoma" pitchFamily="34" charset="0"/>
              </a:rPr>
              <a:t> Demirbaştan düşmesi için Yönetim Kurulu kararının alınması.</a:t>
            </a:r>
          </a:p>
          <a:p>
            <a:pPr algn="just">
              <a:buFont typeface="Arial" pitchFamily="34" charset="0"/>
              <a:buChar char="•"/>
            </a:pPr>
            <a:r>
              <a:rPr lang="tr-TR" sz="3200" dirty="0" smtClean="0">
                <a:solidFill>
                  <a:schemeClr val="accent2">
                    <a:lumMod val="50000"/>
                  </a:schemeClr>
                </a:solidFill>
                <a:latin typeface="Tahoma" pitchFamily="34" charset="0"/>
                <a:ea typeface="Tahoma" pitchFamily="34" charset="0"/>
                <a:cs typeface="Tahoma" pitchFamily="34" charset="0"/>
              </a:rPr>
              <a:t> Hurdanın maddi değeri var ise paraya çevrilir ve mali raporlara yansıtılır.</a:t>
            </a:r>
          </a:p>
          <a:p>
            <a:pPr algn="just">
              <a:buFont typeface="Arial" pitchFamily="34" charset="0"/>
              <a:buChar char="•"/>
            </a:pPr>
            <a:r>
              <a:rPr lang="tr-TR" sz="3200" dirty="0" smtClean="0">
                <a:solidFill>
                  <a:schemeClr val="accent2">
                    <a:lumMod val="50000"/>
                  </a:schemeClr>
                </a:solidFill>
                <a:latin typeface="Tahoma" pitchFamily="34" charset="0"/>
                <a:ea typeface="Tahoma" pitchFamily="34" charset="0"/>
                <a:cs typeface="Tahoma" pitchFamily="34" charset="0"/>
              </a:rPr>
              <a:t> İmha edilmiş veya satılmış ise bu işlemlerin tutanak ile tespit edilmiş olması gerekir.</a:t>
            </a:r>
            <a:endParaRPr lang="tr-TR" sz="2400" dirty="0">
              <a:solidFill>
                <a:schemeClr val="accent2">
                  <a:lumMod val="50000"/>
                </a:schemeClr>
              </a:solidFill>
              <a:latin typeface="Tahoma" pitchFamily="34" charset="0"/>
              <a:ea typeface="Tahoma" pitchFamily="34" charset="0"/>
              <a:cs typeface="Tahoma" pitchFamily="34" charset="0"/>
            </a:endParaRPr>
          </a:p>
        </p:txBody>
      </p:sp>
    </p:spTree>
  </p:cSld>
  <p:clrMapOvr>
    <a:masterClrMapping/>
  </p:clrMapOvr>
  <p:transition spd="slow">
    <p:pull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29</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500034" y="930646"/>
            <a:ext cx="8001056" cy="1569660"/>
          </a:xfrm>
          <a:prstGeom prst="rect">
            <a:avLst/>
          </a:prstGeom>
          <a:noFill/>
        </p:spPr>
        <p:txBody>
          <a:bodyPr wrap="square" rtlCol="0">
            <a:spAutoFit/>
          </a:bodyPr>
          <a:lstStyle/>
          <a:p>
            <a:pPr algn="ctr"/>
            <a:r>
              <a:rPr lang="tr-TR" sz="3200" b="1" dirty="0" smtClean="0">
                <a:solidFill>
                  <a:schemeClr val="accent2">
                    <a:lumMod val="50000"/>
                  </a:schemeClr>
                </a:solidFill>
                <a:latin typeface="Tahoma" pitchFamily="34" charset="0"/>
                <a:ea typeface="Tahoma" pitchFamily="34" charset="0"/>
                <a:cs typeface="Tahoma" pitchFamily="34" charset="0"/>
              </a:rPr>
              <a:t>DÜŞÜMDE YAPILACAK İŞLEMLER:</a:t>
            </a:r>
          </a:p>
          <a:p>
            <a:pPr algn="just">
              <a:buFont typeface="Arial" pitchFamily="34" charset="0"/>
              <a:buChar char="•"/>
            </a:pPr>
            <a:r>
              <a:rPr lang="tr-TR" sz="3200" b="1" dirty="0" smtClean="0">
                <a:solidFill>
                  <a:schemeClr val="accent2">
                    <a:lumMod val="50000"/>
                  </a:schemeClr>
                </a:solidFill>
                <a:latin typeface="Tahoma" pitchFamily="34" charset="0"/>
                <a:ea typeface="Tahoma" pitchFamily="34" charset="0"/>
                <a:cs typeface="Tahoma" pitchFamily="34" charset="0"/>
              </a:rPr>
              <a:t> </a:t>
            </a:r>
            <a:r>
              <a:rPr lang="tr-TR" sz="3200" dirty="0" smtClean="0">
                <a:solidFill>
                  <a:schemeClr val="accent2">
                    <a:lumMod val="50000"/>
                  </a:schemeClr>
                </a:solidFill>
                <a:latin typeface="Tahoma" pitchFamily="34" charset="0"/>
                <a:ea typeface="Tahoma" pitchFamily="34" charset="0"/>
                <a:cs typeface="Tahoma" pitchFamily="34" charset="0"/>
              </a:rPr>
              <a:t>Demirbaş defterinin ilgili bölümlerinin doldurulması.</a:t>
            </a:r>
            <a:endParaRPr lang="tr-TR" sz="2400" dirty="0">
              <a:solidFill>
                <a:schemeClr val="accent2">
                  <a:lumMod val="50000"/>
                </a:schemeClr>
              </a:solidFill>
              <a:latin typeface="Tahoma" pitchFamily="34" charset="0"/>
              <a:ea typeface="Tahoma" pitchFamily="34" charset="0"/>
              <a:cs typeface="Tahoma" pitchFamily="34" charset="0"/>
            </a:endParaRPr>
          </a:p>
        </p:txBody>
      </p:sp>
      <p:sp>
        <p:nvSpPr>
          <p:cNvPr id="9" name="8 Metin kutusu"/>
          <p:cNvSpPr txBox="1"/>
          <p:nvPr/>
        </p:nvSpPr>
        <p:spPr>
          <a:xfrm>
            <a:off x="500034" y="2616355"/>
            <a:ext cx="8001056" cy="3170099"/>
          </a:xfrm>
          <a:prstGeom prst="rect">
            <a:avLst/>
          </a:prstGeom>
          <a:noFill/>
        </p:spPr>
        <p:txBody>
          <a:bodyPr wrap="square" rtlCol="0">
            <a:spAutoFit/>
          </a:bodyPr>
          <a:lstStyle/>
          <a:p>
            <a:pPr algn="ctr"/>
            <a:r>
              <a:rPr lang="tr-TR" sz="2000" b="1" dirty="0" smtClean="0">
                <a:solidFill>
                  <a:schemeClr val="accent2">
                    <a:lumMod val="50000"/>
                  </a:schemeClr>
                </a:solidFill>
                <a:latin typeface="Tahoma" pitchFamily="34" charset="0"/>
                <a:ea typeface="Tahoma" pitchFamily="34" charset="0"/>
                <a:cs typeface="Tahoma" pitchFamily="34" charset="0"/>
              </a:rPr>
              <a:t>YARARLANILAN KAYNAKLAR:</a:t>
            </a:r>
          </a:p>
          <a:p>
            <a:pPr algn="just">
              <a:buFont typeface="Arial" pitchFamily="34" charset="0"/>
              <a:buChar char="•"/>
            </a:pPr>
            <a:r>
              <a:rPr lang="tr-TR" sz="2000" dirty="0" smtClean="0">
                <a:solidFill>
                  <a:schemeClr val="accent2">
                    <a:lumMod val="50000"/>
                  </a:schemeClr>
                </a:solidFill>
                <a:latin typeface="Tahoma" pitchFamily="34" charset="0"/>
                <a:ea typeface="Tahoma" pitchFamily="34" charset="0"/>
                <a:cs typeface="Tahoma" pitchFamily="34" charset="0"/>
              </a:rPr>
              <a:t> </a:t>
            </a:r>
            <a:r>
              <a:rPr lang="tr-TR" sz="2000" dirty="0" smtClean="0">
                <a:solidFill>
                  <a:schemeClr val="accent2">
                    <a:lumMod val="50000"/>
                  </a:schemeClr>
                </a:solidFill>
                <a:latin typeface="Trebuchet MS" pitchFamily="34" charset="0"/>
              </a:rPr>
              <a:t>31 Aralık 2007 Tarih ve 26743 (2. Mükerrer) sayılı Resmî Gazetede yayımlanarak yürürlüğe giren “</a:t>
            </a:r>
            <a:r>
              <a:rPr lang="tr-TR" sz="2000" b="1" dirty="0" smtClean="0">
                <a:solidFill>
                  <a:schemeClr val="accent2">
                    <a:lumMod val="50000"/>
                  </a:schemeClr>
                </a:solidFill>
              </a:rPr>
              <a:t>ESNAF VE SANATKÂRLAR MESLEK KURULUŞLARI MUAMELAT YÖNETMELİĞİ”</a:t>
            </a:r>
          </a:p>
          <a:p>
            <a:pPr algn="just">
              <a:buFont typeface="Arial" pitchFamily="34" charset="0"/>
              <a:buChar char="•"/>
            </a:pPr>
            <a:r>
              <a:rPr lang="tr-TR" sz="2000" dirty="0" smtClean="0">
                <a:solidFill>
                  <a:schemeClr val="accent2">
                    <a:lumMod val="50000"/>
                  </a:schemeClr>
                </a:solidFill>
                <a:latin typeface="Trebuchet MS" pitchFamily="34" charset="0"/>
              </a:rPr>
              <a:t> Yine aynı resmi gazetede yayımlanan “</a:t>
            </a:r>
            <a:r>
              <a:rPr lang="tr-TR" sz="2000" b="1" dirty="0" smtClean="0">
                <a:solidFill>
                  <a:schemeClr val="accent2">
                    <a:lumMod val="50000"/>
                  </a:schemeClr>
                </a:solidFill>
              </a:rPr>
              <a:t>ESNAF VE SANATKÂRLAR MESLEK KURULUŞLARI MUHASEBE YÖNETMELİĞİ”</a:t>
            </a:r>
          </a:p>
          <a:p>
            <a:pPr algn="just">
              <a:buFont typeface="Arial" pitchFamily="34" charset="0"/>
              <a:buChar char="•"/>
            </a:pPr>
            <a:r>
              <a:rPr lang="tr-TR" sz="2000" b="1" dirty="0" smtClean="0">
                <a:solidFill>
                  <a:schemeClr val="accent2">
                    <a:lumMod val="50000"/>
                  </a:schemeClr>
                </a:solidFill>
              </a:rPr>
              <a:t> </a:t>
            </a:r>
            <a:r>
              <a:rPr lang="tr-TR" sz="2000" dirty="0" smtClean="0">
                <a:solidFill>
                  <a:schemeClr val="accent2">
                    <a:lumMod val="50000"/>
                  </a:schemeClr>
                </a:solidFill>
                <a:latin typeface="Trebuchet MS" pitchFamily="34" charset="0"/>
              </a:rPr>
              <a:t>31/12/2005 tarihli ve 26040 sayılı Resmî Gazete’de yayımlanan “</a:t>
            </a:r>
            <a:r>
              <a:rPr lang="tr-TR" sz="2000" b="1" dirty="0" smtClean="0">
                <a:solidFill>
                  <a:schemeClr val="accent2">
                    <a:lumMod val="50000"/>
                  </a:schemeClr>
                </a:solidFill>
                <a:latin typeface="Times New Roman" pitchFamily="18" charset="0"/>
                <a:cs typeface="Times New Roman" pitchFamily="18" charset="0"/>
              </a:rPr>
              <a:t>MADDİ DURAN VARLIKLARA İLİŞKİN TÜRKİYE MUHASEBE STANDARDI (TMS 16) HAKKINDA TEBLİĞ (SIRA NO: 15)”</a:t>
            </a:r>
            <a:endParaRPr lang="tr-TR" sz="1600" b="1" dirty="0">
              <a:solidFill>
                <a:schemeClr val="accent2">
                  <a:lumMod val="50000"/>
                </a:schemeClr>
              </a:solidFill>
              <a:latin typeface="Times New Roman" pitchFamily="18" charset="0"/>
              <a:ea typeface="Tahoma" pitchFamily="34" charset="0"/>
              <a:cs typeface="Times New Roman" pitchFamily="18" charset="0"/>
            </a:endParaRPr>
          </a:p>
        </p:txBody>
      </p:sp>
    </p:spTree>
  </p:cSld>
  <p:clrMapOvr>
    <a:masterClrMapping/>
  </p:clrMapOvr>
  <p:transition spd="slow">
    <p:pull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3</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683568" y="1946025"/>
            <a:ext cx="7632848" cy="2554545"/>
          </a:xfrm>
          <a:prstGeom prst="rect">
            <a:avLst/>
          </a:prstGeom>
          <a:noFill/>
        </p:spPr>
        <p:txBody>
          <a:bodyPr wrap="square" rtlCol="0">
            <a:spAutoFit/>
          </a:bodyPr>
          <a:lstStyle/>
          <a:p>
            <a:pPr algn="just"/>
            <a:r>
              <a:rPr lang="tr-TR" sz="2800" b="1" u="sng" dirty="0" smtClean="0">
                <a:solidFill>
                  <a:schemeClr val="accent5">
                    <a:lumMod val="50000"/>
                  </a:schemeClr>
                </a:solidFill>
                <a:latin typeface="Trebuchet MS" pitchFamily="34" charset="0"/>
              </a:rPr>
              <a:t>KÜNYE;</a:t>
            </a:r>
          </a:p>
          <a:p>
            <a:pPr algn="just"/>
            <a:r>
              <a:rPr lang="tr-TR" sz="2400" b="1" dirty="0" smtClean="0">
                <a:solidFill>
                  <a:srgbClr val="C00000"/>
                </a:solidFill>
                <a:latin typeface="Trebuchet MS" pitchFamily="34" charset="0"/>
              </a:rPr>
              <a:t>Adı:”ESNAF VE SANATKÂRLAR MESLEK KURULUŞLARI MUAMELAT YÖNETMELİĞİ”</a:t>
            </a:r>
          </a:p>
          <a:p>
            <a:pPr algn="just"/>
            <a:r>
              <a:rPr lang="tr-TR" sz="2800" dirty="0" smtClean="0">
                <a:solidFill>
                  <a:schemeClr val="accent5">
                    <a:lumMod val="50000"/>
                  </a:schemeClr>
                </a:solidFill>
                <a:latin typeface="Trebuchet MS" pitchFamily="34" charset="0"/>
              </a:rPr>
              <a:t>31 Aralık 2007 Tarih ve 26743 </a:t>
            </a:r>
            <a:r>
              <a:rPr lang="tr-TR" sz="2800" b="1" dirty="0" smtClean="0">
                <a:solidFill>
                  <a:schemeClr val="accent5">
                    <a:lumMod val="50000"/>
                  </a:schemeClr>
                </a:solidFill>
                <a:latin typeface="Trebuchet MS" pitchFamily="34" charset="0"/>
              </a:rPr>
              <a:t>(2. Mükerrer) sayılı Resmî Gazetede yayımlanarak yürürlüğe girmiştir.</a:t>
            </a:r>
          </a:p>
        </p:txBody>
      </p:sp>
    </p:spTree>
  </p:cSld>
  <p:clrMapOvr>
    <a:masterClrMapping/>
  </p:clrMapOvr>
  <p:transition spd="slow">
    <p:pull dir="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30</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pic>
        <p:nvPicPr>
          <p:cNvPr id="1027" name="Picture 3" descr="D:\Belgeler\SEMİNER\Genel Sekreterler2014\MUAMELAT\Demirbaş2.jpg"/>
          <p:cNvPicPr>
            <a:picLocks noChangeAspect="1" noChangeArrowheads="1"/>
          </p:cNvPicPr>
          <p:nvPr/>
        </p:nvPicPr>
        <p:blipFill>
          <a:blip r:embed="rId4" cstate="print"/>
          <a:srcRect/>
          <a:stretch>
            <a:fillRect/>
          </a:stretch>
        </p:blipFill>
        <p:spPr bwMode="auto">
          <a:xfrm>
            <a:off x="1714480" y="857232"/>
            <a:ext cx="6297600" cy="5400000"/>
          </a:xfrm>
          <a:prstGeom prst="rect">
            <a:avLst/>
          </a:prstGeom>
          <a:noFill/>
        </p:spPr>
      </p:pic>
      <p:sp>
        <p:nvSpPr>
          <p:cNvPr id="12" name="11 Metin kutusu"/>
          <p:cNvSpPr txBox="1"/>
          <p:nvPr/>
        </p:nvSpPr>
        <p:spPr>
          <a:xfrm>
            <a:off x="5987653" y="1580238"/>
            <a:ext cx="1475084" cy="369332"/>
          </a:xfrm>
          <a:prstGeom prst="rect">
            <a:avLst/>
          </a:prstGeom>
          <a:noFill/>
        </p:spPr>
        <p:txBody>
          <a:bodyPr wrap="none" rtlCol="0">
            <a:spAutoFit/>
          </a:bodyPr>
          <a:lstStyle/>
          <a:p>
            <a:pPr algn="ctr"/>
            <a:r>
              <a:rPr lang="tr-TR" sz="900" b="1" dirty="0" smtClean="0">
                <a:solidFill>
                  <a:schemeClr val="accent2">
                    <a:lumMod val="50000"/>
                  </a:schemeClr>
                </a:solidFill>
                <a:latin typeface="Tahoma" pitchFamily="34" charset="0"/>
                <a:ea typeface="Tahoma" pitchFamily="34" charset="0"/>
                <a:cs typeface="Tahoma" pitchFamily="34" charset="0"/>
              </a:rPr>
              <a:t>2014/7</a:t>
            </a:r>
          </a:p>
          <a:p>
            <a:pPr algn="ctr"/>
            <a:r>
              <a:rPr lang="tr-TR" sz="900" b="1" dirty="0" smtClean="0">
                <a:solidFill>
                  <a:schemeClr val="accent2">
                    <a:lumMod val="50000"/>
                  </a:schemeClr>
                </a:solidFill>
                <a:latin typeface="Tahoma" pitchFamily="34" charset="0"/>
                <a:ea typeface="Tahoma" pitchFamily="34" charset="0"/>
                <a:cs typeface="Tahoma" pitchFamily="34" charset="0"/>
              </a:rPr>
              <a:t>Yönetim Kurulu Kararı</a:t>
            </a:r>
          </a:p>
        </p:txBody>
      </p:sp>
      <p:sp>
        <p:nvSpPr>
          <p:cNvPr id="13" name="12 Metin kutusu"/>
          <p:cNvSpPr txBox="1"/>
          <p:nvPr/>
        </p:nvSpPr>
        <p:spPr>
          <a:xfrm>
            <a:off x="4680333" y="1714488"/>
            <a:ext cx="748923" cy="200055"/>
          </a:xfrm>
          <a:prstGeom prst="rect">
            <a:avLst/>
          </a:prstGeom>
          <a:noFill/>
        </p:spPr>
        <p:txBody>
          <a:bodyPr wrap="none" rtlCol="0">
            <a:spAutoFit/>
          </a:bodyPr>
          <a:lstStyle/>
          <a:p>
            <a:pPr algn="ctr"/>
            <a:r>
              <a:rPr lang="tr-TR" sz="700" b="1" dirty="0" smtClean="0">
                <a:solidFill>
                  <a:schemeClr val="accent2">
                    <a:lumMod val="50000"/>
                  </a:schemeClr>
                </a:solidFill>
                <a:latin typeface="Tahoma" pitchFamily="34" charset="0"/>
                <a:ea typeface="Tahoma" pitchFamily="34" charset="0"/>
                <a:cs typeface="Tahoma" pitchFamily="34" charset="0"/>
              </a:rPr>
              <a:t>08/07/2014</a:t>
            </a:r>
          </a:p>
        </p:txBody>
      </p:sp>
      <p:sp>
        <p:nvSpPr>
          <p:cNvPr id="14" name="13 Metin kutusu"/>
          <p:cNvSpPr txBox="1"/>
          <p:nvPr/>
        </p:nvSpPr>
        <p:spPr>
          <a:xfrm>
            <a:off x="5342302" y="1599920"/>
            <a:ext cx="587020" cy="338554"/>
          </a:xfrm>
          <a:prstGeom prst="rect">
            <a:avLst/>
          </a:prstGeom>
          <a:noFill/>
        </p:spPr>
        <p:txBody>
          <a:bodyPr wrap="none" rtlCol="0">
            <a:spAutoFit/>
          </a:bodyPr>
          <a:lstStyle/>
          <a:p>
            <a:pPr algn="ctr"/>
            <a:r>
              <a:rPr lang="tr-TR" sz="800" b="1" dirty="0" smtClean="0">
                <a:solidFill>
                  <a:schemeClr val="accent2">
                    <a:lumMod val="50000"/>
                  </a:schemeClr>
                </a:solidFill>
                <a:latin typeface="Tahoma" pitchFamily="34" charset="0"/>
                <a:ea typeface="Tahoma" pitchFamily="34" charset="0"/>
                <a:cs typeface="Tahoma" pitchFamily="34" charset="0"/>
              </a:rPr>
              <a:t>4 </a:t>
            </a:r>
            <a:r>
              <a:rPr lang="tr-TR" sz="800" b="1" dirty="0" err="1" smtClean="0">
                <a:solidFill>
                  <a:schemeClr val="accent2">
                    <a:lumMod val="50000"/>
                  </a:schemeClr>
                </a:solidFill>
                <a:latin typeface="Tahoma" pitchFamily="34" charset="0"/>
                <a:ea typeface="Tahoma" pitchFamily="34" charset="0"/>
                <a:cs typeface="Tahoma" pitchFamily="34" charset="0"/>
              </a:rPr>
              <a:t>No’lu</a:t>
            </a:r>
            <a:endParaRPr lang="tr-TR" sz="800" b="1" dirty="0" smtClean="0">
              <a:solidFill>
                <a:schemeClr val="accent2">
                  <a:lumMod val="50000"/>
                </a:schemeClr>
              </a:solidFill>
              <a:latin typeface="Tahoma" pitchFamily="34" charset="0"/>
              <a:ea typeface="Tahoma" pitchFamily="34" charset="0"/>
              <a:cs typeface="Tahoma" pitchFamily="34" charset="0"/>
            </a:endParaRPr>
          </a:p>
          <a:p>
            <a:pPr algn="ctr"/>
            <a:r>
              <a:rPr lang="tr-TR" sz="800" b="1" dirty="0" smtClean="0">
                <a:solidFill>
                  <a:schemeClr val="accent2">
                    <a:lumMod val="50000"/>
                  </a:schemeClr>
                </a:solidFill>
                <a:latin typeface="Tahoma" pitchFamily="34" charset="0"/>
                <a:ea typeface="Tahoma" pitchFamily="34" charset="0"/>
                <a:cs typeface="Tahoma" pitchFamily="34" charset="0"/>
              </a:rPr>
              <a:t>tutanak</a:t>
            </a:r>
          </a:p>
        </p:txBody>
      </p:sp>
    </p:spTree>
  </p:cSld>
  <p:clrMapOvr>
    <a:masterClrMapping/>
  </p:clrMapOvr>
  <p:transition spd="slow">
    <p:pull dir="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31</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500034" y="1430712"/>
            <a:ext cx="8001056" cy="3724096"/>
          </a:xfrm>
          <a:prstGeom prst="rect">
            <a:avLst/>
          </a:prstGeom>
          <a:noFill/>
        </p:spPr>
        <p:txBody>
          <a:bodyPr wrap="square" rtlCol="0">
            <a:spAutoFit/>
          </a:bodyPr>
          <a:lstStyle/>
          <a:p>
            <a:pPr algn="ctr"/>
            <a:r>
              <a:rPr lang="tr-TR" sz="3200" b="1" dirty="0" smtClean="0">
                <a:solidFill>
                  <a:schemeClr val="accent2">
                    <a:lumMod val="50000"/>
                  </a:schemeClr>
                </a:solidFill>
                <a:latin typeface="Tahoma" pitchFamily="34" charset="0"/>
                <a:ea typeface="Tahoma" pitchFamily="34" charset="0"/>
                <a:cs typeface="Tahoma" pitchFamily="34" charset="0"/>
              </a:rPr>
              <a:t>ÇIRAKLIK SÖZLEŞMELERİNİN ONAYI</a:t>
            </a:r>
          </a:p>
          <a:p>
            <a:pPr algn="ctr"/>
            <a:endParaRPr lang="tr-TR" sz="3200" b="1" dirty="0" smtClean="0">
              <a:solidFill>
                <a:schemeClr val="accent2">
                  <a:lumMod val="50000"/>
                </a:schemeClr>
              </a:solidFill>
              <a:latin typeface="Tahoma" pitchFamily="34" charset="0"/>
              <a:ea typeface="Tahoma" pitchFamily="34" charset="0"/>
              <a:cs typeface="Tahoma" pitchFamily="34" charset="0"/>
            </a:endParaRPr>
          </a:p>
          <a:p>
            <a:pPr>
              <a:buFont typeface="Arial" pitchFamily="34" charset="0"/>
              <a:buChar char="•"/>
            </a:pPr>
            <a:r>
              <a:rPr lang="tr-TR" sz="3200" b="1" dirty="0" smtClean="0">
                <a:solidFill>
                  <a:schemeClr val="accent2">
                    <a:lumMod val="50000"/>
                  </a:schemeClr>
                </a:solidFill>
                <a:latin typeface="Tahoma" pitchFamily="34" charset="0"/>
                <a:ea typeface="Tahoma" pitchFamily="34" charset="0"/>
                <a:cs typeface="Tahoma" pitchFamily="34" charset="0"/>
              </a:rPr>
              <a:t> </a:t>
            </a:r>
            <a:r>
              <a:rPr lang="tr-TR" sz="2800" b="1" dirty="0" smtClean="0">
                <a:solidFill>
                  <a:schemeClr val="accent2">
                    <a:lumMod val="50000"/>
                  </a:schemeClr>
                </a:solidFill>
                <a:latin typeface="Tahoma" pitchFamily="34" charset="0"/>
                <a:ea typeface="Tahoma" pitchFamily="34" charset="0"/>
                <a:cs typeface="Tahoma" pitchFamily="34" charset="0"/>
              </a:rPr>
              <a:t>Onay işlemleri,</a:t>
            </a:r>
          </a:p>
          <a:p>
            <a:pPr>
              <a:buFont typeface="Arial" pitchFamily="34" charset="0"/>
              <a:buChar char="•"/>
            </a:pPr>
            <a:r>
              <a:rPr lang="tr-TR" sz="2800" b="1" dirty="0" smtClean="0">
                <a:solidFill>
                  <a:schemeClr val="accent2">
                    <a:lumMod val="50000"/>
                  </a:schemeClr>
                </a:solidFill>
                <a:latin typeface="Tahoma" pitchFamily="34" charset="0"/>
                <a:ea typeface="Tahoma" pitchFamily="34" charset="0"/>
                <a:cs typeface="Tahoma" pitchFamily="34" charset="0"/>
              </a:rPr>
              <a:t> Takip işlemleri,</a:t>
            </a:r>
          </a:p>
          <a:p>
            <a:pPr marL="457200" indent="-457200">
              <a:buFont typeface="+mj-lt"/>
              <a:buAutoNum type="arabicPeriod"/>
            </a:pPr>
            <a:r>
              <a:rPr lang="tr-TR" sz="2800" b="1" dirty="0" smtClean="0">
                <a:solidFill>
                  <a:schemeClr val="accent2">
                    <a:lumMod val="50000"/>
                  </a:schemeClr>
                </a:solidFill>
                <a:latin typeface="Tahoma" pitchFamily="34" charset="0"/>
                <a:ea typeface="Tahoma" pitchFamily="34" charset="0"/>
                <a:cs typeface="Tahoma" pitchFamily="34" charset="0"/>
              </a:rPr>
              <a:t>Odalar onayladıkları sözleşmenin bir nüshasını okul onayından sonra almalı.</a:t>
            </a:r>
          </a:p>
          <a:p>
            <a:pPr marL="457200" indent="-457200">
              <a:buFont typeface="+mj-lt"/>
              <a:buAutoNum type="arabicPeriod"/>
            </a:pPr>
            <a:r>
              <a:rPr lang="tr-TR" sz="2800" b="1" dirty="0" smtClean="0">
                <a:solidFill>
                  <a:schemeClr val="accent2">
                    <a:lumMod val="50000"/>
                  </a:schemeClr>
                </a:solidFill>
                <a:latin typeface="Tahoma" pitchFamily="34" charset="0"/>
                <a:ea typeface="Tahoma" pitchFamily="34" charset="0"/>
                <a:cs typeface="Tahoma" pitchFamily="34" charset="0"/>
              </a:rPr>
              <a:t>Sözleşmesi onaylanan çırak “Çırak-Kalfa Sicil Defteri’ne” işlenmeli.</a:t>
            </a:r>
            <a:endParaRPr lang="tr-TR" sz="2400" dirty="0">
              <a:solidFill>
                <a:schemeClr val="accent2">
                  <a:lumMod val="50000"/>
                </a:schemeClr>
              </a:solidFill>
              <a:latin typeface="Tahoma" pitchFamily="34" charset="0"/>
              <a:ea typeface="Tahoma" pitchFamily="34" charset="0"/>
              <a:cs typeface="Tahoma" pitchFamily="34" charset="0"/>
            </a:endParaRPr>
          </a:p>
        </p:txBody>
      </p:sp>
    </p:spTree>
  </p:cSld>
  <p:clrMapOvr>
    <a:masterClrMapping/>
  </p:clrMapOvr>
  <p:transition spd="slow">
    <p:pull dir="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etin kutusu"/>
          <p:cNvSpPr txBox="1"/>
          <p:nvPr/>
        </p:nvSpPr>
        <p:spPr>
          <a:xfrm>
            <a:off x="875082" y="1367743"/>
            <a:ext cx="6768752" cy="4278094"/>
          </a:xfrm>
          <a:prstGeom prst="rect">
            <a:avLst/>
          </a:prstGeom>
          <a:noFill/>
        </p:spPr>
        <p:txBody>
          <a:bodyPr wrap="square" rtlCol="0">
            <a:spAutoFit/>
          </a:bodyPr>
          <a:lstStyle/>
          <a:p>
            <a:pPr algn="ctr"/>
            <a:r>
              <a:rPr lang="tr-TR" sz="6000" b="1" dirty="0" smtClean="0">
                <a:solidFill>
                  <a:srgbClr val="C00000"/>
                </a:solidFill>
                <a:latin typeface="Segoe Script" pitchFamily="34" charset="0"/>
              </a:rPr>
              <a:t>P</a:t>
            </a:r>
          </a:p>
          <a:p>
            <a:pPr algn="ctr"/>
            <a:r>
              <a:rPr lang="tr-TR" sz="6000" b="1" dirty="0" smtClean="0">
                <a:solidFill>
                  <a:srgbClr val="002060"/>
                </a:solidFill>
                <a:latin typeface="Segoe Script" pitchFamily="34" charset="0"/>
              </a:rPr>
              <a:t>P</a:t>
            </a:r>
          </a:p>
          <a:p>
            <a:pPr algn="ctr"/>
            <a:r>
              <a:rPr lang="tr-TR" sz="6000" b="1" dirty="0" smtClean="0">
                <a:solidFill>
                  <a:srgbClr val="002060"/>
                </a:solidFill>
                <a:latin typeface="Segoe Script" pitchFamily="34" charset="0"/>
              </a:rPr>
              <a:t>P</a:t>
            </a:r>
            <a:endParaRPr lang="tr-TR" sz="6000" b="1" dirty="0" smtClean="0">
              <a:solidFill>
                <a:srgbClr val="00B0F0"/>
              </a:solidFill>
              <a:latin typeface="Segoe Script" pitchFamily="34" charset="0"/>
            </a:endParaRPr>
          </a:p>
          <a:p>
            <a:pPr algn="ctr"/>
            <a:r>
              <a:rPr lang="tr-TR" sz="6000" b="1" dirty="0" smtClean="0">
                <a:solidFill>
                  <a:srgbClr val="002060"/>
                </a:solidFill>
                <a:latin typeface="Segoe Script" pitchFamily="34" charset="0"/>
              </a:rPr>
              <a:t>P</a:t>
            </a:r>
            <a:endParaRPr lang="tr-TR" sz="6000" b="1" dirty="0" smtClean="0">
              <a:solidFill>
                <a:srgbClr val="00B050"/>
              </a:solidFill>
              <a:latin typeface="Segoe Script" pitchFamily="34" charset="0"/>
            </a:endParaRPr>
          </a:p>
          <a:p>
            <a:pPr algn="ctr"/>
            <a:r>
              <a:rPr lang="tr-TR" sz="3200" b="1" dirty="0" smtClean="0">
                <a:solidFill>
                  <a:schemeClr val="tx2">
                    <a:lumMod val="75000"/>
                  </a:schemeClr>
                </a:solidFill>
                <a:latin typeface="Segoe Script" pitchFamily="34" charset="0"/>
              </a:rPr>
              <a:t>NEDİR BU  </a:t>
            </a:r>
            <a:r>
              <a:rPr lang="tr-TR" sz="3200" b="1" dirty="0" smtClean="0">
                <a:solidFill>
                  <a:srgbClr val="C00000"/>
                </a:solidFill>
                <a:latin typeface="Segoe Script" pitchFamily="34" charset="0"/>
              </a:rPr>
              <a:t>P </a:t>
            </a:r>
            <a:r>
              <a:rPr lang="tr-TR" sz="3200" b="1" dirty="0" smtClean="0">
                <a:solidFill>
                  <a:schemeClr val="tx2">
                    <a:lumMod val="75000"/>
                  </a:schemeClr>
                </a:solidFill>
                <a:latin typeface="Segoe Script" pitchFamily="34" charset="0"/>
              </a:rPr>
              <a:t>LER?</a:t>
            </a:r>
          </a:p>
        </p:txBody>
      </p:sp>
      <p:sp>
        <p:nvSpPr>
          <p:cNvPr id="5" name="4 Metin kutusu"/>
          <p:cNvSpPr txBox="1"/>
          <p:nvPr/>
        </p:nvSpPr>
        <p:spPr>
          <a:xfrm>
            <a:off x="3707904" y="6165304"/>
            <a:ext cx="184731" cy="369332"/>
          </a:xfrm>
          <a:prstGeom prst="rect">
            <a:avLst/>
          </a:prstGeom>
          <a:noFill/>
        </p:spPr>
        <p:txBody>
          <a:bodyPr wrap="none" rtlCol="0">
            <a:spAutoFit/>
          </a:bodyPr>
          <a:lstStyle/>
          <a:p>
            <a:endParaRPr lang="tr-TR" dirty="0"/>
          </a:p>
        </p:txBody>
      </p:sp>
      <p:sp>
        <p:nvSpPr>
          <p:cNvPr id="7" name="6 Slayt Numarası Yer Tutucusu"/>
          <p:cNvSpPr>
            <a:spLocks noGrp="1"/>
          </p:cNvSpPr>
          <p:nvPr>
            <p:ph type="sldNum" sz="quarter" idx="12"/>
          </p:nvPr>
        </p:nvSpPr>
        <p:spPr/>
        <p:txBody>
          <a:bodyPr/>
          <a:lstStyle/>
          <a:p>
            <a:fld id="{B1DEFA8C-F947-479F-BE07-76B6B3F80BF1}" type="slidenum">
              <a:rPr lang="tr-TR" smtClean="0"/>
              <a:pPr/>
              <a:t>32</a:t>
            </a:fld>
            <a:endParaRPr lang="tr-TR"/>
          </a:p>
        </p:txBody>
      </p:sp>
      <p:sp>
        <p:nvSpPr>
          <p:cNvPr id="8" name="7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9"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pic>
        <p:nvPicPr>
          <p:cNvPr id="10"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10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1000" fill="hold"/>
                                        <p:tgtEl>
                                          <p:spTgt spid="6">
                                            <p:txEl>
                                              <p:pRg st="1" end="1"/>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1000" fill="hold"/>
                                        <p:tgtEl>
                                          <p:spTgt spid="6">
                                            <p:txEl>
                                              <p:pRg st="2" end="2"/>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6">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1000" fill="hold"/>
                                        <p:tgtEl>
                                          <p:spTgt spid="6">
                                            <p:txEl>
                                              <p:pRg st="4" end="4"/>
                                            </p:txEl>
                                          </p:spTgt>
                                        </p:tgtEl>
                                        <p:attrNameLst>
                                          <p:attrName>ppt_x</p:attrName>
                                        </p:attrNameLst>
                                      </p:cBhvr>
                                      <p:tavLst>
                                        <p:tav tm="0">
                                          <p:val>
                                            <p:strVal val="0-#ppt_w/2"/>
                                          </p:val>
                                        </p:tav>
                                        <p:tav tm="100000">
                                          <p:val>
                                            <p:strVal val="#ppt_x"/>
                                          </p:val>
                                        </p:tav>
                                      </p:tavLst>
                                    </p:anim>
                                    <p:anim calcmode="lin" valueType="num">
                                      <p:cBhvr additive="base">
                                        <p:cTn id="32" dur="1000" fill="hold"/>
                                        <p:tgtEl>
                                          <p:spTgt spid="6">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etin kutusu"/>
          <p:cNvSpPr txBox="1"/>
          <p:nvPr/>
        </p:nvSpPr>
        <p:spPr>
          <a:xfrm>
            <a:off x="1000100" y="1294046"/>
            <a:ext cx="6768752" cy="4832092"/>
          </a:xfrm>
          <a:prstGeom prst="rect">
            <a:avLst/>
          </a:prstGeom>
          <a:noFill/>
        </p:spPr>
        <p:txBody>
          <a:bodyPr wrap="square" rtlCol="0">
            <a:spAutoFit/>
          </a:bodyPr>
          <a:lstStyle/>
          <a:p>
            <a:pPr algn="ctr"/>
            <a:r>
              <a:rPr lang="tr-TR" sz="6000" b="1" dirty="0" smtClean="0">
                <a:solidFill>
                  <a:srgbClr val="C00000"/>
                </a:solidFill>
                <a:latin typeface="Segoe Script" pitchFamily="34" charset="0"/>
              </a:rPr>
              <a:t>P</a:t>
            </a:r>
          </a:p>
          <a:p>
            <a:pPr algn="ctr"/>
            <a:r>
              <a:rPr lang="tr-TR" sz="6000" b="1" dirty="0" smtClean="0">
                <a:solidFill>
                  <a:srgbClr val="002060"/>
                </a:solidFill>
                <a:latin typeface="Segoe Script" pitchFamily="34" charset="0"/>
              </a:rPr>
              <a:t>P</a:t>
            </a:r>
            <a:r>
              <a:rPr lang="tr-TR" sz="6000" b="1" dirty="0" smtClean="0">
                <a:solidFill>
                  <a:schemeClr val="accent5">
                    <a:lumMod val="60000"/>
                    <a:lumOff val="40000"/>
                  </a:schemeClr>
                </a:solidFill>
                <a:latin typeface="Segoe Script" pitchFamily="34" charset="0"/>
              </a:rPr>
              <a:t>LAN</a:t>
            </a:r>
          </a:p>
          <a:p>
            <a:pPr algn="ctr"/>
            <a:r>
              <a:rPr lang="tr-TR" sz="6000" b="1" dirty="0" smtClean="0">
                <a:solidFill>
                  <a:srgbClr val="002060"/>
                </a:solidFill>
                <a:latin typeface="Segoe Script" pitchFamily="34" charset="0"/>
              </a:rPr>
              <a:t>P</a:t>
            </a:r>
            <a:r>
              <a:rPr lang="tr-TR" sz="6000" b="1" dirty="0" smtClean="0">
                <a:solidFill>
                  <a:srgbClr val="00B0F0"/>
                </a:solidFill>
                <a:latin typeface="Segoe Script" pitchFamily="34" charset="0"/>
              </a:rPr>
              <a:t>ROGRAM</a:t>
            </a:r>
          </a:p>
          <a:p>
            <a:pPr algn="ctr"/>
            <a:r>
              <a:rPr lang="tr-TR" sz="6000" b="1" dirty="0" smtClean="0">
                <a:solidFill>
                  <a:srgbClr val="002060"/>
                </a:solidFill>
                <a:latin typeface="Segoe Script" pitchFamily="34" charset="0"/>
              </a:rPr>
              <a:t>P</a:t>
            </a:r>
            <a:r>
              <a:rPr lang="tr-TR" sz="6000" b="1" dirty="0" smtClean="0">
                <a:solidFill>
                  <a:srgbClr val="00B050"/>
                </a:solidFill>
                <a:latin typeface="Segoe Script" pitchFamily="34" charset="0"/>
              </a:rPr>
              <a:t>ROJE</a:t>
            </a:r>
          </a:p>
          <a:p>
            <a:pPr algn="ctr"/>
            <a:r>
              <a:rPr lang="tr-TR" sz="3200" b="1" dirty="0" smtClean="0">
                <a:solidFill>
                  <a:schemeClr val="tx2">
                    <a:lumMod val="75000"/>
                  </a:schemeClr>
                </a:solidFill>
                <a:latin typeface="Segoe Script" pitchFamily="34" charset="0"/>
              </a:rPr>
              <a:t>BUNLARIN HEPSİNİN ÜSTÜNDE OLAN </a:t>
            </a:r>
            <a:r>
              <a:rPr lang="tr-TR" sz="3600" b="1" dirty="0" smtClean="0">
                <a:solidFill>
                  <a:srgbClr val="C00000"/>
                </a:solidFill>
                <a:latin typeface="Segoe Script" pitchFamily="34" charset="0"/>
              </a:rPr>
              <a:t>P</a:t>
            </a:r>
            <a:r>
              <a:rPr lang="tr-TR" sz="3200" b="1" dirty="0" smtClean="0">
                <a:solidFill>
                  <a:srgbClr val="C00000"/>
                </a:solidFill>
                <a:latin typeface="Segoe Script" pitchFamily="34" charset="0"/>
              </a:rPr>
              <a:t> </a:t>
            </a:r>
            <a:r>
              <a:rPr lang="tr-TR" sz="3200" b="1" dirty="0" smtClean="0">
                <a:solidFill>
                  <a:schemeClr val="tx2">
                    <a:lumMod val="75000"/>
                  </a:schemeClr>
                </a:solidFill>
                <a:latin typeface="Segoe Script" pitchFamily="34" charset="0"/>
              </a:rPr>
              <a:t>NE?</a:t>
            </a:r>
          </a:p>
        </p:txBody>
      </p:sp>
      <p:sp>
        <p:nvSpPr>
          <p:cNvPr id="5" name="4 Metin kutusu"/>
          <p:cNvSpPr txBox="1"/>
          <p:nvPr/>
        </p:nvSpPr>
        <p:spPr>
          <a:xfrm>
            <a:off x="3707904" y="6165304"/>
            <a:ext cx="184731" cy="369332"/>
          </a:xfrm>
          <a:prstGeom prst="rect">
            <a:avLst/>
          </a:prstGeom>
          <a:noFill/>
        </p:spPr>
        <p:txBody>
          <a:bodyPr wrap="none" rtlCol="0">
            <a:spAutoFit/>
          </a:bodyPr>
          <a:lstStyle/>
          <a:p>
            <a:endParaRPr lang="tr-TR" dirty="0"/>
          </a:p>
        </p:txBody>
      </p:sp>
      <p:sp>
        <p:nvSpPr>
          <p:cNvPr id="7" name="6 Slayt Numarası Yer Tutucusu"/>
          <p:cNvSpPr>
            <a:spLocks noGrp="1"/>
          </p:cNvSpPr>
          <p:nvPr>
            <p:ph type="sldNum" sz="quarter" idx="12"/>
          </p:nvPr>
        </p:nvSpPr>
        <p:spPr/>
        <p:txBody>
          <a:bodyPr/>
          <a:lstStyle/>
          <a:p>
            <a:fld id="{B1DEFA8C-F947-479F-BE07-76B6B3F80BF1}" type="slidenum">
              <a:rPr lang="tr-TR" smtClean="0"/>
              <a:pPr/>
              <a:t>33</a:t>
            </a:fld>
            <a:endParaRPr lang="tr-TR"/>
          </a:p>
        </p:txBody>
      </p:sp>
      <p:sp>
        <p:nvSpPr>
          <p:cNvPr id="8" name="7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9"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pic>
        <p:nvPicPr>
          <p:cNvPr id="10"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10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1000" fill="hold"/>
                                        <p:tgtEl>
                                          <p:spTgt spid="6">
                                            <p:txEl>
                                              <p:pRg st="1" end="1"/>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6">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1000" fill="hold"/>
                                        <p:tgtEl>
                                          <p:spTgt spid="6">
                                            <p:txEl>
                                              <p:pRg st="4" end="4"/>
                                            </p:txEl>
                                          </p:spTgt>
                                        </p:tgtEl>
                                        <p:attrNameLst>
                                          <p:attrName>ppt_x</p:attrName>
                                        </p:attrNameLst>
                                      </p:cBhvr>
                                      <p:tavLst>
                                        <p:tav tm="0">
                                          <p:val>
                                            <p:strVal val="0-#ppt_w/2"/>
                                          </p:val>
                                        </p:tav>
                                        <p:tav tm="100000">
                                          <p:val>
                                            <p:strVal val="#ppt_x"/>
                                          </p:val>
                                        </p:tav>
                                      </p:tavLst>
                                    </p:anim>
                                    <p:anim calcmode="lin" valueType="num">
                                      <p:cBhvr additive="base">
                                        <p:cTn id="32" dur="1000" fill="hold"/>
                                        <p:tgtEl>
                                          <p:spTgt spid="6">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etin kutusu"/>
          <p:cNvSpPr txBox="1"/>
          <p:nvPr/>
        </p:nvSpPr>
        <p:spPr>
          <a:xfrm>
            <a:off x="928662" y="1500174"/>
            <a:ext cx="6768752" cy="4154984"/>
          </a:xfrm>
          <a:prstGeom prst="rect">
            <a:avLst/>
          </a:prstGeom>
          <a:noFill/>
        </p:spPr>
        <p:txBody>
          <a:bodyPr wrap="square" rtlCol="0">
            <a:spAutoFit/>
          </a:bodyPr>
          <a:lstStyle/>
          <a:p>
            <a:pPr algn="ctr"/>
            <a:r>
              <a:rPr lang="tr-TR" sz="6600" b="1" dirty="0" smtClean="0">
                <a:solidFill>
                  <a:srgbClr val="C00000"/>
                </a:solidFill>
                <a:latin typeface="Segoe Script" pitchFamily="34" charset="0"/>
                <a:sym typeface="Wingdings" pitchFamily="2" charset="2"/>
              </a:rPr>
              <a:t></a:t>
            </a:r>
            <a:r>
              <a:rPr lang="tr-TR" sz="6600" b="1" dirty="0" smtClean="0">
                <a:solidFill>
                  <a:srgbClr val="C00000"/>
                </a:solidFill>
                <a:latin typeface="Segoe Script" pitchFamily="34" charset="0"/>
              </a:rPr>
              <a:t>POLİTİKA</a:t>
            </a:r>
            <a:r>
              <a:rPr lang="tr-TR" sz="6600" b="1" dirty="0" smtClean="0">
                <a:solidFill>
                  <a:srgbClr val="C00000"/>
                </a:solidFill>
                <a:latin typeface="Segoe Script" pitchFamily="34" charset="0"/>
                <a:sym typeface="Wingdings" pitchFamily="2" charset="2"/>
              </a:rPr>
              <a:t></a:t>
            </a:r>
            <a:endParaRPr lang="tr-TR" sz="6600" b="1" dirty="0" smtClean="0">
              <a:solidFill>
                <a:srgbClr val="C00000"/>
              </a:solidFill>
              <a:latin typeface="Segoe Script" pitchFamily="34" charset="0"/>
            </a:endParaRPr>
          </a:p>
          <a:p>
            <a:pPr algn="ctr"/>
            <a:r>
              <a:rPr lang="tr-TR" sz="6600" b="1" dirty="0" smtClean="0">
                <a:solidFill>
                  <a:srgbClr val="002060"/>
                </a:solidFill>
                <a:latin typeface="Segoe Script" pitchFamily="34" charset="0"/>
              </a:rPr>
              <a:t>P</a:t>
            </a:r>
            <a:r>
              <a:rPr lang="tr-TR" sz="6600" b="1" dirty="0" smtClean="0">
                <a:solidFill>
                  <a:schemeClr val="accent5">
                    <a:lumMod val="60000"/>
                    <a:lumOff val="40000"/>
                  </a:schemeClr>
                </a:solidFill>
                <a:latin typeface="Segoe Script" pitchFamily="34" charset="0"/>
              </a:rPr>
              <a:t>LAN</a:t>
            </a:r>
          </a:p>
          <a:p>
            <a:pPr algn="ctr"/>
            <a:r>
              <a:rPr lang="tr-TR" sz="6600" b="1" dirty="0" smtClean="0">
                <a:solidFill>
                  <a:srgbClr val="002060"/>
                </a:solidFill>
                <a:latin typeface="Segoe Script" pitchFamily="34" charset="0"/>
              </a:rPr>
              <a:t>P</a:t>
            </a:r>
            <a:r>
              <a:rPr lang="tr-TR" sz="6600" b="1" dirty="0" smtClean="0">
                <a:solidFill>
                  <a:srgbClr val="00B0F0"/>
                </a:solidFill>
                <a:latin typeface="Segoe Script" pitchFamily="34" charset="0"/>
              </a:rPr>
              <a:t>ROGRAM</a:t>
            </a:r>
          </a:p>
          <a:p>
            <a:pPr algn="ctr"/>
            <a:r>
              <a:rPr lang="tr-TR" sz="6600" b="1" dirty="0" smtClean="0">
                <a:solidFill>
                  <a:srgbClr val="002060"/>
                </a:solidFill>
                <a:latin typeface="Segoe Script" pitchFamily="34" charset="0"/>
              </a:rPr>
              <a:t>P</a:t>
            </a:r>
            <a:r>
              <a:rPr lang="tr-TR" sz="6600" b="1" dirty="0" smtClean="0">
                <a:solidFill>
                  <a:srgbClr val="00B050"/>
                </a:solidFill>
                <a:latin typeface="Segoe Script" pitchFamily="34" charset="0"/>
              </a:rPr>
              <a:t>ROJE</a:t>
            </a:r>
          </a:p>
        </p:txBody>
      </p:sp>
      <p:sp>
        <p:nvSpPr>
          <p:cNvPr id="5" name="4 Slayt Numarası Yer Tutucusu"/>
          <p:cNvSpPr>
            <a:spLocks noGrp="1"/>
          </p:cNvSpPr>
          <p:nvPr>
            <p:ph type="sldNum" sz="quarter" idx="12"/>
          </p:nvPr>
        </p:nvSpPr>
        <p:spPr/>
        <p:txBody>
          <a:bodyPr/>
          <a:lstStyle/>
          <a:p>
            <a:fld id="{B1DEFA8C-F947-479F-BE07-76B6B3F80BF1}" type="slidenum">
              <a:rPr lang="tr-TR" smtClean="0"/>
              <a:pPr/>
              <a:t>34</a:t>
            </a:fld>
            <a:endParaRPr lang="tr-TR"/>
          </a:p>
        </p:txBody>
      </p:sp>
      <p:sp>
        <p:nvSpPr>
          <p:cNvPr id="7" name="6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8"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pic>
        <p:nvPicPr>
          <p:cNvPr id="9"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additive="base">
                                        <p:cTn id="13" dur="1000" fill="hold"/>
                                        <p:tgtEl>
                                          <p:spTgt spid="6">
                                            <p:txEl>
                                              <p:pRg st="2" end="2"/>
                                            </p:txEl>
                                          </p:spTgt>
                                        </p:tgtEl>
                                        <p:attrNameLst>
                                          <p:attrName>ppt_x</p:attrName>
                                        </p:attrNameLst>
                                      </p:cBhvr>
                                      <p:tavLst>
                                        <p:tav tm="0">
                                          <p:val>
                                            <p:strVal val="0-#ppt_w/2"/>
                                          </p:val>
                                        </p:tav>
                                        <p:tav tm="100000">
                                          <p:val>
                                            <p:strVal val="#ppt_x"/>
                                          </p:val>
                                        </p:tav>
                                      </p:tavLst>
                                    </p:anim>
                                    <p:anim calcmode="lin" valueType="num">
                                      <p:cBhvr additive="base">
                                        <p:cTn id="14" dur="10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anim calcmode="lin" valueType="num">
                                      <p:cBhvr additive="base">
                                        <p:cTn id="19" dur="1000" fill="hold"/>
                                        <p:tgtEl>
                                          <p:spTgt spid="6">
                                            <p:txEl>
                                              <p:pRg st="3" end="3"/>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6">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2"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additive="base">
                                        <p:cTn id="25" dur="20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26" dur="20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mph" presetSubtype="0" fill="hold" nodeType="clickEffect">
                                  <p:stCondLst>
                                    <p:cond delay="0"/>
                                  </p:stCondLst>
                                  <p:childTnLst>
                                    <p:animRot by="21600000">
                                      <p:cBhvr>
                                        <p:cTn id="30" dur="2000" fill="hold"/>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etin kutusu"/>
          <p:cNvSpPr txBox="1"/>
          <p:nvPr/>
        </p:nvSpPr>
        <p:spPr>
          <a:xfrm>
            <a:off x="714348" y="2214554"/>
            <a:ext cx="7524328" cy="3046988"/>
          </a:xfrm>
          <a:prstGeom prst="rect">
            <a:avLst/>
          </a:prstGeom>
          <a:noFill/>
        </p:spPr>
        <p:txBody>
          <a:bodyPr wrap="square" rtlCol="0">
            <a:spAutoFit/>
          </a:bodyPr>
          <a:lstStyle/>
          <a:p>
            <a:pPr algn="just"/>
            <a:r>
              <a:rPr lang="tr-TR" sz="2400" dirty="0" smtClean="0">
                <a:solidFill>
                  <a:srgbClr val="002060"/>
                </a:solidFill>
                <a:latin typeface="Trebuchet MS" pitchFamily="34" charset="0"/>
              </a:rPr>
              <a:t>	Hepimiz Politikanın da olduğu bir kurumda çalışıyoruz. Politika bir siyasi partide yapılmaz Oda ve Birlik Yöneticileri seçilerek gelen yöneticiler olduklarından bir politikalarının olması gayet doğaldır ve olması da gerekir.</a:t>
            </a:r>
          </a:p>
          <a:p>
            <a:pPr algn="just"/>
            <a:r>
              <a:rPr lang="tr-TR" sz="2400" dirty="0" smtClean="0">
                <a:solidFill>
                  <a:srgbClr val="002060"/>
                </a:solidFill>
                <a:latin typeface="Trebuchet MS" pitchFamily="34" charset="0"/>
              </a:rPr>
              <a:t>        	Onların politikalarını başarılı hale getirecek her zaman bir planımız, bir programımız ve bir projemiz olmalı.</a:t>
            </a:r>
          </a:p>
        </p:txBody>
      </p:sp>
      <p:sp>
        <p:nvSpPr>
          <p:cNvPr id="5" name="4 Slayt Numarası Yer Tutucusu"/>
          <p:cNvSpPr>
            <a:spLocks noGrp="1"/>
          </p:cNvSpPr>
          <p:nvPr>
            <p:ph type="sldNum" sz="quarter" idx="12"/>
          </p:nvPr>
        </p:nvSpPr>
        <p:spPr/>
        <p:txBody>
          <a:bodyPr/>
          <a:lstStyle/>
          <a:p>
            <a:fld id="{B1DEFA8C-F947-479F-BE07-76B6B3F80BF1}" type="slidenum">
              <a:rPr lang="tr-TR" smtClean="0"/>
              <a:pPr/>
              <a:t>35</a:t>
            </a:fld>
            <a:endParaRPr lang="tr-TR"/>
          </a:p>
        </p:txBody>
      </p:sp>
      <p:sp>
        <p:nvSpPr>
          <p:cNvPr id="7" name="6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8"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pic>
        <p:nvPicPr>
          <p:cNvPr id="9"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Tree>
  </p:cSld>
  <p:clrMapOvr>
    <a:masterClrMapping/>
  </p:clrMapOvr>
  <p:transition spd="slow">
    <p:pull dir="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36</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9" name="8 Metin kutusu"/>
          <p:cNvSpPr txBox="1"/>
          <p:nvPr/>
        </p:nvSpPr>
        <p:spPr>
          <a:xfrm>
            <a:off x="4795338" y="5072074"/>
            <a:ext cx="3420000" cy="707886"/>
          </a:xfrm>
          <a:prstGeom prst="rect">
            <a:avLst/>
          </a:prstGeom>
          <a:noFill/>
        </p:spPr>
        <p:txBody>
          <a:bodyPr wrap="square" rtlCol="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tr-TR" sz="4000" b="1" dirty="0" smtClean="0">
                <a:ln>
                  <a:solidFill>
                    <a:schemeClr val="tx2">
                      <a:lumMod val="50000"/>
                    </a:schemeClr>
                  </a:solidFill>
                </a:ln>
                <a:solidFill>
                  <a:schemeClr val="accent1">
                    <a:lumMod val="50000"/>
                  </a:schemeClr>
                </a:solidFill>
                <a:latin typeface="Trebuchet MS" pitchFamily="34" charset="0"/>
                <a:sym typeface="Wingdings" pitchFamily="2" charset="2"/>
              </a:rPr>
              <a:t></a:t>
            </a:r>
            <a:r>
              <a:rPr lang="tr-TR" sz="2800" b="1" dirty="0" smtClean="0">
                <a:ln>
                  <a:solidFill>
                    <a:schemeClr val="tx2">
                      <a:lumMod val="50000"/>
                    </a:schemeClr>
                  </a:solidFill>
                </a:ln>
                <a:solidFill>
                  <a:schemeClr val="accent1">
                    <a:lumMod val="50000"/>
                  </a:schemeClr>
                </a:solidFill>
                <a:latin typeface="Trebuchet MS" pitchFamily="34" charset="0"/>
              </a:rPr>
              <a:t>TEŞEKKÜRLER</a:t>
            </a:r>
            <a:r>
              <a:rPr lang="tr-TR" sz="4000" b="1" dirty="0" smtClean="0">
                <a:ln>
                  <a:solidFill>
                    <a:schemeClr val="tx2">
                      <a:lumMod val="50000"/>
                    </a:schemeClr>
                  </a:solidFill>
                </a:ln>
                <a:solidFill>
                  <a:schemeClr val="accent1">
                    <a:lumMod val="50000"/>
                  </a:schemeClr>
                </a:solidFill>
                <a:latin typeface="Trebuchet MS" pitchFamily="34" charset="0"/>
                <a:sym typeface="Wingdings" pitchFamily="2" charset="2"/>
              </a:rPr>
              <a:t></a:t>
            </a:r>
            <a:endParaRPr lang="tr-TR" sz="4000" b="1" dirty="0">
              <a:ln>
                <a:solidFill>
                  <a:schemeClr val="tx2">
                    <a:lumMod val="50000"/>
                  </a:schemeClr>
                </a:solidFill>
              </a:ln>
              <a:solidFill>
                <a:schemeClr val="accent1">
                  <a:lumMod val="50000"/>
                </a:schemeClr>
              </a:solidFill>
              <a:latin typeface="Trebuchet MS" pitchFamily="34" charset="0"/>
            </a:endParaRPr>
          </a:p>
        </p:txBody>
      </p:sp>
      <p:pic>
        <p:nvPicPr>
          <p:cNvPr id="3" name="Picture 2" descr="D:\Belgeler\RESİMLER\egitim-ve-gelistirme.jpg"/>
          <p:cNvPicPr>
            <a:picLocks noChangeAspect="1" noChangeArrowheads="1"/>
          </p:cNvPicPr>
          <p:nvPr/>
        </p:nvPicPr>
        <p:blipFill>
          <a:blip r:embed="rId4" cstate="print"/>
          <a:srcRect/>
          <a:stretch>
            <a:fillRect/>
          </a:stretch>
        </p:blipFill>
        <p:spPr bwMode="auto">
          <a:xfrm>
            <a:off x="1214414" y="1428736"/>
            <a:ext cx="4812667" cy="3600000"/>
          </a:xfrm>
          <a:prstGeom prst="rect">
            <a:avLst/>
          </a:prstGeom>
          <a:noFill/>
        </p:spPr>
      </p:pic>
    </p:spTree>
  </p:cSld>
  <p:clrMapOvr>
    <a:masterClrMapping/>
  </p:clrMapOvr>
  <p:transition spd="slow">
    <p:pull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9" name="8 Metin kutusu"/>
          <p:cNvSpPr txBox="1"/>
          <p:nvPr/>
        </p:nvSpPr>
        <p:spPr>
          <a:xfrm>
            <a:off x="1428728" y="1428736"/>
            <a:ext cx="6082114" cy="584775"/>
          </a:xfrm>
          <a:prstGeom prst="rect">
            <a:avLst/>
          </a:prstGeom>
          <a:noFill/>
        </p:spPr>
        <p:txBody>
          <a:bodyPr wrap="none" rtlCol="0">
            <a:spAutoFit/>
          </a:bodyPr>
          <a:lstStyle/>
          <a:p>
            <a:pPr algn="ctr"/>
            <a:r>
              <a:rPr lang="tr-TR" sz="3200" b="1" dirty="0" smtClean="0">
                <a:solidFill>
                  <a:schemeClr val="accent2">
                    <a:lumMod val="50000"/>
                  </a:schemeClr>
                </a:solidFill>
                <a:latin typeface="Tahoma" pitchFamily="34" charset="0"/>
                <a:ea typeface="Tahoma" pitchFamily="34" charset="0"/>
                <a:cs typeface="Tahoma" pitchFamily="34" charset="0"/>
              </a:rPr>
              <a:t>YÖNETMELİĞİN BÖLÜMLERİ</a:t>
            </a:r>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4</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785786" y="2453714"/>
            <a:ext cx="7643866" cy="3046988"/>
          </a:xfrm>
          <a:prstGeom prst="rect">
            <a:avLst/>
          </a:prstGeom>
          <a:noFill/>
        </p:spPr>
        <p:txBody>
          <a:bodyPr wrap="square" rtlCol="0">
            <a:spAutoFit/>
          </a:bodyPr>
          <a:lstStyle/>
          <a:p>
            <a:r>
              <a:rPr lang="tr-TR" sz="2400" b="1" dirty="0" smtClean="0">
                <a:solidFill>
                  <a:schemeClr val="accent2">
                    <a:lumMod val="50000"/>
                  </a:schemeClr>
                </a:solidFill>
                <a:latin typeface="Tahoma" pitchFamily="34" charset="0"/>
                <a:ea typeface="Tahoma" pitchFamily="34" charset="0"/>
                <a:cs typeface="Tahoma" pitchFamily="34" charset="0"/>
              </a:rPr>
              <a:t>YÖNETMELİĞİN BÖLÜMLERİ</a:t>
            </a:r>
          </a:p>
          <a:p>
            <a:pPr marL="514350" indent="-514350">
              <a:buFont typeface="+mj-lt"/>
              <a:buAutoNum type="arabicPeriod"/>
            </a:pPr>
            <a:r>
              <a:rPr lang="tr-TR" sz="2400" b="1" dirty="0" smtClean="0">
                <a:solidFill>
                  <a:schemeClr val="accent2">
                    <a:lumMod val="50000"/>
                  </a:schemeClr>
                </a:solidFill>
                <a:latin typeface="Tahoma" pitchFamily="34" charset="0"/>
                <a:ea typeface="Tahoma" pitchFamily="34" charset="0"/>
                <a:cs typeface="Tahoma" pitchFamily="34" charset="0"/>
              </a:rPr>
              <a:t>Bölüm; Amaç, Kapsam, Dayanak ve Tanımlar</a:t>
            </a:r>
          </a:p>
          <a:p>
            <a:pPr marL="514350" indent="-514350">
              <a:buFont typeface="+mj-lt"/>
              <a:buAutoNum type="arabicPeriod"/>
            </a:pPr>
            <a:r>
              <a:rPr lang="tr-TR" sz="2400" b="1" dirty="0" smtClean="0">
                <a:solidFill>
                  <a:schemeClr val="accent2">
                    <a:lumMod val="50000"/>
                  </a:schemeClr>
                </a:solidFill>
                <a:latin typeface="Tahoma" pitchFamily="34" charset="0"/>
                <a:ea typeface="Tahoma" pitchFamily="34" charset="0"/>
                <a:cs typeface="Tahoma" pitchFamily="34" charset="0"/>
              </a:rPr>
              <a:t>Bölüm; Resmî Yazışmalar</a:t>
            </a:r>
          </a:p>
          <a:p>
            <a:pPr marL="514350" indent="-514350">
              <a:buFont typeface="+mj-lt"/>
              <a:buAutoNum type="arabicPeriod"/>
            </a:pPr>
            <a:r>
              <a:rPr lang="tr-TR" sz="2400" b="1" dirty="0" smtClean="0">
                <a:solidFill>
                  <a:schemeClr val="accent2">
                    <a:lumMod val="50000"/>
                  </a:schemeClr>
                </a:solidFill>
                <a:latin typeface="Tahoma" pitchFamily="34" charset="0"/>
                <a:ea typeface="Tahoma" pitchFamily="34" charset="0"/>
                <a:cs typeface="Tahoma" pitchFamily="34" charset="0"/>
              </a:rPr>
              <a:t>Bölüm; Evrak Hizmetleri</a:t>
            </a:r>
          </a:p>
          <a:p>
            <a:pPr marL="514350" indent="-514350">
              <a:buFont typeface="+mj-lt"/>
              <a:buAutoNum type="arabicPeriod"/>
            </a:pPr>
            <a:r>
              <a:rPr lang="tr-TR" sz="2400" b="1" dirty="0" smtClean="0">
                <a:solidFill>
                  <a:schemeClr val="accent2">
                    <a:lumMod val="50000"/>
                  </a:schemeClr>
                </a:solidFill>
                <a:latin typeface="Tahoma" pitchFamily="34" charset="0"/>
                <a:ea typeface="Tahoma" pitchFamily="34" charset="0"/>
                <a:cs typeface="Tahoma" pitchFamily="34" charset="0"/>
              </a:rPr>
              <a:t>Bölüm; Arşiv Hizmetleri</a:t>
            </a:r>
          </a:p>
          <a:p>
            <a:pPr marL="514350" indent="-514350">
              <a:buFont typeface="+mj-lt"/>
              <a:buAutoNum type="arabicPeriod"/>
            </a:pPr>
            <a:r>
              <a:rPr lang="tr-TR" sz="2400" b="1" dirty="0" smtClean="0">
                <a:solidFill>
                  <a:schemeClr val="accent2">
                    <a:lumMod val="50000"/>
                  </a:schemeClr>
                </a:solidFill>
                <a:latin typeface="Tahoma" pitchFamily="34" charset="0"/>
                <a:ea typeface="Tahoma" pitchFamily="34" charset="0"/>
                <a:cs typeface="Tahoma" pitchFamily="34" charset="0"/>
              </a:rPr>
              <a:t>Bölüm; Depo Hizmetleri</a:t>
            </a:r>
          </a:p>
          <a:p>
            <a:pPr marL="514350" indent="-514350">
              <a:buFont typeface="+mj-lt"/>
              <a:buAutoNum type="arabicPeriod"/>
            </a:pPr>
            <a:r>
              <a:rPr lang="tr-TR" sz="2400" b="1" dirty="0" smtClean="0">
                <a:solidFill>
                  <a:schemeClr val="accent2">
                    <a:lumMod val="50000"/>
                  </a:schemeClr>
                </a:solidFill>
                <a:latin typeface="Tahoma" pitchFamily="34" charset="0"/>
                <a:ea typeface="Tahoma" pitchFamily="34" charset="0"/>
                <a:cs typeface="Tahoma" pitchFamily="34" charset="0"/>
              </a:rPr>
              <a:t>Bölüm; Defterler, Basılı Evrak ve Makbuzlar</a:t>
            </a:r>
          </a:p>
          <a:p>
            <a:pPr marL="514350" indent="-514350">
              <a:buFont typeface="+mj-lt"/>
              <a:buAutoNum type="arabicPeriod"/>
            </a:pPr>
            <a:r>
              <a:rPr lang="tr-TR" sz="2400" b="1" dirty="0" smtClean="0">
                <a:solidFill>
                  <a:schemeClr val="accent2">
                    <a:lumMod val="50000"/>
                  </a:schemeClr>
                </a:solidFill>
                <a:latin typeface="Tahoma" pitchFamily="34" charset="0"/>
                <a:ea typeface="Tahoma" pitchFamily="34" charset="0"/>
                <a:cs typeface="Tahoma" pitchFamily="34" charset="0"/>
              </a:rPr>
              <a:t>Bölüm; Çeşitli ve Son hükümler</a:t>
            </a:r>
          </a:p>
        </p:txBody>
      </p:sp>
    </p:spTree>
  </p:cSld>
  <p:clrMapOvr>
    <a:masterClrMapping/>
  </p:clrMapOvr>
  <p:transition spd="slow">
    <p:pull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9" name="8 Metin kutusu"/>
          <p:cNvSpPr txBox="1"/>
          <p:nvPr/>
        </p:nvSpPr>
        <p:spPr>
          <a:xfrm>
            <a:off x="285720" y="1500174"/>
            <a:ext cx="8566128" cy="4524315"/>
          </a:xfrm>
          <a:prstGeom prst="rect">
            <a:avLst/>
          </a:prstGeom>
          <a:noFill/>
        </p:spPr>
        <p:txBody>
          <a:bodyPr wrap="none" rtlCol="0">
            <a:spAutoFit/>
          </a:bodyPr>
          <a:lstStyle/>
          <a:p>
            <a:pPr algn="just"/>
            <a:r>
              <a:rPr lang="tr-TR" sz="2400" b="1" dirty="0" smtClean="0">
                <a:solidFill>
                  <a:schemeClr val="accent2">
                    <a:lumMod val="50000"/>
                  </a:schemeClr>
                </a:solidFill>
                <a:latin typeface="Tahoma" pitchFamily="34" charset="0"/>
                <a:ea typeface="Tahoma" pitchFamily="34" charset="0"/>
                <a:cs typeface="Tahoma" pitchFamily="34" charset="0"/>
              </a:rPr>
              <a:t>Amaç</a:t>
            </a:r>
            <a:endParaRPr lang="tr-TR" sz="2400" dirty="0" smtClean="0">
              <a:solidFill>
                <a:schemeClr val="accent2">
                  <a:lumMod val="50000"/>
                </a:schemeClr>
              </a:solidFill>
              <a:latin typeface="Tahoma" pitchFamily="34" charset="0"/>
              <a:ea typeface="Tahoma" pitchFamily="34" charset="0"/>
              <a:cs typeface="Tahoma" pitchFamily="34" charset="0"/>
            </a:endParaRPr>
          </a:p>
          <a:p>
            <a:pPr algn="just"/>
            <a:r>
              <a:rPr lang="tr-TR" sz="2400" b="1" dirty="0" smtClean="0">
                <a:solidFill>
                  <a:schemeClr val="accent2">
                    <a:lumMod val="50000"/>
                  </a:schemeClr>
                </a:solidFill>
                <a:latin typeface="Tahoma" pitchFamily="34" charset="0"/>
                <a:ea typeface="Tahoma" pitchFamily="34" charset="0"/>
                <a:cs typeface="Tahoma" pitchFamily="34" charset="0"/>
              </a:rPr>
              <a:t>	MADDE 1 –</a:t>
            </a:r>
            <a:r>
              <a:rPr lang="tr-TR" sz="2400" dirty="0" smtClean="0">
                <a:solidFill>
                  <a:schemeClr val="accent2">
                    <a:lumMod val="50000"/>
                  </a:schemeClr>
                </a:solidFill>
                <a:latin typeface="Tahoma" pitchFamily="34" charset="0"/>
                <a:ea typeface="Tahoma" pitchFamily="34" charset="0"/>
                <a:cs typeface="Tahoma" pitchFamily="34" charset="0"/>
              </a:rPr>
              <a:t> (1) Bu Yönetmeliğin amacı,</a:t>
            </a:r>
          </a:p>
          <a:p>
            <a:pPr algn="just"/>
            <a:r>
              <a:rPr lang="tr-TR" sz="2400" dirty="0" smtClean="0">
                <a:solidFill>
                  <a:schemeClr val="accent2">
                    <a:lumMod val="50000"/>
                  </a:schemeClr>
                </a:solidFill>
                <a:latin typeface="Tahoma" pitchFamily="34" charset="0"/>
                <a:ea typeface="Tahoma" pitchFamily="34" charset="0"/>
                <a:cs typeface="Tahoma" pitchFamily="34" charset="0"/>
              </a:rPr>
              <a:t>esnaf ve sanatkârlar meslek kuruluşlarınca yürütülen</a:t>
            </a:r>
          </a:p>
          <a:p>
            <a:pPr algn="just"/>
            <a:r>
              <a:rPr lang="tr-TR" sz="2400" dirty="0" smtClean="0">
                <a:solidFill>
                  <a:schemeClr val="accent2">
                    <a:lumMod val="50000"/>
                  </a:schemeClr>
                </a:solidFill>
                <a:latin typeface="Tahoma" pitchFamily="34" charset="0"/>
                <a:ea typeface="Tahoma" pitchFamily="34" charset="0"/>
                <a:cs typeface="Tahoma" pitchFamily="34" charset="0"/>
              </a:rPr>
              <a:t>yazışma, evrak, depo hizmetleri, tutulan defter ve dosyalar</a:t>
            </a:r>
          </a:p>
          <a:p>
            <a:pPr algn="just"/>
            <a:r>
              <a:rPr lang="tr-TR" sz="2400" dirty="0" smtClean="0">
                <a:solidFill>
                  <a:schemeClr val="accent2">
                    <a:lumMod val="50000"/>
                  </a:schemeClr>
                </a:solidFill>
                <a:latin typeface="Tahoma" pitchFamily="34" charset="0"/>
                <a:ea typeface="Tahoma" pitchFamily="34" charset="0"/>
                <a:cs typeface="Tahoma" pitchFamily="34" charset="0"/>
              </a:rPr>
              <a:t>ile bunların kayıt ve muhafazasına ilişkin usul ve esasları</a:t>
            </a:r>
          </a:p>
          <a:p>
            <a:pPr algn="just"/>
            <a:r>
              <a:rPr lang="tr-TR" sz="2400" dirty="0" smtClean="0">
                <a:solidFill>
                  <a:schemeClr val="accent2">
                    <a:lumMod val="50000"/>
                  </a:schemeClr>
                </a:solidFill>
                <a:latin typeface="Tahoma" pitchFamily="34" charset="0"/>
                <a:ea typeface="Tahoma" pitchFamily="34" charset="0"/>
                <a:cs typeface="Tahoma" pitchFamily="34" charset="0"/>
              </a:rPr>
              <a:t>düzenlemektir.</a:t>
            </a:r>
          </a:p>
          <a:p>
            <a:pPr algn="just"/>
            <a:r>
              <a:rPr lang="tr-TR" sz="2400" b="1" dirty="0" smtClean="0">
                <a:solidFill>
                  <a:schemeClr val="accent2">
                    <a:lumMod val="50000"/>
                  </a:schemeClr>
                </a:solidFill>
                <a:latin typeface="Tahoma" pitchFamily="34" charset="0"/>
                <a:ea typeface="Tahoma" pitchFamily="34" charset="0"/>
                <a:cs typeface="Tahoma" pitchFamily="34" charset="0"/>
              </a:rPr>
              <a:t>Kapsam</a:t>
            </a:r>
            <a:endParaRPr lang="tr-TR" sz="2400" dirty="0" smtClean="0">
              <a:solidFill>
                <a:schemeClr val="accent2">
                  <a:lumMod val="50000"/>
                </a:schemeClr>
              </a:solidFill>
              <a:latin typeface="Tahoma" pitchFamily="34" charset="0"/>
              <a:ea typeface="Tahoma" pitchFamily="34" charset="0"/>
              <a:cs typeface="Tahoma" pitchFamily="34" charset="0"/>
            </a:endParaRPr>
          </a:p>
          <a:p>
            <a:pPr algn="just"/>
            <a:r>
              <a:rPr lang="tr-TR" sz="2400" b="1" dirty="0" smtClean="0">
                <a:solidFill>
                  <a:schemeClr val="accent2">
                    <a:lumMod val="50000"/>
                  </a:schemeClr>
                </a:solidFill>
                <a:latin typeface="Tahoma" pitchFamily="34" charset="0"/>
                <a:ea typeface="Tahoma" pitchFamily="34" charset="0"/>
                <a:cs typeface="Tahoma" pitchFamily="34" charset="0"/>
              </a:rPr>
              <a:t>	MADDE 2 –</a:t>
            </a:r>
            <a:r>
              <a:rPr lang="tr-TR" sz="2400" dirty="0" smtClean="0">
                <a:solidFill>
                  <a:schemeClr val="accent2">
                    <a:lumMod val="50000"/>
                  </a:schemeClr>
                </a:solidFill>
                <a:latin typeface="Tahoma" pitchFamily="34" charset="0"/>
                <a:ea typeface="Tahoma" pitchFamily="34" charset="0"/>
                <a:cs typeface="Tahoma" pitchFamily="34" charset="0"/>
              </a:rPr>
              <a:t> (1) Bu Yönetmelik, 7/6/2005 tarihli</a:t>
            </a:r>
          </a:p>
          <a:p>
            <a:pPr algn="just"/>
            <a:r>
              <a:rPr lang="tr-TR" sz="2400" dirty="0" smtClean="0">
                <a:solidFill>
                  <a:schemeClr val="accent2">
                    <a:lumMod val="50000"/>
                  </a:schemeClr>
                </a:solidFill>
                <a:latin typeface="Tahoma" pitchFamily="34" charset="0"/>
                <a:ea typeface="Tahoma" pitchFamily="34" charset="0"/>
                <a:cs typeface="Tahoma" pitchFamily="34" charset="0"/>
              </a:rPr>
              <a:t>ve 5362 sayılı Esnaf ve Sanatkârlar Meslek Kuruluşları Kanunu</a:t>
            </a:r>
          </a:p>
          <a:p>
            <a:pPr algn="just"/>
            <a:r>
              <a:rPr lang="tr-TR" sz="2400" dirty="0" smtClean="0">
                <a:solidFill>
                  <a:schemeClr val="accent2">
                    <a:lumMod val="50000"/>
                  </a:schemeClr>
                </a:solidFill>
                <a:latin typeface="Tahoma" pitchFamily="34" charset="0"/>
                <a:ea typeface="Tahoma" pitchFamily="34" charset="0"/>
                <a:cs typeface="Tahoma" pitchFamily="34" charset="0"/>
              </a:rPr>
              <a:t>hükümlerine göre kurulan esnaf ve sanatkârlar meslek</a:t>
            </a:r>
          </a:p>
          <a:p>
            <a:pPr algn="just"/>
            <a:r>
              <a:rPr lang="tr-TR" sz="2400" dirty="0" smtClean="0">
                <a:solidFill>
                  <a:schemeClr val="accent2">
                    <a:lumMod val="50000"/>
                  </a:schemeClr>
                </a:solidFill>
                <a:latin typeface="Tahoma" pitchFamily="34" charset="0"/>
                <a:ea typeface="Tahoma" pitchFamily="34" charset="0"/>
                <a:cs typeface="Tahoma" pitchFamily="34" charset="0"/>
              </a:rPr>
              <a:t>kuruluşlarınca yürütülen birinci maddedeki muamelat</a:t>
            </a:r>
          </a:p>
          <a:p>
            <a:pPr algn="just"/>
            <a:r>
              <a:rPr lang="tr-TR" sz="2400" dirty="0" smtClean="0">
                <a:solidFill>
                  <a:schemeClr val="accent2">
                    <a:lumMod val="50000"/>
                  </a:schemeClr>
                </a:solidFill>
                <a:latin typeface="Tahoma" pitchFamily="34" charset="0"/>
                <a:ea typeface="Tahoma" pitchFamily="34" charset="0"/>
                <a:cs typeface="Tahoma" pitchFamily="34" charset="0"/>
              </a:rPr>
              <a:t>hizmetlerini kapsar.</a:t>
            </a:r>
            <a:endParaRPr lang="tr-TR" sz="2400" b="1" dirty="0" smtClean="0">
              <a:solidFill>
                <a:schemeClr val="accent2">
                  <a:lumMod val="50000"/>
                </a:schemeClr>
              </a:solidFill>
              <a:latin typeface="Tahoma" pitchFamily="34" charset="0"/>
              <a:ea typeface="Tahoma" pitchFamily="34" charset="0"/>
              <a:cs typeface="Tahoma" pitchFamily="34" charset="0"/>
            </a:endParaRPr>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5</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Tree>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6" end="6"/>
                                            </p:txEl>
                                          </p:spTgt>
                                        </p:tgtEl>
                                        <p:attrNameLst>
                                          <p:attrName>style.visibility</p:attrName>
                                        </p:attrNameLst>
                                      </p:cBhvr>
                                      <p:to>
                                        <p:strVal val="visible"/>
                                      </p:to>
                                    </p:set>
                                    <p:anim calcmode="lin" valueType="num">
                                      <p:cBhvr additive="base">
                                        <p:cTn id="7"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9">
                                            <p:txEl>
                                              <p:pRg st="6" end="6"/>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xEl>
                                              <p:pRg st="7" end="7"/>
                                            </p:txEl>
                                          </p:spTgt>
                                        </p:tgtEl>
                                        <p:attrNameLst>
                                          <p:attrName>style.visibility</p:attrName>
                                        </p:attrNameLst>
                                      </p:cBhvr>
                                      <p:to>
                                        <p:strVal val="visible"/>
                                      </p:to>
                                    </p:set>
                                    <p:anim calcmode="lin" valueType="num">
                                      <p:cBhvr additive="base">
                                        <p:cTn id="11" dur="1000" fill="hold"/>
                                        <p:tgtEl>
                                          <p:spTgt spid="9">
                                            <p:txEl>
                                              <p:pRg st="7" end="7"/>
                                            </p:txEl>
                                          </p:spTgt>
                                        </p:tgtEl>
                                        <p:attrNameLst>
                                          <p:attrName>ppt_x</p:attrName>
                                        </p:attrNameLst>
                                      </p:cBhvr>
                                      <p:tavLst>
                                        <p:tav tm="0">
                                          <p:val>
                                            <p:strVal val="#ppt_x"/>
                                          </p:val>
                                        </p:tav>
                                        <p:tav tm="100000">
                                          <p:val>
                                            <p:strVal val="#ppt_x"/>
                                          </p:val>
                                        </p:tav>
                                      </p:tavLst>
                                    </p:anim>
                                    <p:anim calcmode="lin" valueType="num">
                                      <p:cBhvr additive="base">
                                        <p:cTn id="12" dur="1000" fill="hold"/>
                                        <p:tgtEl>
                                          <p:spTgt spid="9">
                                            <p:txEl>
                                              <p:pRg st="7" end="7"/>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xEl>
                                              <p:pRg st="8" end="8"/>
                                            </p:txEl>
                                          </p:spTgt>
                                        </p:tgtEl>
                                        <p:attrNameLst>
                                          <p:attrName>style.visibility</p:attrName>
                                        </p:attrNameLst>
                                      </p:cBhvr>
                                      <p:to>
                                        <p:strVal val="visible"/>
                                      </p:to>
                                    </p:set>
                                    <p:anim calcmode="lin" valueType="num">
                                      <p:cBhvr additive="base">
                                        <p:cTn id="15" dur="1000" fill="hold"/>
                                        <p:tgtEl>
                                          <p:spTgt spid="9">
                                            <p:txEl>
                                              <p:pRg st="8" end="8"/>
                                            </p:txEl>
                                          </p:spTgt>
                                        </p:tgtEl>
                                        <p:attrNameLst>
                                          <p:attrName>ppt_x</p:attrName>
                                        </p:attrNameLst>
                                      </p:cBhvr>
                                      <p:tavLst>
                                        <p:tav tm="0">
                                          <p:val>
                                            <p:strVal val="#ppt_x"/>
                                          </p:val>
                                        </p:tav>
                                        <p:tav tm="100000">
                                          <p:val>
                                            <p:strVal val="#ppt_x"/>
                                          </p:val>
                                        </p:tav>
                                      </p:tavLst>
                                    </p:anim>
                                    <p:anim calcmode="lin" valueType="num">
                                      <p:cBhvr additive="base">
                                        <p:cTn id="16" dur="1000" fill="hold"/>
                                        <p:tgtEl>
                                          <p:spTgt spid="9">
                                            <p:txEl>
                                              <p:pRg st="8" end="8"/>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xEl>
                                              <p:pRg st="9" end="9"/>
                                            </p:txEl>
                                          </p:spTgt>
                                        </p:tgtEl>
                                        <p:attrNameLst>
                                          <p:attrName>style.visibility</p:attrName>
                                        </p:attrNameLst>
                                      </p:cBhvr>
                                      <p:to>
                                        <p:strVal val="visible"/>
                                      </p:to>
                                    </p:set>
                                    <p:anim calcmode="lin" valueType="num">
                                      <p:cBhvr additive="base">
                                        <p:cTn id="19" dur="1000" fill="hold"/>
                                        <p:tgtEl>
                                          <p:spTgt spid="9">
                                            <p:txEl>
                                              <p:pRg st="9" end="9"/>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9">
                                            <p:txEl>
                                              <p:pRg st="9" end="9"/>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
                                            <p:txEl>
                                              <p:pRg st="10" end="10"/>
                                            </p:txEl>
                                          </p:spTgt>
                                        </p:tgtEl>
                                        <p:attrNameLst>
                                          <p:attrName>style.visibility</p:attrName>
                                        </p:attrNameLst>
                                      </p:cBhvr>
                                      <p:to>
                                        <p:strVal val="visible"/>
                                      </p:to>
                                    </p:set>
                                    <p:anim calcmode="lin" valueType="num">
                                      <p:cBhvr additive="base">
                                        <p:cTn id="23" dur="1000" fill="hold"/>
                                        <p:tgtEl>
                                          <p:spTgt spid="9">
                                            <p:txEl>
                                              <p:pRg st="10" end="10"/>
                                            </p:txEl>
                                          </p:spTgt>
                                        </p:tgtEl>
                                        <p:attrNameLst>
                                          <p:attrName>ppt_x</p:attrName>
                                        </p:attrNameLst>
                                      </p:cBhvr>
                                      <p:tavLst>
                                        <p:tav tm="0">
                                          <p:val>
                                            <p:strVal val="#ppt_x"/>
                                          </p:val>
                                        </p:tav>
                                        <p:tav tm="100000">
                                          <p:val>
                                            <p:strVal val="#ppt_x"/>
                                          </p:val>
                                        </p:tav>
                                      </p:tavLst>
                                    </p:anim>
                                    <p:anim calcmode="lin" valueType="num">
                                      <p:cBhvr additive="base">
                                        <p:cTn id="24" dur="1000" fill="hold"/>
                                        <p:tgtEl>
                                          <p:spTgt spid="9">
                                            <p:txEl>
                                              <p:pRg st="10" end="10"/>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9">
                                            <p:txEl>
                                              <p:pRg st="11" end="11"/>
                                            </p:txEl>
                                          </p:spTgt>
                                        </p:tgtEl>
                                        <p:attrNameLst>
                                          <p:attrName>style.visibility</p:attrName>
                                        </p:attrNameLst>
                                      </p:cBhvr>
                                      <p:to>
                                        <p:strVal val="visible"/>
                                      </p:to>
                                    </p:set>
                                    <p:anim calcmode="lin" valueType="num">
                                      <p:cBhvr additive="base">
                                        <p:cTn id="27" dur="1000" fill="hold"/>
                                        <p:tgtEl>
                                          <p:spTgt spid="9">
                                            <p:txEl>
                                              <p:pRg st="11" end="11"/>
                                            </p:txEl>
                                          </p:spTgt>
                                        </p:tgtEl>
                                        <p:attrNameLst>
                                          <p:attrName>ppt_x</p:attrName>
                                        </p:attrNameLst>
                                      </p:cBhvr>
                                      <p:tavLst>
                                        <p:tav tm="0">
                                          <p:val>
                                            <p:strVal val="#ppt_x"/>
                                          </p:val>
                                        </p:tav>
                                        <p:tav tm="100000">
                                          <p:val>
                                            <p:strVal val="#ppt_x"/>
                                          </p:val>
                                        </p:tav>
                                      </p:tavLst>
                                    </p:anim>
                                    <p:anim calcmode="lin" valueType="num">
                                      <p:cBhvr additive="base">
                                        <p:cTn id="28" dur="1000" fill="hold"/>
                                        <p:tgtEl>
                                          <p:spTgt spid="9">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6</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3" name="12 Metin kutusu"/>
          <p:cNvSpPr txBox="1"/>
          <p:nvPr/>
        </p:nvSpPr>
        <p:spPr>
          <a:xfrm>
            <a:off x="642910" y="1571612"/>
            <a:ext cx="7632848" cy="4401205"/>
          </a:xfrm>
          <a:prstGeom prst="rect">
            <a:avLst/>
          </a:prstGeom>
          <a:noFill/>
        </p:spPr>
        <p:txBody>
          <a:bodyPr wrap="square" rtlCol="0">
            <a:spAutoFit/>
          </a:bodyPr>
          <a:lstStyle/>
          <a:p>
            <a:pPr algn="just"/>
            <a:r>
              <a:rPr lang="tr-TR" sz="2800" b="1" dirty="0" smtClean="0">
                <a:solidFill>
                  <a:schemeClr val="accent2">
                    <a:lumMod val="50000"/>
                  </a:schemeClr>
                </a:solidFill>
                <a:latin typeface="Tahoma" pitchFamily="34" charset="0"/>
                <a:ea typeface="Tahoma" pitchFamily="34" charset="0"/>
                <a:cs typeface="Tahoma" pitchFamily="34" charset="0"/>
              </a:rPr>
              <a:t>Bu Durumda;</a:t>
            </a:r>
          </a:p>
          <a:p>
            <a:pPr algn="just"/>
            <a:r>
              <a:rPr lang="tr-TR" sz="2800" b="1" dirty="0" smtClean="0">
                <a:solidFill>
                  <a:schemeClr val="accent2">
                    <a:lumMod val="50000"/>
                  </a:schemeClr>
                </a:solidFill>
                <a:latin typeface="Tahoma" pitchFamily="34" charset="0"/>
                <a:ea typeface="Tahoma" pitchFamily="34" charset="0"/>
                <a:cs typeface="Tahoma" pitchFamily="34" charset="0"/>
              </a:rPr>
              <a:t>	Odalarımızda, Birliklerimizde, Federasyonlarımızda ve Konfederasyonumuzda yapılacak bütün iş ve işlemlerde rehberimiz ve kaynağımız bu yönetmelik olacaktır. Sizden önceki örnekler hatalı veya eski yönetmeliğe göre yapılmış olabilir bunları içerik olarak dikkate alın ancak yönetmeliği de incelemeyi ihmal etmeyin.</a:t>
            </a:r>
            <a:endParaRPr lang="tr-TR" sz="2800" b="1" dirty="0">
              <a:solidFill>
                <a:schemeClr val="accent2">
                  <a:lumMod val="50000"/>
                </a:schemeClr>
              </a:solidFill>
              <a:latin typeface="Tahoma" pitchFamily="34" charset="0"/>
              <a:ea typeface="Tahoma" pitchFamily="34" charset="0"/>
              <a:cs typeface="Tahoma" pitchFamily="34" charset="0"/>
            </a:endParaRPr>
          </a:p>
        </p:txBody>
      </p:sp>
    </p:spTree>
  </p:cSld>
  <p:clrMapOvr>
    <a:masterClrMapping/>
  </p:clrMapOvr>
  <p:transition spd="slow">
    <p:pull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7</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755576" y="1268760"/>
            <a:ext cx="7632848" cy="3970318"/>
          </a:xfrm>
          <a:prstGeom prst="rect">
            <a:avLst/>
          </a:prstGeom>
          <a:noFill/>
        </p:spPr>
        <p:txBody>
          <a:bodyPr wrap="square" rtlCol="0">
            <a:spAutoFit/>
          </a:bodyPr>
          <a:lstStyle/>
          <a:p>
            <a:r>
              <a:rPr lang="tr-TR" sz="2800" b="1" dirty="0" smtClean="0">
                <a:solidFill>
                  <a:schemeClr val="accent5">
                    <a:lumMod val="50000"/>
                  </a:schemeClr>
                </a:solidFill>
                <a:latin typeface="Trebuchet MS" pitchFamily="34" charset="0"/>
              </a:rPr>
              <a:t>Resmi yazışma</a:t>
            </a:r>
          </a:p>
          <a:p>
            <a:r>
              <a:rPr lang="tr-TR" sz="2800" dirty="0" smtClean="0">
                <a:solidFill>
                  <a:schemeClr val="accent5">
                    <a:lumMod val="50000"/>
                  </a:schemeClr>
                </a:solidFill>
                <a:latin typeface="Trebuchet MS" pitchFamily="34" charset="0"/>
              </a:rPr>
              <a:t> Yazışmanın amacı;</a:t>
            </a:r>
          </a:p>
          <a:p>
            <a:pPr lvl="1"/>
            <a:r>
              <a:rPr lang="tr-TR" sz="2800" dirty="0" smtClean="0">
                <a:solidFill>
                  <a:schemeClr val="accent5">
                    <a:lumMod val="50000"/>
                  </a:schemeClr>
                </a:solidFill>
                <a:latin typeface="Trebuchet MS" pitchFamily="34" charset="0"/>
              </a:rPr>
              <a:t> Bilgilendirme,</a:t>
            </a:r>
          </a:p>
          <a:p>
            <a:pPr lvl="1"/>
            <a:r>
              <a:rPr lang="tr-TR" sz="2800" dirty="0" smtClean="0">
                <a:solidFill>
                  <a:schemeClr val="accent5">
                    <a:lumMod val="50000"/>
                  </a:schemeClr>
                </a:solidFill>
                <a:latin typeface="Trebuchet MS" pitchFamily="34" charset="0"/>
              </a:rPr>
              <a:t> Sorun çözme,</a:t>
            </a:r>
          </a:p>
          <a:p>
            <a:pPr lvl="1"/>
            <a:r>
              <a:rPr lang="tr-TR" sz="2800" dirty="0" smtClean="0">
                <a:solidFill>
                  <a:schemeClr val="accent5">
                    <a:lumMod val="50000"/>
                  </a:schemeClr>
                </a:solidFill>
                <a:latin typeface="Trebuchet MS" pitchFamily="34" charset="0"/>
              </a:rPr>
              <a:t> Konuyu açıklığa kavuşturma,</a:t>
            </a:r>
          </a:p>
          <a:p>
            <a:pPr lvl="1"/>
            <a:r>
              <a:rPr lang="tr-TR" sz="2800" dirty="0" smtClean="0">
                <a:solidFill>
                  <a:schemeClr val="accent5">
                    <a:lumMod val="50000"/>
                  </a:schemeClr>
                </a:solidFill>
                <a:latin typeface="Trebuchet MS" pitchFamily="34" charset="0"/>
              </a:rPr>
              <a:t> Talep yazıları,</a:t>
            </a:r>
          </a:p>
          <a:p>
            <a:pPr lvl="1"/>
            <a:r>
              <a:rPr lang="tr-TR" sz="2800" dirty="0" smtClean="0">
                <a:solidFill>
                  <a:schemeClr val="accent5">
                    <a:lumMod val="50000"/>
                  </a:schemeClr>
                </a:solidFill>
                <a:latin typeface="Trebuchet MS" pitchFamily="34" charset="0"/>
              </a:rPr>
              <a:t> Bilgi alma,</a:t>
            </a:r>
          </a:p>
          <a:p>
            <a:pPr lvl="1"/>
            <a:r>
              <a:rPr lang="tr-TR" sz="2800" dirty="0" smtClean="0">
                <a:solidFill>
                  <a:schemeClr val="accent5">
                    <a:lumMod val="50000"/>
                  </a:schemeClr>
                </a:solidFill>
                <a:latin typeface="Trebuchet MS" pitchFamily="34" charset="0"/>
              </a:rPr>
              <a:t> ...</a:t>
            </a:r>
          </a:p>
          <a:p>
            <a:pPr lvl="1"/>
            <a:r>
              <a:rPr lang="tr-TR" sz="2800" dirty="0" smtClean="0">
                <a:solidFill>
                  <a:schemeClr val="accent5">
                    <a:lumMod val="50000"/>
                  </a:schemeClr>
                </a:solidFill>
                <a:latin typeface="Trebuchet MS" pitchFamily="34" charset="0"/>
              </a:rPr>
              <a:t>Gibi amaçlarla yapılır.</a:t>
            </a:r>
            <a:endParaRPr lang="tr-TR" sz="2800" dirty="0">
              <a:solidFill>
                <a:schemeClr val="accent5">
                  <a:lumMod val="50000"/>
                </a:schemeClr>
              </a:solidFill>
              <a:latin typeface="Trebuchet MS" pitchFamily="34" charset="0"/>
            </a:endParaRPr>
          </a:p>
        </p:txBody>
      </p:sp>
    </p:spTree>
  </p:cSld>
  <p:clrMapOvr>
    <a:masterClrMapping/>
  </p:clrMapOvr>
  <p:transition spd="slow">
    <p:pull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8</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sp>
        <p:nvSpPr>
          <p:cNvPr id="12" name="11 Metin kutusu"/>
          <p:cNvSpPr txBox="1"/>
          <p:nvPr/>
        </p:nvSpPr>
        <p:spPr>
          <a:xfrm>
            <a:off x="714348" y="1429298"/>
            <a:ext cx="7632848" cy="3785652"/>
          </a:xfrm>
          <a:prstGeom prst="rect">
            <a:avLst/>
          </a:prstGeom>
          <a:noFill/>
        </p:spPr>
        <p:txBody>
          <a:bodyPr wrap="square" rtlCol="0">
            <a:spAutoFit/>
          </a:bodyPr>
          <a:lstStyle/>
          <a:p>
            <a:pPr algn="just"/>
            <a:r>
              <a:rPr lang="tr-TR" sz="2400" b="1" dirty="0" smtClean="0">
                <a:solidFill>
                  <a:schemeClr val="accent5">
                    <a:lumMod val="50000"/>
                  </a:schemeClr>
                </a:solidFill>
                <a:latin typeface="Trebuchet MS" pitchFamily="34" charset="0"/>
              </a:rPr>
              <a:t>Resmi yazı/Belge</a:t>
            </a:r>
          </a:p>
          <a:p>
            <a:pPr algn="just"/>
            <a:r>
              <a:rPr lang="tr-TR" sz="2400" dirty="0" smtClean="0">
                <a:solidFill>
                  <a:schemeClr val="accent5">
                    <a:lumMod val="50000"/>
                  </a:schemeClr>
                </a:solidFill>
                <a:latin typeface="Trebuchet MS" pitchFamily="34" charset="0"/>
              </a:rPr>
              <a:t> Kurumun görev ve faaliyetlerini yerine getirirken, günlük iş akışı içerisinde oluşan ve kanıt olma özelliği taşıyan yazılı, basılı veya farklı formatlardaki (elektronik, ses, görüntü,grafik vb) kayıtlardır.</a:t>
            </a:r>
          </a:p>
          <a:p>
            <a:pPr algn="just"/>
            <a:r>
              <a:rPr lang="tr-TR" sz="2400" dirty="0" smtClean="0">
                <a:solidFill>
                  <a:schemeClr val="accent5">
                    <a:lumMod val="50000"/>
                  </a:schemeClr>
                </a:solidFill>
                <a:latin typeface="Trebuchet MS" pitchFamily="34" charset="0"/>
              </a:rPr>
              <a:t> Kanıt özelliği taşır,</a:t>
            </a:r>
          </a:p>
          <a:p>
            <a:pPr algn="just"/>
            <a:r>
              <a:rPr lang="tr-TR" sz="2400" dirty="0" smtClean="0">
                <a:solidFill>
                  <a:schemeClr val="accent5">
                    <a:lumMod val="50000"/>
                  </a:schemeClr>
                </a:solidFill>
                <a:latin typeface="Trebuchet MS" pitchFamily="34" charset="0"/>
              </a:rPr>
              <a:t> Kurumun belleğidir,</a:t>
            </a:r>
          </a:p>
          <a:p>
            <a:pPr algn="just"/>
            <a:r>
              <a:rPr lang="tr-TR" sz="2400" dirty="0" smtClean="0">
                <a:solidFill>
                  <a:schemeClr val="accent5">
                    <a:lumMod val="50000"/>
                  </a:schemeClr>
                </a:solidFill>
                <a:latin typeface="Trebuchet MS" pitchFamily="34" charset="0"/>
              </a:rPr>
              <a:t>Yönetim kararlarının ortaya konulması, takip edilmesi, sonuçların değerlendirilmesi ve geleceğe yönelik planlamaların yapılmasını sağlar.</a:t>
            </a:r>
            <a:endParaRPr lang="tr-TR" sz="2400" dirty="0">
              <a:solidFill>
                <a:schemeClr val="accent5">
                  <a:lumMod val="50000"/>
                </a:schemeClr>
              </a:solidFill>
              <a:latin typeface="Trebuchet MS" pitchFamily="34" charset="0"/>
            </a:endParaRPr>
          </a:p>
        </p:txBody>
      </p:sp>
    </p:spTree>
  </p:cSld>
  <p:clrMapOvr>
    <a:masterClrMapping/>
  </p:clrMapOvr>
  <p:transition spd="slow">
    <p:pull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30186" y="260648"/>
            <a:ext cx="7629012" cy="384721"/>
          </a:xfrm>
          <a:prstGeom prst="rect">
            <a:avLst/>
          </a:prstGeom>
          <a:noFill/>
          <a:ln>
            <a:noFill/>
          </a:ln>
        </p:spPr>
        <p:style>
          <a:lnRef idx="3">
            <a:schemeClr val="lt1"/>
          </a:lnRef>
          <a:fillRef idx="1">
            <a:schemeClr val="accent1"/>
          </a:fillRef>
          <a:effectRef idx="1">
            <a:schemeClr val="accent1"/>
          </a:effectRef>
          <a:fontRef idx="minor">
            <a:schemeClr val="lt1"/>
          </a:fontRef>
        </p:style>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00" b="1" dirty="0" smtClean="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rPr>
              <a:t>İSTANBUL ESNAF VE SANATKARLAR ODALARI BİRLİĞİ</a:t>
            </a:r>
            <a:endParaRPr lang="tr-TR" sz="1900" b="1" dirty="0">
              <a:ln w="11430"/>
              <a:solidFill>
                <a:schemeClr val="accent2">
                  <a:lumMod val="50000"/>
                </a:schemeClr>
              </a:solidFill>
              <a:effectLst>
                <a:outerShdw blurRad="50800" dist="39000" dir="5460000" algn="tl">
                  <a:srgbClr val="000000">
                    <a:alpha val="38000"/>
                  </a:srgbClr>
                </a:outerShdw>
                <a:reflection blurRad="6350" stA="55000" endA="50" endPos="85000" dir="5400000" sy="-100000" algn="bl" rotWithShape="0"/>
              </a:effectLst>
              <a:latin typeface="Segoe Script" pitchFamily="34" charset="0"/>
            </a:endParaRPr>
          </a:p>
        </p:txBody>
      </p:sp>
      <p:pic>
        <p:nvPicPr>
          <p:cNvPr id="1026" name="Picture 2" descr="D:\Belgeler\logo1.png"/>
          <p:cNvPicPr>
            <a:picLocks noChangeAspect="1" noChangeArrowheads="1"/>
          </p:cNvPicPr>
          <p:nvPr/>
        </p:nvPicPr>
        <p:blipFill>
          <a:blip r:embed="rId2" cstate="print"/>
          <a:srcRect/>
          <a:stretch>
            <a:fillRect/>
          </a:stretch>
        </p:blipFill>
        <p:spPr bwMode="auto">
          <a:xfrm>
            <a:off x="29202" y="-10132"/>
            <a:ext cx="1040357" cy="863153"/>
          </a:xfrm>
          <a:prstGeom prst="rect">
            <a:avLst/>
          </a:prstGeom>
          <a:noFill/>
        </p:spPr>
      </p:pic>
      <p:sp>
        <p:nvSpPr>
          <p:cNvPr id="5" name="4 Metin kutusu"/>
          <p:cNvSpPr txBox="1"/>
          <p:nvPr/>
        </p:nvSpPr>
        <p:spPr>
          <a:xfrm>
            <a:off x="1187624" y="1772816"/>
            <a:ext cx="184731" cy="369332"/>
          </a:xfrm>
          <a:prstGeom prst="rect">
            <a:avLst/>
          </a:prstGeom>
          <a:noFill/>
        </p:spPr>
        <p:txBody>
          <a:bodyPr wrap="none" rtlCol="0">
            <a:spAutoFit/>
          </a:bodyPr>
          <a:lstStyle/>
          <a:p>
            <a:endParaRPr lang="tr-TR" dirty="0"/>
          </a:p>
        </p:txBody>
      </p:sp>
      <p:sp>
        <p:nvSpPr>
          <p:cNvPr id="10" name="9 Metin kutusu"/>
          <p:cNvSpPr txBox="1"/>
          <p:nvPr/>
        </p:nvSpPr>
        <p:spPr>
          <a:xfrm>
            <a:off x="133382" y="6453336"/>
            <a:ext cx="1920719" cy="246221"/>
          </a:xfrm>
          <a:prstGeom prst="rect">
            <a:avLst/>
          </a:prstGeom>
          <a:noFill/>
        </p:spPr>
        <p:txBody>
          <a:bodyPr wrap="none" rtlCol="0">
            <a:spAutoFit/>
          </a:bodyPr>
          <a:lstStyle/>
          <a:p>
            <a:r>
              <a:rPr lang="tr-TR" sz="1000" b="1" dirty="0" err="1" smtClean="0">
                <a:solidFill>
                  <a:schemeClr val="accent1">
                    <a:lumMod val="75000"/>
                  </a:schemeClr>
                </a:solidFill>
                <a:latin typeface="Segoe Script" pitchFamily="34" charset="0"/>
              </a:rPr>
              <a:t>Uzm</a:t>
            </a:r>
            <a:r>
              <a:rPr lang="tr-TR" sz="1000" b="1" dirty="0" smtClean="0">
                <a:solidFill>
                  <a:schemeClr val="accent1">
                    <a:lumMod val="75000"/>
                  </a:schemeClr>
                </a:solidFill>
                <a:latin typeface="Segoe Script" pitchFamily="34" charset="0"/>
              </a:rPr>
              <a:t>.</a:t>
            </a:r>
            <a:r>
              <a:rPr lang="tr-TR" sz="1000" b="1" dirty="0" err="1" smtClean="0">
                <a:solidFill>
                  <a:schemeClr val="accent1">
                    <a:lumMod val="75000"/>
                  </a:schemeClr>
                </a:solidFill>
                <a:latin typeface="Segoe Script" pitchFamily="34" charset="0"/>
              </a:rPr>
              <a:t>Öğr</a:t>
            </a:r>
            <a:r>
              <a:rPr lang="tr-TR" sz="1000" b="1" dirty="0" smtClean="0">
                <a:solidFill>
                  <a:schemeClr val="accent1">
                    <a:lumMod val="75000"/>
                  </a:schemeClr>
                </a:solidFill>
                <a:latin typeface="Segoe Script" pitchFamily="34" charset="0"/>
              </a:rPr>
              <a:t>.Muzaffer GARİP</a:t>
            </a:r>
            <a:endParaRPr lang="tr-TR" sz="1000" b="1" dirty="0">
              <a:solidFill>
                <a:schemeClr val="accent1">
                  <a:lumMod val="75000"/>
                </a:schemeClr>
              </a:solidFill>
              <a:latin typeface="Segoe Script" pitchFamily="34" charset="0"/>
            </a:endParaRPr>
          </a:p>
        </p:txBody>
      </p:sp>
      <p:sp>
        <p:nvSpPr>
          <p:cNvPr id="11" name="10 Slayt Numarası Yer Tutucusu"/>
          <p:cNvSpPr>
            <a:spLocks noGrp="1"/>
          </p:cNvSpPr>
          <p:nvPr>
            <p:ph type="sldNum" sz="quarter" idx="12"/>
          </p:nvPr>
        </p:nvSpPr>
        <p:spPr/>
        <p:txBody>
          <a:bodyPr/>
          <a:lstStyle/>
          <a:p>
            <a:fld id="{B1DEFA8C-F947-479F-BE07-76B6B3F80BF1}" type="slidenum">
              <a:rPr lang="tr-TR" smtClean="0"/>
              <a:pPr/>
              <a:t>9</a:t>
            </a:fld>
            <a:endParaRPr lang="tr-TR"/>
          </a:p>
        </p:txBody>
      </p:sp>
      <p:pic>
        <p:nvPicPr>
          <p:cNvPr id="1028" name="Picture 4" descr="D:\istesob\RESİMLER\Bayrak.gif"/>
          <p:cNvPicPr>
            <a:picLocks noChangeAspect="1" noChangeArrowheads="1" noCrop="1"/>
          </p:cNvPicPr>
          <p:nvPr/>
        </p:nvPicPr>
        <p:blipFill>
          <a:blip r:embed="rId3" cstate="print"/>
          <a:srcRect/>
          <a:stretch>
            <a:fillRect/>
          </a:stretch>
        </p:blipFill>
        <p:spPr bwMode="auto">
          <a:xfrm>
            <a:off x="8305174" y="-23830"/>
            <a:ext cx="952500" cy="952500"/>
          </a:xfrm>
          <a:prstGeom prst="rect">
            <a:avLst/>
          </a:prstGeom>
          <a:noFill/>
        </p:spPr>
      </p:pic>
      <p:pic>
        <p:nvPicPr>
          <p:cNvPr id="3" name="Picture 2" descr="D:\Belgeler\SEMİNER\Başkanlarımız Semineri\Eğitim Müdürlüğü\örnek sayfa düzeni.jpg"/>
          <p:cNvPicPr>
            <a:picLocks noChangeAspect="1" noChangeArrowheads="1"/>
          </p:cNvPicPr>
          <p:nvPr/>
        </p:nvPicPr>
        <p:blipFill>
          <a:blip r:embed="rId4" cstate="print"/>
          <a:srcRect/>
          <a:stretch>
            <a:fillRect/>
          </a:stretch>
        </p:blipFill>
        <p:spPr bwMode="auto">
          <a:xfrm>
            <a:off x="2229494" y="764704"/>
            <a:ext cx="5006802" cy="5974221"/>
          </a:xfrm>
          <a:prstGeom prst="rect">
            <a:avLst/>
          </a:prstGeom>
          <a:ln w="88900" cap="sq" cmpd="thickThin">
            <a:solidFill>
              <a:schemeClr val="accent3">
                <a:lumMod val="75000"/>
              </a:schemeClr>
            </a:solidFill>
            <a:prstDash val="solid"/>
            <a:miter lim="800000"/>
          </a:ln>
          <a:effectLst>
            <a:innerShdw blurRad="76200">
              <a:srgbClr val="000000"/>
            </a:innerShdw>
          </a:effectLst>
        </p:spPr>
      </p:pic>
    </p:spTree>
  </p:cSld>
  <p:clrMapOvr>
    <a:masterClrMapping/>
  </p:clrMapOvr>
  <p:transition spd="slow">
    <p:pull dir="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mba">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762</TotalTime>
  <Words>1084</Words>
  <Application>Microsoft Office PowerPoint</Application>
  <PresentationFormat>Ekran Gösterisi (4:3)</PresentationFormat>
  <Paragraphs>289</Paragraphs>
  <Slides>36</Slides>
  <Notes>0</Notes>
  <HiddenSlides>0</HiddenSlides>
  <MMClips>0</MMClips>
  <ScaleCrop>false</ScaleCrop>
  <HeadingPairs>
    <vt:vector size="4" baseType="variant">
      <vt:variant>
        <vt:lpstr>Tema</vt:lpstr>
      </vt:variant>
      <vt:variant>
        <vt:i4>1</vt:i4>
      </vt:variant>
      <vt:variant>
        <vt:lpstr>Slayt Başlıkları</vt:lpstr>
      </vt:variant>
      <vt:variant>
        <vt:i4>36</vt:i4>
      </vt:variant>
    </vt:vector>
  </HeadingPairs>
  <TitlesOfParts>
    <vt:vector size="37" baseType="lpstr">
      <vt:lpstr>Cumba</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User</dc:creator>
  <cp:lastModifiedBy>admin</cp:lastModifiedBy>
  <cp:revision>85</cp:revision>
  <dcterms:created xsi:type="dcterms:W3CDTF">2013-08-26T08:06:47Z</dcterms:created>
  <dcterms:modified xsi:type="dcterms:W3CDTF">2014-11-15T08:53:44Z</dcterms:modified>
</cp:coreProperties>
</file>