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835" r:id="rId2"/>
    <p:sldMasterId id="2147483840" r:id="rId3"/>
  </p:sldMasterIdLst>
  <p:notesMasterIdLst>
    <p:notesMasterId r:id="rId42"/>
  </p:notesMasterIdLst>
  <p:handoutMasterIdLst>
    <p:handoutMasterId r:id="rId43"/>
  </p:handoutMasterIdLst>
  <p:sldIdLst>
    <p:sldId id="316" r:id="rId4"/>
    <p:sldId id="302" r:id="rId5"/>
    <p:sldId id="303" r:id="rId6"/>
    <p:sldId id="259" r:id="rId7"/>
    <p:sldId id="260" r:id="rId8"/>
    <p:sldId id="261" r:id="rId9"/>
    <p:sldId id="271" r:id="rId10"/>
    <p:sldId id="310" r:id="rId11"/>
    <p:sldId id="299" r:id="rId12"/>
    <p:sldId id="270" r:id="rId13"/>
    <p:sldId id="263" r:id="rId14"/>
    <p:sldId id="287" r:id="rId15"/>
    <p:sldId id="300" r:id="rId16"/>
    <p:sldId id="288" r:id="rId17"/>
    <p:sldId id="298" r:id="rId18"/>
    <p:sldId id="323" r:id="rId19"/>
    <p:sldId id="304" r:id="rId20"/>
    <p:sldId id="291" r:id="rId21"/>
    <p:sldId id="292" r:id="rId22"/>
    <p:sldId id="305" r:id="rId23"/>
    <p:sldId id="293" r:id="rId24"/>
    <p:sldId id="294" r:id="rId25"/>
    <p:sldId id="295" r:id="rId26"/>
    <p:sldId id="296" r:id="rId27"/>
    <p:sldId id="317" r:id="rId28"/>
    <p:sldId id="311" r:id="rId29"/>
    <p:sldId id="312" r:id="rId30"/>
    <p:sldId id="313" r:id="rId31"/>
    <p:sldId id="314" r:id="rId32"/>
    <p:sldId id="308" r:id="rId33"/>
    <p:sldId id="324" r:id="rId34"/>
    <p:sldId id="309" r:id="rId35"/>
    <p:sldId id="318" r:id="rId36"/>
    <p:sldId id="319" r:id="rId37"/>
    <p:sldId id="320" r:id="rId38"/>
    <p:sldId id="321" r:id="rId39"/>
    <p:sldId id="322" r:id="rId40"/>
    <p:sldId id="297" r:id="rId41"/>
  </p:sldIdLst>
  <p:sldSz cx="9144000" cy="6858000" type="screen4x3"/>
  <p:notesSz cx="6794500" cy="9921875"/>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CBD4E1"/>
    <a:srgbClr val="E7EBF1"/>
    <a:srgbClr val="99CCFF"/>
    <a:srgbClr val="692AA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85" autoAdjust="0"/>
    <p:restoredTop sz="92443" autoAdjust="0"/>
  </p:normalViewPr>
  <p:slideViewPr>
    <p:cSldViewPr>
      <p:cViewPr varScale="1">
        <p:scale>
          <a:sx n="85" d="100"/>
          <a:sy n="85" d="100"/>
        </p:scale>
        <p:origin x="-1434" y="-84"/>
      </p:cViewPr>
      <p:guideLst>
        <p:guide orient="horz" pos="2160"/>
        <p:guide pos="2880"/>
      </p:guideLst>
    </p:cSldViewPr>
  </p:slideViewPr>
  <p:outlineViewPr>
    <p:cViewPr>
      <p:scale>
        <a:sx n="33" d="100"/>
        <a:sy n="33" d="100"/>
      </p:scale>
      <p:origin x="0" y="660"/>
    </p:cViewPr>
  </p:outlineViewPr>
  <p:notesTextViewPr>
    <p:cViewPr>
      <p:scale>
        <a:sx n="100" d="100"/>
        <a:sy n="100" d="100"/>
      </p:scale>
      <p:origin x="0" y="0"/>
    </p:cViewPr>
  </p:notesTextViewPr>
  <p:sorterViewPr>
    <p:cViewPr>
      <p:scale>
        <a:sx n="66" d="100"/>
        <a:sy n="66" d="100"/>
      </p:scale>
      <p:origin x="0" y="2082"/>
    </p:cViewPr>
  </p:sorterViewPr>
  <p:notesViewPr>
    <p:cSldViewPr>
      <p:cViewPr varScale="1">
        <p:scale>
          <a:sx n="50" d="100"/>
          <a:sy n="50" d="100"/>
        </p:scale>
        <p:origin x="-2688" y="-96"/>
      </p:cViewPr>
      <p:guideLst>
        <p:guide orient="horz" pos="3125"/>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FE972D-1320-4557-A14B-2DBD51A92C42}" type="doc">
      <dgm:prSet loTypeId="urn:microsoft.com/office/officeart/2005/8/layout/chevron1" loCatId="process" qsTypeId="urn:microsoft.com/office/officeart/2005/8/quickstyle/3d7" qsCatId="3D" csTypeId="urn:microsoft.com/office/officeart/2005/8/colors/accent1_2" csCatId="accent1" phldr="1"/>
      <dgm:spPr/>
    </dgm:pt>
    <dgm:pt modelId="{2284B4A6-CB20-4DA6-84F1-08285B7DC637}">
      <dgm:prSet phldrT="[Metin]"/>
      <dgm:spPr/>
      <dgm:t>
        <a:bodyPr/>
        <a:lstStyle/>
        <a:p>
          <a:r>
            <a:rPr lang="tr-TR" dirty="0" smtClean="0">
              <a:latin typeface="Calibri" panose="020F0502020204030204" pitchFamily="34" charset="0"/>
            </a:rPr>
            <a:t>Çalışanlar</a:t>
          </a:r>
          <a:endParaRPr lang="tr-TR" dirty="0">
            <a:latin typeface="Calibri" panose="020F0502020204030204" pitchFamily="34" charset="0"/>
          </a:endParaRPr>
        </a:p>
      </dgm:t>
    </dgm:pt>
    <dgm:pt modelId="{F0EFDFDC-3714-4692-853F-3325120A0CF6}" type="parTrans" cxnId="{299A921B-7DF9-4B0E-A66A-4C01DA5485CA}">
      <dgm:prSet/>
      <dgm:spPr/>
      <dgm:t>
        <a:bodyPr/>
        <a:lstStyle/>
        <a:p>
          <a:endParaRPr lang="tr-TR"/>
        </a:p>
      </dgm:t>
    </dgm:pt>
    <dgm:pt modelId="{027CBA4D-CBA4-41DA-B373-59CD5179F5A3}" type="sibTrans" cxnId="{299A921B-7DF9-4B0E-A66A-4C01DA5485CA}">
      <dgm:prSet/>
      <dgm:spPr/>
      <dgm:t>
        <a:bodyPr/>
        <a:lstStyle/>
        <a:p>
          <a:endParaRPr lang="tr-TR"/>
        </a:p>
      </dgm:t>
    </dgm:pt>
    <dgm:pt modelId="{DC2D0F52-88D6-4FC7-AA33-4C488D76EE7A}">
      <dgm:prSet custT="1"/>
      <dgm:spPr/>
      <dgm:t>
        <a:bodyPr/>
        <a:lstStyle/>
        <a:p>
          <a:r>
            <a:rPr lang="tr-TR" sz="1800" b="1" i="0" dirty="0" smtClean="0">
              <a:solidFill>
                <a:schemeClr val="accent6">
                  <a:lumMod val="50000"/>
                </a:schemeClr>
              </a:solidFill>
              <a:latin typeface="Calibri" panose="020F0502020204030204" pitchFamily="34" charset="0"/>
            </a:rPr>
            <a:t>Kıdem tazminatından, sağlık ve analık yardımlarından, iş göremezlik ödeneklerinden, ölüm, maluliyet ve yaşlılık aylıklarından mahrum kalma…</a:t>
          </a:r>
          <a:endParaRPr lang="tr-TR" sz="1800" b="1" i="0" dirty="0">
            <a:solidFill>
              <a:schemeClr val="accent6">
                <a:lumMod val="50000"/>
              </a:schemeClr>
            </a:solidFill>
            <a:latin typeface="Calibri" panose="020F0502020204030204" pitchFamily="34" charset="0"/>
          </a:endParaRPr>
        </a:p>
      </dgm:t>
    </dgm:pt>
    <dgm:pt modelId="{64A3BE39-CD9B-42DE-894C-7D7DD2E8F905}" type="parTrans" cxnId="{5FBD34CC-7300-463A-981F-055897D7DD4D}">
      <dgm:prSet/>
      <dgm:spPr/>
      <dgm:t>
        <a:bodyPr/>
        <a:lstStyle/>
        <a:p>
          <a:endParaRPr lang="tr-TR"/>
        </a:p>
      </dgm:t>
    </dgm:pt>
    <dgm:pt modelId="{2D207EFD-0DA4-47EC-92CE-535DD5760E6F}" type="sibTrans" cxnId="{5FBD34CC-7300-463A-981F-055897D7DD4D}">
      <dgm:prSet/>
      <dgm:spPr/>
      <dgm:t>
        <a:bodyPr/>
        <a:lstStyle/>
        <a:p>
          <a:endParaRPr lang="tr-TR"/>
        </a:p>
      </dgm:t>
    </dgm:pt>
    <dgm:pt modelId="{7BEB1396-DF07-40CE-9071-CA6B324BEEC8}" type="pres">
      <dgm:prSet presAssocID="{7CFE972D-1320-4557-A14B-2DBD51A92C42}" presName="Name0" presStyleCnt="0">
        <dgm:presLayoutVars>
          <dgm:dir/>
          <dgm:animLvl val="lvl"/>
          <dgm:resizeHandles val="exact"/>
        </dgm:presLayoutVars>
      </dgm:prSet>
      <dgm:spPr/>
    </dgm:pt>
    <dgm:pt modelId="{16071242-13A6-4230-89B2-FBA3397015ED}" type="pres">
      <dgm:prSet presAssocID="{2284B4A6-CB20-4DA6-84F1-08285B7DC637}" presName="parTxOnly" presStyleLbl="node1" presStyleIdx="0" presStyleCnt="2" custScaleX="63182" custScaleY="57057" custLinFactNeighborX="-13298" custLinFactNeighborY="1173">
        <dgm:presLayoutVars>
          <dgm:chMax val="0"/>
          <dgm:chPref val="0"/>
          <dgm:bulletEnabled val="1"/>
        </dgm:presLayoutVars>
      </dgm:prSet>
      <dgm:spPr/>
      <dgm:t>
        <a:bodyPr/>
        <a:lstStyle/>
        <a:p>
          <a:endParaRPr lang="tr-TR"/>
        </a:p>
      </dgm:t>
    </dgm:pt>
    <dgm:pt modelId="{75F12CDA-1DE6-4B6E-AF96-D4211C7F5C41}" type="pres">
      <dgm:prSet presAssocID="{027CBA4D-CBA4-41DA-B373-59CD5179F5A3}" presName="parTxOnlySpace" presStyleCnt="0"/>
      <dgm:spPr/>
    </dgm:pt>
    <dgm:pt modelId="{4415A9F1-2073-4CB7-BA34-AEA34B9AE149}" type="pres">
      <dgm:prSet presAssocID="{DC2D0F52-88D6-4FC7-AA33-4C488D76EE7A}" presName="parTxOnly" presStyleLbl="node1" presStyleIdx="1" presStyleCnt="2" custScaleY="65655" custLinFactNeighborX="11567" custLinFactNeighborY="2716">
        <dgm:presLayoutVars>
          <dgm:chMax val="0"/>
          <dgm:chPref val="0"/>
          <dgm:bulletEnabled val="1"/>
        </dgm:presLayoutVars>
      </dgm:prSet>
      <dgm:spPr/>
      <dgm:t>
        <a:bodyPr/>
        <a:lstStyle/>
        <a:p>
          <a:endParaRPr lang="tr-TR"/>
        </a:p>
      </dgm:t>
    </dgm:pt>
  </dgm:ptLst>
  <dgm:cxnLst>
    <dgm:cxn modelId="{299A921B-7DF9-4B0E-A66A-4C01DA5485CA}" srcId="{7CFE972D-1320-4557-A14B-2DBD51A92C42}" destId="{2284B4A6-CB20-4DA6-84F1-08285B7DC637}" srcOrd="0" destOrd="0" parTransId="{F0EFDFDC-3714-4692-853F-3325120A0CF6}" sibTransId="{027CBA4D-CBA4-41DA-B373-59CD5179F5A3}"/>
    <dgm:cxn modelId="{3BB7DB57-C18F-4A5B-B001-02027E14B34F}" type="presOf" srcId="{DC2D0F52-88D6-4FC7-AA33-4C488D76EE7A}" destId="{4415A9F1-2073-4CB7-BA34-AEA34B9AE149}" srcOrd="0" destOrd="0" presId="urn:microsoft.com/office/officeart/2005/8/layout/chevron1"/>
    <dgm:cxn modelId="{5FBD34CC-7300-463A-981F-055897D7DD4D}" srcId="{7CFE972D-1320-4557-A14B-2DBD51A92C42}" destId="{DC2D0F52-88D6-4FC7-AA33-4C488D76EE7A}" srcOrd="1" destOrd="0" parTransId="{64A3BE39-CD9B-42DE-894C-7D7DD2E8F905}" sibTransId="{2D207EFD-0DA4-47EC-92CE-535DD5760E6F}"/>
    <dgm:cxn modelId="{B3348FEA-E0C7-4474-B0DF-CAA1EC4E9F2C}" type="presOf" srcId="{2284B4A6-CB20-4DA6-84F1-08285B7DC637}" destId="{16071242-13A6-4230-89B2-FBA3397015ED}" srcOrd="0" destOrd="0" presId="urn:microsoft.com/office/officeart/2005/8/layout/chevron1"/>
    <dgm:cxn modelId="{AB159DF1-5134-469C-9B5E-8612A8B488BC}" type="presOf" srcId="{7CFE972D-1320-4557-A14B-2DBD51A92C42}" destId="{7BEB1396-DF07-40CE-9071-CA6B324BEEC8}" srcOrd="0" destOrd="0" presId="urn:microsoft.com/office/officeart/2005/8/layout/chevron1"/>
    <dgm:cxn modelId="{ACA639A7-32C3-44E8-B5D3-25F5F7F97D4E}" type="presParOf" srcId="{7BEB1396-DF07-40CE-9071-CA6B324BEEC8}" destId="{16071242-13A6-4230-89B2-FBA3397015ED}" srcOrd="0" destOrd="0" presId="urn:microsoft.com/office/officeart/2005/8/layout/chevron1"/>
    <dgm:cxn modelId="{58457E67-5960-4AA0-AD41-B3173039670A}" type="presParOf" srcId="{7BEB1396-DF07-40CE-9071-CA6B324BEEC8}" destId="{75F12CDA-1DE6-4B6E-AF96-D4211C7F5C41}" srcOrd="1" destOrd="0" presId="urn:microsoft.com/office/officeart/2005/8/layout/chevron1"/>
    <dgm:cxn modelId="{0E569623-28C3-4E0F-996C-F2C16D0BADE4}" type="presParOf" srcId="{7BEB1396-DF07-40CE-9071-CA6B324BEEC8}" destId="{4415A9F1-2073-4CB7-BA34-AEA34B9AE149}" srcOrd="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CFE972D-1320-4557-A14B-2DBD51A92C42}" type="doc">
      <dgm:prSet loTypeId="urn:microsoft.com/office/officeart/2005/8/layout/chevron1" loCatId="process" qsTypeId="urn:microsoft.com/office/officeart/2005/8/quickstyle/3d7" qsCatId="3D" csTypeId="urn:microsoft.com/office/officeart/2005/8/colors/accent1_2" csCatId="accent1" phldr="1"/>
      <dgm:spPr/>
    </dgm:pt>
    <dgm:pt modelId="{2284B4A6-CB20-4DA6-84F1-08285B7DC637}">
      <dgm:prSet phldrT="[Metin]"/>
      <dgm:spPr/>
      <dgm:t>
        <a:bodyPr/>
        <a:lstStyle/>
        <a:p>
          <a:r>
            <a:rPr lang="tr-TR" dirty="0" smtClean="0">
              <a:latin typeface="Calibri" panose="020F0502020204030204" pitchFamily="34" charset="0"/>
            </a:rPr>
            <a:t>İşverenler</a:t>
          </a:r>
          <a:endParaRPr lang="tr-TR" dirty="0">
            <a:latin typeface="Calibri" panose="020F0502020204030204" pitchFamily="34" charset="0"/>
          </a:endParaRPr>
        </a:p>
      </dgm:t>
    </dgm:pt>
    <dgm:pt modelId="{F0EFDFDC-3714-4692-853F-3325120A0CF6}" type="parTrans" cxnId="{299A921B-7DF9-4B0E-A66A-4C01DA5485CA}">
      <dgm:prSet/>
      <dgm:spPr/>
      <dgm:t>
        <a:bodyPr/>
        <a:lstStyle/>
        <a:p>
          <a:endParaRPr lang="tr-TR"/>
        </a:p>
      </dgm:t>
    </dgm:pt>
    <dgm:pt modelId="{027CBA4D-CBA4-41DA-B373-59CD5179F5A3}" type="sibTrans" cxnId="{299A921B-7DF9-4B0E-A66A-4C01DA5485CA}">
      <dgm:prSet/>
      <dgm:spPr/>
      <dgm:t>
        <a:bodyPr/>
        <a:lstStyle/>
        <a:p>
          <a:endParaRPr lang="tr-TR"/>
        </a:p>
      </dgm:t>
    </dgm:pt>
    <dgm:pt modelId="{DC2D0F52-88D6-4FC7-AA33-4C488D76EE7A}">
      <dgm:prSet custT="1"/>
      <dgm:spPr/>
      <dgm:t>
        <a:bodyPr/>
        <a:lstStyle/>
        <a:p>
          <a:r>
            <a:rPr lang="tr-TR" sz="1800" b="1" dirty="0" smtClean="0">
              <a:solidFill>
                <a:schemeClr val="accent6">
                  <a:lumMod val="50000"/>
                </a:schemeClr>
              </a:solidFill>
              <a:latin typeface="Calibri" panose="020F0502020204030204" pitchFamily="34" charset="0"/>
            </a:rPr>
            <a:t>Haksız rekabet ve iş kazası nedeniyle yüksek maliyete maruz kalma;</a:t>
          </a:r>
        </a:p>
        <a:p>
          <a:r>
            <a:rPr lang="tr-TR" sz="1800" b="1" dirty="0" smtClean="0">
              <a:solidFill>
                <a:schemeClr val="accent6">
                  <a:lumMod val="50000"/>
                </a:schemeClr>
              </a:solidFill>
              <a:latin typeface="Calibri" panose="020F0502020204030204" pitchFamily="34" charset="0"/>
            </a:rPr>
            <a:t>hibe, kredi ve desteklerden yoksun kalma…</a:t>
          </a:r>
        </a:p>
      </dgm:t>
    </dgm:pt>
    <dgm:pt modelId="{64A3BE39-CD9B-42DE-894C-7D7DD2E8F905}" type="parTrans" cxnId="{5FBD34CC-7300-463A-981F-055897D7DD4D}">
      <dgm:prSet/>
      <dgm:spPr/>
      <dgm:t>
        <a:bodyPr/>
        <a:lstStyle/>
        <a:p>
          <a:endParaRPr lang="tr-TR"/>
        </a:p>
      </dgm:t>
    </dgm:pt>
    <dgm:pt modelId="{2D207EFD-0DA4-47EC-92CE-535DD5760E6F}" type="sibTrans" cxnId="{5FBD34CC-7300-463A-981F-055897D7DD4D}">
      <dgm:prSet/>
      <dgm:spPr/>
      <dgm:t>
        <a:bodyPr/>
        <a:lstStyle/>
        <a:p>
          <a:endParaRPr lang="tr-TR"/>
        </a:p>
      </dgm:t>
    </dgm:pt>
    <dgm:pt modelId="{7BEB1396-DF07-40CE-9071-CA6B324BEEC8}" type="pres">
      <dgm:prSet presAssocID="{7CFE972D-1320-4557-A14B-2DBD51A92C42}" presName="Name0" presStyleCnt="0">
        <dgm:presLayoutVars>
          <dgm:dir/>
          <dgm:animLvl val="lvl"/>
          <dgm:resizeHandles val="exact"/>
        </dgm:presLayoutVars>
      </dgm:prSet>
      <dgm:spPr/>
    </dgm:pt>
    <dgm:pt modelId="{16071242-13A6-4230-89B2-FBA3397015ED}" type="pres">
      <dgm:prSet presAssocID="{2284B4A6-CB20-4DA6-84F1-08285B7DC637}" presName="parTxOnly" presStyleLbl="node1" presStyleIdx="0" presStyleCnt="2" custScaleX="68509" custScaleY="60000" custLinFactNeighborY="807">
        <dgm:presLayoutVars>
          <dgm:chMax val="0"/>
          <dgm:chPref val="0"/>
          <dgm:bulletEnabled val="1"/>
        </dgm:presLayoutVars>
      </dgm:prSet>
      <dgm:spPr/>
      <dgm:t>
        <a:bodyPr/>
        <a:lstStyle/>
        <a:p>
          <a:endParaRPr lang="tr-TR"/>
        </a:p>
      </dgm:t>
    </dgm:pt>
    <dgm:pt modelId="{75F12CDA-1DE6-4B6E-AF96-D4211C7F5C41}" type="pres">
      <dgm:prSet presAssocID="{027CBA4D-CBA4-41DA-B373-59CD5179F5A3}" presName="parTxOnlySpace" presStyleCnt="0"/>
      <dgm:spPr/>
    </dgm:pt>
    <dgm:pt modelId="{4415A9F1-2073-4CB7-BA34-AEA34B9AE149}" type="pres">
      <dgm:prSet presAssocID="{DC2D0F52-88D6-4FC7-AA33-4C488D76EE7A}" presName="parTxOnly" presStyleLbl="node1" presStyleIdx="1" presStyleCnt="2" custScaleX="110454" custScaleY="72125" custLinFactNeighborX="-3693" custLinFactNeighborY="-285">
        <dgm:presLayoutVars>
          <dgm:chMax val="0"/>
          <dgm:chPref val="0"/>
          <dgm:bulletEnabled val="1"/>
        </dgm:presLayoutVars>
      </dgm:prSet>
      <dgm:spPr/>
      <dgm:t>
        <a:bodyPr/>
        <a:lstStyle/>
        <a:p>
          <a:endParaRPr lang="tr-TR"/>
        </a:p>
      </dgm:t>
    </dgm:pt>
  </dgm:ptLst>
  <dgm:cxnLst>
    <dgm:cxn modelId="{0A1AC9AA-5915-4E61-BA05-ABEAD7BEDBE4}" type="presOf" srcId="{2284B4A6-CB20-4DA6-84F1-08285B7DC637}" destId="{16071242-13A6-4230-89B2-FBA3397015ED}" srcOrd="0" destOrd="0" presId="urn:microsoft.com/office/officeart/2005/8/layout/chevron1"/>
    <dgm:cxn modelId="{299A921B-7DF9-4B0E-A66A-4C01DA5485CA}" srcId="{7CFE972D-1320-4557-A14B-2DBD51A92C42}" destId="{2284B4A6-CB20-4DA6-84F1-08285B7DC637}" srcOrd="0" destOrd="0" parTransId="{F0EFDFDC-3714-4692-853F-3325120A0CF6}" sibTransId="{027CBA4D-CBA4-41DA-B373-59CD5179F5A3}"/>
    <dgm:cxn modelId="{5FBD34CC-7300-463A-981F-055897D7DD4D}" srcId="{7CFE972D-1320-4557-A14B-2DBD51A92C42}" destId="{DC2D0F52-88D6-4FC7-AA33-4C488D76EE7A}" srcOrd="1" destOrd="0" parTransId="{64A3BE39-CD9B-42DE-894C-7D7DD2E8F905}" sibTransId="{2D207EFD-0DA4-47EC-92CE-535DD5760E6F}"/>
    <dgm:cxn modelId="{CB229F99-8D4C-4D4C-8625-8CC4DB59340E}" type="presOf" srcId="{DC2D0F52-88D6-4FC7-AA33-4C488D76EE7A}" destId="{4415A9F1-2073-4CB7-BA34-AEA34B9AE149}" srcOrd="0" destOrd="0" presId="urn:microsoft.com/office/officeart/2005/8/layout/chevron1"/>
    <dgm:cxn modelId="{0BFEDB80-0743-49E9-A4F3-0E09556DED09}" type="presOf" srcId="{7CFE972D-1320-4557-A14B-2DBD51A92C42}" destId="{7BEB1396-DF07-40CE-9071-CA6B324BEEC8}" srcOrd="0" destOrd="0" presId="urn:microsoft.com/office/officeart/2005/8/layout/chevron1"/>
    <dgm:cxn modelId="{3A50D110-EC2B-4586-8528-595B446AD2C3}" type="presParOf" srcId="{7BEB1396-DF07-40CE-9071-CA6B324BEEC8}" destId="{16071242-13A6-4230-89B2-FBA3397015ED}" srcOrd="0" destOrd="0" presId="urn:microsoft.com/office/officeart/2005/8/layout/chevron1"/>
    <dgm:cxn modelId="{334065BB-A862-4413-82C5-B694D8BE70F2}" type="presParOf" srcId="{7BEB1396-DF07-40CE-9071-CA6B324BEEC8}" destId="{75F12CDA-1DE6-4B6E-AF96-D4211C7F5C41}" srcOrd="1" destOrd="0" presId="urn:microsoft.com/office/officeart/2005/8/layout/chevron1"/>
    <dgm:cxn modelId="{E26D08FB-4406-43DB-9C76-89F4F7519CE0}" type="presParOf" srcId="{7BEB1396-DF07-40CE-9071-CA6B324BEEC8}" destId="{4415A9F1-2073-4CB7-BA34-AEA34B9AE149}" srcOrd="2"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CFE972D-1320-4557-A14B-2DBD51A92C42}" type="doc">
      <dgm:prSet loTypeId="urn:microsoft.com/office/officeart/2005/8/layout/chevron1" loCatId="process" qsTypeId="urn:microsoft.com/office/officeart/2005/8/quickstyle/3d7" qsCatId="3D" csTypeId="urn:microsoft.com/office/officeart/2005/8/colors/accent1_2" csCatId="accent1" phldr="1"/>
      <dgm:spPr/>
    </dgm:pt>
    <dgm:pt modelId="{2284B4A6-CB20-4DA6-84F1-08285B7DC637}">
      <dgm:prSet phldrT="[Metin]" custT="1"/>
      <dgm:spPr/>
      <dgm:t>
        <a:bodyPr/>
        <a:lstStyle/>
        <a:p>
          <a:r>
            <a:rPr lang="tr-TR" sz="3200" dirty="0" smtClean="0">
              <a:latin typeface="Calibri" panose="020F0502020204030204" pitchFamily="34" charset="0"/>
            </a:rPr>
            <a:t>Devlet</a:t>
          </a:r>
          <a:endParaRPr lang="tr-TR" sz="3200" dirty="0">
            <a:latin typeface="Calibri" panose="020F0502020204030204" pitchFamily="34" charset="0"/>
          </a:endParaRPr>
        </a:p>
      </dgm:t>
    </dgm:pt>
    <dgm:pt modelId="{F0EFDFDC-3714-4692-853F-3325120A0CF6}" type="parTrans" cxnId="{299A921B-7DF9-4B0E-A66A-4C01DA5485CA}">
      <dgm:prSet/>
      <dgm:spPr/>
      <dgm:t>
        <a:bodyPr/>
        <a:lstStyle/>
        <a:p>
          <a:endParaRPr lang="tr-TR"/>
        </a:p>
      </dgm:t>
    </dgm:pt>
    <dgm:pt modelId="{027CBA4D-CBA4-41DA-B373-59CD5179F5A3}" type="sibTrans" cxnId="{299A921B-7DF9-4B0E-A66A-4C01DA5485CA}">
      <dgm:prSet/>
      <dgm:spPr/>
      <dgm:t>
        <a:bodyPr/>
        <a:lstStyle/>
        <a:p>
          <a:endParaRPr lang="tr-TR"/>
        </a:p>
      </dgm:t>
    </dgm:pt>
    <dgm:pt modelId="{DC2D0F52-88D6-4FC7-AA33-4C488D76EE7A}">
      <dgm:prSet custT="1"/>
      <dgm:spPr/>
      <dgm:t>
        <a:bodyPr/>
        <a:lstStyle/>
        <a:p>
          <a:r>
            <a:rPr lang="tr-TR" sz="1800" b="1" i="0" dirty="0" smtClean="0">
              <a:solidFill>
                <a:schemeClr val="accent6">
                  <a:lumMod val="50000"/>
                </a:schemeClr>
              </a:solidFill>
              <a:latin typeface="Calibri" panose="020F0502020204030204" pitchFamily="34" charset="0"/>
            </a:rPr>
            <a:t>Vergi ve prim kaybı, aktif/pasif dengesinin bozulması, primsiz ödemelerin artması, adaletsizlik ve yoksulluk…</a:t>
          </a:r>
        </a:p>
      </dgm:t>
    </dgm:pt>
    <dgm:pt modelId="{64A3BE39-CD9B-42DE-894C-7D7DD2E8F905}" type="parTrans" cxnId="{5FBD34CC-7300-463A-981F-055897D7DD4D}">
      <dgm:prSet/>
      <dgm:spPr/>
      <dgm:t>
        <a:bodyPr/>
        <a:lstStyle/>
        <a:p>
          <a:endParaRPr lang="tr-TR"/>
        </a:p>
      </dgm:t>
    </dgm:pt>
    <dgm:pt modelId="{2D207EFD-0DA4-47EC-92CE-535DD5760E6F}" type="sibTrans" cxnId="{5FBD34CC-7300-463A-981F-055897D7DD4D}">
      <dgm:prSet/>
      <dgm:spPr/>
      <dgm:t>
        <a:bodyPr/>
        <a:lstStyle/>
        <a:p>
          <a:endParaRPr lang="tr-TR"/>
        </a:p>
      </dgm:t>
    </dgm:pt>
    <dgm:pt modelId="{7BEB1396-DF07-40CE-9071-CA6B324BEEC8}" type="pres">
      <dgm:prSet presAssocID="{7CFE972D-1320-4557-A14B-2DBD51A92C42}" presName="Name0" presStyleCnt="0">
        <dgm:presLayoutVars>
          <dgm:dir/>
          <dgm:animLvl val="lvl"/>
          <dgm:resizeHandles val="exact"/>
        </dgm:presLayoutVars>
      </dgm:prSet>
      <dgm:spPr/>
    </dgm:pt>
    <dgm:pt modelId="{16071242-13A6-4230-89B2-FBA3397015ED}" type="pres">
      <dgm:prSet presAssocID="{2284B4A6-CB20-4DA6-84F1-08285B7DC637}" presName="parTxOnly" presStyleLbl="node1" presStyleIdx="0" presStyleCnt="2" custScaleX="66535" custScaleY="60000" custLinFactNeighborY="-3146">
        <dgm:presLayoutVars>
          <dgm:chMax val="0"/>
          <dgm:chPref val="0"/>
          <dgm:bulletEnabled val="1"/>
        </dgm:presLayoutVars>
      </dgm:prSet>
      <dgm:spPr/>
      <dgm:t>
        <a:bodyPr/>
        <a:lstStyle/>
        <a:p>
          <a:endParaRPr lang="tr-TR"/>
        </a:p>
      </dgm:t>
    </dgm:pt>
    <dgm:pt modelId="{75F12CDA-1DE6-4B6E-AF96-D4211C7F5C41}" type="pres">
      <dgm:prSet presAssocID="{027CBA4D-CBA4-41DA-B373-59CD5179F5A3}" presName="parTxOnlySpace" presStyleCnt="0"/>
      <dgm:spPr/>
    </dgm:pt>
    <dgm:pt modelId="{4415A9F1-2073-4CB7-BA34-AEA34B9AE149}" type="pres">
      <dgm:prSet presAssocID="{DC2D0F52-88D6-4FC7-AA33-4C488D76EE7A}" presName="parTxOnly" presStyleLbl="node1" presStyleIdx="1" presStyleCnt="2" custScaleY="66292" custLinFactNeighborX="6028" custLinFactNeighborY="-1089">
        <dgm:presLayoutVars>
          <dgm:chMax val="0"/>
          <dgm:chPref val="0"/>
          <dgm:bulletEnabled val="1"/>
        </dgm:presLayoutVars>
      </dgm:prSet>
      <dgm:spPr/>
      <dgm:t>
        <a:bodyPr/>
        <a:lstStyle/>
        <a:p>
          <a:endParaRPr lang="tr-TR"/>
        </a:p>
      </dgm:t>
    </dgm:pt>
  </dgm:ptLst>
  <dgm:cxnLst>
    <dgm:cxn modelId="{299A921B-7DF9-4B0E-A66A-4C01DA5485CA}" srcId="{7CFE972D-1320-4557-A14B-2DBD51A92C42}" destId="{2284B4A6-CB20-4DA6-84F1-08285B7DC637}" srcOrd="0" destOrd="0" parTransId="{F0EFDFDC-3714-4692-853F-3325120A0CF6}" sibTransId="{027CBA4D-CBA4-41DA-B373-59CD5179F5A3}"/>
    <dgm:cxn modelId="{48BE3E8D-F502-4F26-9A69-57C1D124C975}" type="presOf" srcId="{2284B4A6-CB20-4DA6-84F1-08285B7DC637}" destId="{16071242-13A6-4230-89B2-FBA3397015ED}" srcOrd="0" destOrd="0" presId="urn:microsoft.com/office/officeart/2005/8/layout/chevron1"/>
    <dgm:cxn modelId="{FBC9DA9C-6C81-4B47-A4F7-BD720BAD5ED8}" type="presOf" srcId="{DC2D0F52-88D6-4FC7-AA33-4C488D76EE7A}" destId="{4415A9F1-2073-4CB7-BA34-AEA34B9AE149}" srcOrd="0" destOrd="0" presId="urn:microsoft.com/office/officeart/2005/8/layout/chevron1"/>
    <dgm:cxn modelId="{5FBD34CC-7300-463A-981F-055897D7DD4D}" srcId="{7CFE972D-1320-4557-A14B-2DBD51A92C42}" destId="{DC2D0F52-88D6-4FC7-AA33-4C488D76EE7A}" srcOrd="1" destOrd="0" parTransId="{64A3BE39-CD9B-42DE-894C-7D7DD2E8F905}" sibTransId="{2D207EFD-0DA4-47EC-92CE-535DD5760E6F}"/>
    <dgm:cxn modelId="{03823DB7-D635-4E5B-86C4-37E09E88812C}" type="presOf" srcId="{7CFE972D-1320-4557-A14B-2DBD51A92C42}" destId="{7BEB1396-DF07-40CE-9071-CA6B324BEEC8}" srcOrd="0" destOrd="0" presId="urn:microsoft.com/office/officeart/2005/8/layout/chevron1"/>
    <dgm:cxn modelId="{39A92378-0EF4-4181-A49A-CF1108DEC25A}" type="presParOf" srcId="{7BEB1396-DF07-40CE-9071-CA6B324BEEC8}" destId="{16071242-13A6-4230-89B2-FBA3397015ED}" srcOrd="0" destOrd="0" presId="urn:microsoft.com/office/officeart/2005/8/layout/chevron1"/>
    <dgm:cxn modelId="{07474F59-CA10-4AF1-A3F4-B9A6477A1DF9}" type="presParOf" srcId="{7BEB1396-DF07-40CE-9071-CA6B324BEEC8}" destId="{75F12CDA-1DE6-4B6E-AF96-D4211C7F5C41}" srcOrd="1" destOrd="0" presId="urn:microsoft.com/office/officeart/2005/8/layout/chevron1"/>
    <dgm:cxn modelId="{A90780D9-46BF-40C3-B414-05DB637921EA}" type="presParOf" srcId="{7BEB1396-DF07-40CE-9071-CA6B324BEEC8}" destId="{4415A9F1-2073-4CB7-BA34-AEA34B9AE149}" srcOrd="2"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2BD1CD-F038-4AFC-9FB7-ACA439E2AE83}" type="doc">
      <dgm:prSet loTypeId="urn:microsoft.com/office/officeart/2009/3/layout/RandomtoResultProcess" loCatId="process" qsTypeId="urn:microsoft.com/office/officeart/2005/8/quickstyle/3d1" qsCatId="3D" csTypeId="urn:microsoft.com/office/officeart/2005/8/colors/accent1_2" csCatId="accent1" phldr="1"/>
      <dgm:spPr/>
      <dgm:t>
        <a:bodyPr/>
        <a:lstStyle/>
        <a:p>
          <a:endParaRPr lang="tr-TR"/>
        </a:p>
      </dgm:t>
    </dgm:pt>
    <dgm:pt modelId="{FE59E18E-5338-4EDC-9401-4228DE3F0D7C}">
      <dgm:prSet phldrT="[Metin]">
        <dgm:style>
          <a:lnRef idx="0">
            <a:schemeClr val="accent4"/>
          </a:lnRef>
          <a:fillRef idx="3">
            <a:schemeClr val="accent4"/>
          </a:fillRef>
          <a:effectRef idx="3">
            <a:schemeClr val="accent4"/>
          </a:effectRef>
          <a:fontRef idx="minor">
            <a:schemeClr val="lt1"/>
          </a:fontRef>
        </dgm:style>
      </dgm:prSet>
      <dgm:spPr/>
      <dgm:t>
        <a:bodyPr/>
        <a:lstStyle/>
        <a:p>
          <a:r>
            <a:rPr lang="tr-TR" b="1" cap="none" spc="0" dirty="0" smtClean="0">
              <a:ln w="10541" cmpd="sng">
                <a:solidFill>
                  <a:schemeClr val="accent3">
                    <a:lumMod val="95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SGK</a:t>
          </a:r>
          <a:endParaRPr lang="tr-TR" b="1" cap="none" spc="0" dirty="0">
            <a:ln w="10541" cmpd="sng">
              <a:solidFill>
                <a:schemeClr val="accent3">
                  <a:lumMod val="95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dgm:t>
    </dgm:pt>
    <dgm:pt modelId="{FF413331-547C-4210-89C2-FDF14C3C3F42}" type="sibTrans" cxnId="{DC1ACDC7-E47A-4CED-A59C-5A804DD38FBC}">
      <dgm:prSet/>
      <dgm:spPr/>
      <dgm:t>
        <a:bodyPr/>
        <a:lstStyle/>
        <a:p>
          <a:endParaRPr lang="tr-TR"/>
        </a:p>
      </dgm:t>
    </dgm:pt>
    <dgm:pt modelId="{280EE6D0-7017-491A-A96A-4394F6E78BB3}" type="parTrans" cxnId="{DC1ACDC7-E47A-4CED-A59C-5A804DD38FBC}">
      <dgm:prSet/>
      <dgm:spPr/>
      <dgm:t>
        <a:bodyPr/>
        <a:lstStyle/>
        <a:p>
          <a:endParaRPr lang="tr-TR"/>
        </a:p>
      </dgm:t>
    </dgm:pt>
    <dgm:pt modelId="{1BDAED21-2739-4677-B6A0-434BF52AA1E0}">
      <dgm:prSet phldrT="[Metin]" phldr="1"/>
      <dgm:spPr/>
      <dgm:t>
        <a:bodyPr/>
        <a:lstStyle/>
        <a:p>
          <a:endParaRPr lang="tr-TR" dirty="0"/>
        </a:p>
      </dgm:t>
    </dgm:pt>
    <dgm:pt modelId="{78881063-3B12-4E82-B2E1-4859E9D0B8F9}" type="sibTrans" cxnId="{2F3CB0B8-E62F-4B76-929E-C8392E134A6C}">
      <dgm:prSet/>
      <dgm:spPr/>
      <dgm:t>
        <a:bodyPr/>
        <a:lstStyle/>
        <a:p>
          <a:endParaRPr lang="tr-TR"/>
        </a:p>
      </dgm:t>
    </dgm:pt>
    <dgm:pt modelId="{BBF80BFF-DAAB-453A-A34F-64D8D67847F0}" type="parTrans" cxnId="{2F3CB0B8-E62F-4B76-929E-C8392E134A6C}">
      <dgm:prSet/>
      <dgm:spPr/>
      <dgm:t>
        <a:bodyPr/>
        <a:lstStyle/>
        <a:p>
          <a:endParaRPr lang="tr-TR"/>
        </a:p>
      </dgm:t>
    </dgm:pt>
    <dgm:pt modelId="{69701E51-109D-4027-9BFB-3D12C9FFED4D}" type="pres">
      <dgm:prSet presAssocID="{4A2BD1CD-F038-4AFC-9FB7-ACA439E2AE83}" presName="Name0" presStyleCnt="0">
        <dgm:presLayoutVars>
          <dgm:dir/>
          <dgm:animOne val="branch"/>
          <dgm:animLvl val="lvl"/>
        </dgm:presLayoutVars>
      </dgm:prSet>
      <dgm:spPr/>
      <dgm:t>
        <a:bodyPr/>
        <a:lstStyle/>
        <a:p>
          <a:endParaRPr lang="tr-TR"/>
        </a:p>
      </dgm:t>
    </dgm:pt>
    <dgm:pt modelId="{E39A1F74-F312-4E53-8E82-A80CE2814280}" type="pres">
      <dgm:prSet presAssocID="{1BDAED21-2739-4677-B6A0-434BF52AA1E0}" presName="chaos" presStyleCnt="0"/>
      <dgm:spPr/>
    </dgm:pt>
    <dgm:pt modelId="{0D623771-9BD9-4C2E-ABE7-515C72A8D3D1}" type="pres">
      <dgm:prSet presAssocID="{1BDAED21-2739-4677-B6A0-434BF52AA1E0}" presName="parTx1" presStyleLbl="revTx" presStyleIdx="0" presStyleCnt="1" custFlipVert="1" custScaleX="23727" custScaleY="4408" custLinFactX="67051" custLinFactNeighborX="100000" custLinFactNeighborY="12042"/>
      <dgm:spPr/>
      <dgm:t>
        <a:bodyPr/>
        <a:lstStyle/>
        <a:p>
          <a:endParaRPr lang="tr-TR"/>
        </a:p>
      </dgm:t>
    </dgm:pt>
    <dgm:pt modelId="{DFA900B7-D803-4811-8BF4-6B0DF1F29870}" type="pres">
      <dgm:prSet presAssocID="{1BDAED21-2739-4677-B6A0-434BF52AA1E0}" presName="c1" presStyleLbl="node1" presStyleIdx="0" presStyleCnt="19" custLinFactX="22112" custLinFactY="378011" custLinFactNeighborX="100000" custLinFactNeighborY="400000"/>
      <dgm:spPr/>
    </dgm:pt>
    <dgm:pt modelId="{8D1B53F8-4675-4700-BF98-32C9DEA8F0E3}" type="pres">
      <dgm:prSet presAssocID="{1BDAED21-2739-4677-B6A0-434BF52AA1E0}" presName="c2" presStyleLbl="node1" presStyleIdx="1" presStyleCnt="19" custLinFactY="418011" custLinFactNeighborX="15886" custLinFactNeighborY="500000"/>
      <dgm:spPr/>
    </dgm:pt>
    <dgm:pt modelId="{3CBD8AC7-97B6-4EEE-BD9F-B56A0FD7212D}" type="pres">
      <dgm:prSet presAssocID="{1BDAED21-2739-4677-B6A0-434BF52AA1E0}" presName="c3" presStyleLbl="node1" presStyleIdx="2" presStyleCnt="19"/>
      <dgm:spPr/>
    </dgm:pt>
    <dgm:pt modelId="{01B75E6D-2FAF-4F0A-8911-FEFC3AD7C80E}" type="pres">
      <dgm:prSet presAssocID="{1BDAED21-2739-4677-B6A0-434BF52AA1E0}" presName="c4" presStyleLbl="node1" presStyleIdx="3" presStyleCnt="19" custLinFactX="176796" custLinFactY="500000" custLinFactNeighborX="200000" custLinFactNeighborY="557250"/>
      <dgm:spPr/>
    </dgm:pt>
    <dgm:pt modelId="{5097102E-882F-4F21-900B-855C12DFE65B}" type="pres">
      <dgm:prSet presAssocID="{1BDAED21-2739-4677-B6A0-434BF52AA1E0}" presName="c5" presStyleLbl="node1" presStyleIdx="4" presStyleCnt="19" custLinFactX="-128463" custLinFactY="500011" custLinFactNeighborX="-200000" custLinFactNeighborY="600000"/>
      <dgm:spPr/>
    </dgm:pt>
    <dgm:pt modelId="{F730ED1D-7D1F-429D-9F1D-22CB7E2CA47F}" type="pres">
      <dgm:prSet presAssocID="{1BDAED21-2739-4677-B6A0-434BF52AA1E0}" presName="c6" presStyleLbl="node1" presStyleIdx="5" presStyleCnt="19" custLinFactX="-300000" custLinFactY="464082" custLinFactNeighborX="-302463" custLinFactNeighborY="500000"/>
      <dgm:spPr/>
    </dgm:pt>
    <dgm:pt modelId="{7CA002C6-681A-4485-88E9-096A297EA633}" type="pres">
      <dgm:prSet presAssocID="{1BDAED21-2739-4677-B6A0-434BF52AA1E0}" presName="c7" presStyleLbl="node1" presStyleIdx="6" presStyleCnt="19" custLinFactX="-200000" custLinFactY="300000" custLinFactNeighborX="-290658" custLinFactNeighborY="324916"/>
      <dgm:spPr/>
    </dgm:pt>
    <dgm:pt modelId="{E180255E-C67F-4C60-9D53-F8615EBF7360}" type="pres">
      <dgm:prSet presAssocID="{1BDAED21-2739-4677-B6A0-434BF52AA1E0}" presName="c8" presStyleLbl="node1" presStyleIdx="7" presStyleCnt="19" custLinFactX="-500000" custLinFactY="400000" custLinFactNeighborX="-533797" custLinFactNeighborY="437274"/>
      <dgm:spPr/>
    </dgm:pt>
    <dgm:pt modelId="{B6E16C74-7E15-4D54-B762-A9AFBC2808EF}" type="pres">
      <dgm:prSet presAssocID="{1BDAED21-2739-4677-B6A0-434BF52AA1E0}" presName="c9" presStyleLbl="node1" presStyleIdx="8" presStyleCnt="19" custLinFactX="-500000" custLinFactY="274011" custLinFactNeighborX="-567797" custLinFactNeighborY="300000"/>
      <dgm:spPr/>
    </dgm:pt>
    <dgm:pt modelId="{86973D46-79D5-46C1-9A5B-DB4A5FBE6672}" type="pres">
      <dgm:prSet presAssocID="{1BDAED21-2739-4677-B6A0-434BF52AA1E0}" presName="c10" presStyleLbl="node1" presStyleIdx="9" presStyleCnt="19" custLinFactX="-62822" custLinFactNeighborX="-100000" custLinFactNeighborY="65941"/>
      <dgm:spPr/>
    </dgm:pt>
    <dgm:pt modelId="{2E670D69-7AF6-4597-BA07-A95BB5EB5065}" type="pres">
      <dgm:prSet presAssocID="{1BDAED21-2739-4677-B6A0-434BF52AA1E0}" presName="c11" presStyleLbl="node1" presStyleIdx="10" presStyleCnt="19" custLinFactX="100000" custLinFactY="200000" custLinFactNeighborX="105886" custLinFactNeighborY="217624"/>
      <dgm:spPr/>
    </dgm:pt>
    <dgm:pt modelId="{8CB2647E-2595-47D5-BAE8-D757E2CEA60F}" type="pres">
      <dgm:prSet presAssocID="{1BDAED21-2739-4677-B6A0-434BF52AA1E0}" presName="c12" presStyleLbl="node1" presStyleIdx="11" presStyleCnt="19" custLinFactY="47280" custLinFactNeighborX="49503" custLinFactNeighborY="100000"/>
      <dgm:spPr/>
    </dgm:pt>
    <dgm:pt modelId="{F7B8F532-4DFC-4EBA-984D-140B406227A0}" type="pres">
      <dgm:prSet presAssocID="{1BDAED21-2739-4677-B6A0-434BF52AA1E0}" presName="c13" presStyleLbl="node1" presStyleIdx="12" presStyleCnt="19" custLinFactNeighborX="-66675" custLinFactNeighborY="36630"/>
      <dgm:spPr/>
    </dgm:pt>
    <dgm:pt modelId="{4750B3FE-32ED-4AD4-A53E-CBCFAA697DCA}" type="pres">
      <dgm:prSet presAssocID="{1BDAED21-2739-4677-B6A0-434BF52AA1E0}" presName="c14" presStyleLbl="node1" presStyleIdx="13" presStyleCnt="19" custLinFactX="-200000" custLinFactNeighborX="-231797" custLinFactNeighborY="-33989"/>
      <dgm:spPr/>
    </dgm:pt>
    <dgm:pt modelId="{7D3F3590-4D1E-4CEF-83EF-D04E742BBB97}" type="pres">
      <dgm:prSet presAssocID="{1BDAED21-2739-4677-B6A0-434BF52AA1E0}" presName="c15" presStyleLbl="node1" presStyleIdx="14" presStyleCnt="19" custLinFactX="-188404" custLinFactNeighborX="-200000" custLinFactNeighborY="64306"/>
      <dgm:spPr/>
    </dgm:pt>
    <dgm:pt modelId="{A488BCE7-E246-4486-AC38-2FB05CDC87E1}" type="pres">
      <dgm:prSet presAssocID="{1BDAED21-2739-4677-B6A0-434BF52AA1E0}" presName="c16" presStyleLbl="node1" presStyleIdx="15" presStyleCnt="19"/>
      <dgm:spPr/>
    </dgm:pt>
    <dgm:pt modelId="{0F9221D1-6570-497B-821C-B252577396AC}" type="pres">
      <dgm:prSet presAssocID="{1BDAED21-2739-4677-B6A0-434BF52AA1E0}" presName="c17" presStyleLbl="node1" presStyleIdx="16" presStyleCnt="19" custLinFactX="-136175" custLinFactNeighborX="-200000" custLinFactNeighborY="48880"/>
      <dgm:spPr/>
    </dgm:pt>
    <dgm:pt modelId="{02D8EB8A-D9B5-4D45-ADBD-B26DE9CFB6D5}" type="pres">
      <dgm:prSet presAssocID="{1BDAED21-2739-4677-B6A0-434BF52AA1E0}" presName="c18" presStyleLbl="node1" presStyleIdx="17" presStyleCnt="19" custLinFactX="-300000" custLinFactY="29462" custLinFactNeighborX="-333204" custLinFactNeighborY="100000"/>
      <dgm:spPr/>
    </dgm:pt>
    <dgm:pt modelId="{D457EC89-692D-410B-8DE7-F9A3A2919C71}" type="pres">
      <dgm:prSet presAssocID="{78881063-3B12-4E82-B2E1-4859E9D0B8F9}" presName="chevronComposite1" presStyleCnt="0"/>
      <dgm:spPr/>
    </dgm:pt>
    <dgm:pt modelId="{13C0A5D7-88AE-46C0-87CD-862136658EA1}" type="pres">
      <dgm:prSet presAssocID="{78881063-3B12-4E82-B2E1-4859E9D0B8F9}" presName="chevron1" presStyleLbl="sibTrans2D1" presStyleIdx="0" presStyleCnt="2" custLinFactNeighborX="83891" custLinFactNeighborY="-4345">
        <dgm:style>
          <a:lnRef idx="0">
            <a:schemeClr val="accent4"/>
          </a:lnRef>
          <a:fillRef idx="3">
            <a:schemeClr val="accent4"/>
          </a:fillRef>
          <a:effectRef idx="3">
            <a:schemeClr val="accent4"/>
          </a:effectRef>
          <a:fontRef idx="minor">
            <a:schemeClr val="lt1"/>
          </a:fontRef>
        </dgm:style>
      </dgm:prSet>
      <dgm:spPr/>
      <dgm:t>
        <a:bodyPr/>
        <a:lstStyle/>
        <a:p>
          <a:endParaRPr lang="tr-TR"/>
        </a:p>
      </dgm:t>
    </dgm:pt>
    <dgm:pt modelId="{0F3FDAE0-0A08-47FC-B135-C23B0CD359EA}" type="pres">
      <dgm:prSet presAssocID="{78881063-3B12-4E82-B2E1-4859E9D0B8F9}" presName="spChevron1" presStyleCnt="0"/>
      <dgm:spPr/>
    </dgm:pt>
    <dgm:pt modelId="{164387D6-54DD-4B88-B5B1-E844E7BB9C5E}" type="pres">
      <dgm:prSet presAssocID="{78881063-3B12-4E82-B2E1-4859E9D0B8F9}" presName="overlap" presStyleCnt="0"/>
      <dgm:spPr/>
    </dgm:pt>
    <dgm:pt modelId="{78A20BA6-1807-4E94-9950-70B1C0DCD41C}" type="pres">
      <dgm:prSet presAssocID="{78881063-3B12-4E82-B2E1-4859E9D0B8F9}" presName="chevronComposite2" presStyleCnt="0"/>
      <dgm:spPr/>
    </dgm:pt>
    <dgm:pt modelId="{A54E13C6-8798-42EB-841B-622D3E99E391}" type="pres">
      <dgm:prSet presAssocID="{78881063-3B12-4E82-B2E1-4859E9D0B8F9}" presName="chevron2" presStyleLbl="sibTrans2D1" presStyleIdx="1" presStyleCnt="2" custLinFactNeighborX="63780" custLinFactNeighborY="-3232">
        <dgm:style>
          <a:lnRef idx="0">
            <a:schemeClr val="accent4"/>
          </a:lnRef>
          <a:fillRef idx="3">
            <a:schemeClr val="accent4"/>
          </a:fillRef>
          <a:effectRef idx="3">
            <a:schemeClr val="accent4"/>
          </a:effectRef>
          <a:fontRef idx="minor">
            <a:schemeClr val="lt1"/>
          </a:fontRef>
        </dgm:style>
      </dgm:prSet>
      <dgm:spPr/>
      <dgm:t>
        <a:bodyPr/>
        <a:lstStyle/>
        <a:p>
          <a:endParaRPr lang="tr-TR"/>
        </a:p>
      </dgm:t>
    </dgm:pt>
    <dgm:pt modelId="{6D0AD9BD-E5CA-4743-B295-B0D86C499CDD}" type="pres">
      <dgm:prSet presAssocID="{78881063-3B12-4E82-B2E1-4859E9D0B8F9}" presName="spChevron2" presStyleCnt="0"/>
      <dgm:spPr/>
    </dgm:pt>
    <dgm:pt modelId="{A9802939-423D-40DA-AFA5-4E8FD256F10E}" type="pres">
      <dgm:prSet presAssocID="{FE59E18E-5338-4EDC-9401-4228DE3F0D7C}" presName="last" presStyleCnt="0"/>
      <dgm:spPr/>
    </dgm:pt>
    <dgm:pt modelId="{26F98860-017E-41C2-BE6D-262C5569206B}" type="pres">
      <dgm:prSet presAssocID="{FE59E18E-5338-4EDC-9401-4228DE3F0D7C}" presName="circleTx" presStyleLbl="node1" presStyleIdx="18" presStyleCnt="19" custScaleX="89717" custScaleY="47587" custLinFactNeighborX="17555" custLinFactNeighborY="-1293"/>
      <dgm:spPr>
        <a:prstGeom prst="parallelogram">
          <a:avLst/>
        </a:prstGeom>
      </dgm:spPr>
      <dgm:t>
        <a:bodyPr/>
        <a:lstStyle/>
        <a:p>
          <a:endParaRPr lang="tr-TR"/>
        </a:p>
      </dgm:t>
    </dgm:pt>
    <dgm:pt modelId="{D63460CD-D1AD-4F9B-8DF3-917DEB575925}" type="pres">
      <dgm:prSet presAssocID="{FE59E18E-5338-4EDC-9401-4228DE3F0D7C}" presName="spN" presStyleCnt="0"/>
      <dgm:spPr/>
    </dgm:pt>
  </dgm:ptLst>
  <dgm:cxnLst>
    <dgm:cxn modelId="{91557DD4-78AB-4A64-9273-68C829135072}" type="presOf" srcId="{FE59E18E-5338-4EDC-9401-4228DE3F0D7C}" destId="{26F98860-017E-41C2-BE6D-262C5569206B}" srcOrd="0" destOrd="0" presId="urn:microsoft.com/office/officeart/2009/3/layout/RandomtoResultProcess"/>
    <dgm:cxn modelId="{01412079-7333-4EE5-81BA-C0FA5D66C46D}" type="presOf" srcId="{1BDAED21-2739-4677-B6A0-434BF52AA1E0}" destId="{0D623771-9BD9-4C2E-ABE7-515C72A8D3D1}" srcOrd="0" destOrd="0" presId="urn:microsoft.com/office/officeart/2009/3/layout/RandomtoResultProcess"/>
    <dgm:cxn modelId="{252C8A93-1F4E-45EE-9CE3-1A4DA111F0ED}" type="presOf" srcId="{4A2BD1CD-F038-4AFC-9FB7-ACA439E2AE83}" destId="{69701E51-109D-4027-9BFB-3D12C9FFED4D}" srcOrd="0" destOrd="0" presId="urn:microsoft.com/office/officeart/2009/3/layout/RandomtoResultProcess"/>
    <dgm:cxn modelId="{DC1ACDC7-E47A-4CED-A59C-5A804DD38FBC}" srcId="{4A2BD1CD-F038-4AFC-9FB7-ACA439E2AE83}" destId="{FE59E18E-5338-4EDC-9401-4228DE3F0D7C}" srcOrd="1" destOrd="0" parTransId="{280EE6D0-7017-491A-A96A-4394F6E78BB3}" sibTransId="{FF413331-547C-4210-89C2-FDF14C3C3F42}"/>
    <dgm:cxn modelId="{2F3CB0B8-E62F-4B76-929E-C8392E134A6C}" srcId="{4A2BD1CD-F038-4AFC-9FB7-ACA439E2AE83}" destId="{1BDAED21-2739-4677-B6A0-434BF52AA1E0}" srcOrd="0" destOrd="0" parTransId="{BBF80BFF-DAAB-453A-A34F-64D8D67847F0}" sibTransId="{78881063-3B12-4E82-B2E1-4859E9D0B8F9}"/>
    <dgm:cxn modelId="{2E260B38-3991-4797-83EC-33DF8AD09984}" type="presParOf" srcId="{69701E51-109D-4027-9BFB-3D12C9FFED4D}" destId="{E39A1F74-F312-4E53-8E82-A80CE2814280}" srcOrd="0" destOrd="0" presId="urn:microsoft.com/office/officeart/2009/3/layout/RandomtoResultProcess"/>
    <dgm:cxn modelId="{512360F7-84F1-4C9A-BC61-7651B6DAD3BF}" type="presParOf" srcId="{E39A1F74-F312-4E53-8E82-A80CE2814280}" destId="{0D623771-9BD9-4C2E-ABE7-515C72A8D3D1}" srcOrd="0" destOrd="0" presId="urn:microsoft.com/office/officeart/2009/3/layout/RandomtoResultProcess"/>
    <dgm:cxn modelId="{15583DE7-A2BA-475C-AEA7-459031C482AD}" type="presParOf" srcId="{E39A1F74-F312-4E53-8E82-A80CE2814280}" destId="{DFA900B7-D803-4811-8BF4-6B0DF1F29870}" srcOrd="1" destOrd="0" presId="urn:microsoft.com/office/officeart/2009/3/layout/RandomtoResultProcess"/>
    <dgm:cxn modelId="{6A0281C7-863E-4B6D-8A28-8CF730D85342}" type="presParOf" srcId="{E39A1F74-F312-4E53-8E82-A80CE2814280}" destId="{8D1B53F8-4675-4700-BF98-32C9DEA8F0E3}" srcOrd="2" destOrd="0" presId="urn:microsoft.com/office/officeart/2009/3/layout/RandomtoResultProcess"/>
    <dgm:cxn modelId="{98D55091-7C2D-4C5E-AFA4-07CE5360B1CC}" type="presParOf" srcId="{E39A1F74-F312-4E53-8E82-A80CE2814280}" destId="{3CBD8AC7-97B6-4EEE-BD9F-B56A0FD7212D}" srcOrd="3" destOrd="0" presId="urn:microsoft.com/office/officeart/2009/3/layout/RandomtoResultProcess"/>
    <dgm:cxn modelId="{CCDB9647-93E4-4432-BF13-746F8AB36CD1}" type="presParOf" srcId="{E39A1F74-F312-4E53-8E82-A80CE2814280}" destId="{01B75E6D-2FAF-4F0A-8911-FEFC3AD7C80E}" srcOrd="4" destOrd="0" presId="urn:microsoft.com/office/officeart/2009/3/layout/RandomtoResultProcess"/>
    <dgm:cxn modelId="{FCE72457-B2C1-44BC-A0A5-7B386EF25DA2}" type="presParOf" srcId="{E39A1F74-F312-4E53-8E82-A80CE2814280}" destId="{5097102E-882F-4F21-900B-855C12DFE65B}" srcOrd="5" destOrd="0" presId="urn:microsoft.com/office/officeart/2009/3/layout/RandomtoResultProcess"/>
    <dgm:cxn modelId="{E775F36D-8048-4ABE-A6C6-8398FF31FCB1}" type="presParOf" srcId="{E39A1F74-F312-4E53-8E82-A80CE2814280}" destId="{F730ED1D-7D1F-429D-9F1D-22CB7E2CA47F}" srcOrd="6" destOrd="0" presId="urn:microsoft.com/office/officeart/2009/3/layout/RandomtoResultProcess"/>
    <dgm:cxn modelId="{2309B6ED-E128-4F17-A2B0-537C142BBF3D}" type="presParOf" srcId="{E39A1F74-F312-4E53-8E82-A80CE2814280}" destId="{7CA002C6-681A-4485-88E9-096A297EA633}" srcOrd="7" destOrd="0" presId="urn:microsoft.com/office/officeart/2009/3/layout/RandomtoResultProcess"/>
    <dgm:cxn modelId="{00E23E1A-E579-48F4-B34B-13E2AACB4CB9}" type="presParOf" srcId="{E39A1F74-F312-4E53-8E82-A80CE2814280}" destId="{E180255E-C67F-4C60-9D53-F8615EBF7360}" srcOrd="8" destOrd="0" presId="urn:microsoft.com/office/officeart/2009/3/layout/RandomtoResultProcess"/>
    <dgm:cxn modelId="{A950216D-96A7-4D94-82D1-50F9EA9B8592}" type="presParOf" srcId="{E39A1F74-F312-4E53-8E82-A80CE2814280}" destId="{B6E16C74-7E15-4D54-B762-A9AFBC2808EF}" srcOrd="9" destOrd="0" presId="urn:microsoft.com/office/officeart/2009/3/layout/RandomtoResultProcess"/>
    <dgm:cxn modelId="{5FD5AAA7-FC71-4ED2-A299-48A32582F29A}" type="presParOf" srcId="{E39A1F74-F312-4E53-8E82-A80CE2814280}" destId="{86973D46-79D5-46C1-9A5B-DB4A5FBE6672}" srcOrd="10" destOrd="0" presId="urn:microsoft.com/office/officeart/2009/3/layout/RandomtoResultProcess"/>
    <dgm:cxn modelId="{DEAD2847-BC06-458B-AD44-4231C19D34D7}" type="presParOf" srcId="{E39A1F74-F312-4E53-8E82-A80CE2814280}" destId="{2E670D69-7AF6-4597-BA07-A95BB5EB5065}" srcOrd="11" destOrd="0" presId="urn:microsoft.com/office/officeart/2009/3/layout/RandomtoResultProcess"/>
    <dgm:cxn modelId="{0621FA1B-5B5E-41DC-AAE8-78C925E682F2}" type="presParOf" srcId="{E39A1F74-F312-4E53-8E82-A80CE2814280}" destId="{8CB2647E-2595-47D5-BAE8-D757E2CEA60F}" srcOrd="12" destOrd="0" presId="urn:microsoft.com/office/officeart/2009/3/layout/RandomtoResultProcess"/>
    <dgm:cxn modelId="{0CEF6ED3-6E8F-4569-9293-3E214371B737}" type="presParOf" srcId="{E39A1F74-F312-4E53-8E82-A80CE2814280}" destId="{F7B8F532-4DFC-4EBA-984D-140B406227A0}" srcOrd="13" destOrd="0" presId="urn:microsoft.com/office/officeart/2009/3/layout/RandomtoResultProcess"/>
    <dgm:cxn modelId="{804BCB81-C8B4-4ABC-AD94-6DAF5250BBBD}" type="presParOf" srcId="{E39A1F74-F312-4E53-8E82-A80CE2814280}" destId="{4750B3FE-32ED-4AD4-A53E-CBCFAA697DCA}" srcOrd="14" destOrd="0" presId="urn:microsoft.com/office/officeart/2009/3/layout/RandomtoResultProcess"/>
    <dgm:cxn modelId="{6918054A-CC90-4333-AB60-E9A95F0913AD}" type="presParOf" srcId="{E39A1F74-F312-4E53-8E82-A80CE2814280}" destId="{7D3F3590-4D1E-4CEF-83EF-D04E742BBB97}" srcOrd="15" destOrd="0" presId="urn:microsoft.com/office/officeart/2009/3/layout/RandomtoResultProcess"/>
    <dgm:cxn modelId="{50DB036F-1822-4072-95C3-878E2F668877}" type="presParOf" srcId="{E39A1F74-F312-4E53-8E82-A80CE2814280}" destId="{A488BCE7-E246-4486-AC38-2FB05CDC87E1}" srcOrd="16" destOrd="0" presId="urn:microsoft.com/office/officeart/2009/3/layout/RandomtoResultProcess"/>
    <dgm:cxn modelId="{3D9E01EE-A623-46F3-82F5-4B04EC591792}" type="presParOf" srcId="{E39A1F74-F312-4E53-8E82-A80CE2814280}" destId="{0F9221D1-6570-497B-821C-B252577396AC}" srcOrd="17" destOrd="0" presId="urn:microsoft.com/office/officeart/2009/3/layout/RandomtoResultProcess"/>
    <dgm:cxn modelId="{329E2E9C-ED86-4C1B-A0A3-CFABC3F52288}" type="presParOf" srcId="{E39A1F74-F312-4E53-8E82-A80CE2814280}" destId="{02D8EB8A-D9B5-4D45-ADBD-B26DE9CFB6D5}" srcOrd="18" destOrd="0" presId="urn:microsoft.com/office/officeart/2009/3/layout/RandomtoResultProcess"/>
    <dgm:cxn modelId="{DCE696C3-1312-4836-9A34-A94A313937BA}" type="presParOf" srcId="{69701E51-109D-4027-9BFB-3D12C9FFED4D}" destId="{D457EC89-692D-410B-8DE7-F9A3A2919C71}" srcOrd="1" destOrd="0" presId="urn:microsoft.com/office/officeart/2009/3/layout/RandomtoResultProcess"/>
    <dgm:cxn modelId="{5856EA1F-570D-43A3-B824-631869623DDA}" type="presParOf" srcId="{D457EC89-692D-410B-8DE7-F9A3A2919C71}" destId="{13C0A5D7-88AE-46C0-87CD-862136658EA1}" srcOrd="0" destOrd="0" presId="urn:microsoft.com/office/officeart/2009/3/layout/RandomtoResultProcess"/>
    <dgm:cxn modelId="{59AD9AD0-3059-4E2C-877C-AE965A3C5FB3}" type="presParOf" srcId="{D457EC89-692D-410B-8DE7-F9A3A2919C71}" destId="{0F3FDAE0-0A08-47FC-B135-C23B0CD359EA}" srcOrd="1" destOrd="0" presId="urn:microsoft.com/office/officeart/2009/3/layout/RandomtoResultProcess"/>
    <dgm:cxn modelId="{F266CF51-0173-4190-A062-B12A4F1AC793}" type="presParOf" srcId="{69701E51-109D-4027-9BFB-3D12C9FFED4D}" destId="{164387D6-54DD-4B88-B5B1-E844E7BB9C5E}" srcOrd="2" destOrd="0" presId="urn:microsoft.com/office/officeart/2009/3/layout/RandomtoResultProcess"/>
    <dgm:cxn modelId="{9197F900-2E5A-4ED8-B023-6D5E65A5C56F}" type="presParOf" srcId="{69701E51-109D-4027-9BFB-3D12C9FFED4D}" destId="{78A20BA6-1807-4E94-9950-70B1C0DCD41C}" srcOrd="3" destOrd="0" presId="urn:microsoft.com/office/officeart/2009/3/layout/RandomtoResultProcess"/>
    <dgm:cxn modelId="{99494608-76F9-46CF-B194-3D13126C17AF}" type="presParOf" srcId="{78A20BA6-1807-4E94-9950-70B1C0DCD41C}" destId="{A54E13C6-8798-42EB-841B-622D3E99E391}" srcOrd="0" destOrd="0" presId="urn:microsoft.com/office/officeart/2009/3/layout/RandomtoResultProcess"/>
    <dgm:cxn modelId="{6BC62167-29EF-46B4-BD35-A5B3C6B574DC}" type="presParOf" srcId="{78A20BA6-1807-4E94-9950-70B1C0DCD41C}" destId="{6D0AD9BD-E5CA-4743-B295-B0D86C499CDD}" srcOrd="1" destOrd="0" presId="urn:microsoft.com/office/officeart/2009/3/layout/RandomtoResultProcess"/>
    <dgm:cxn modelId="{82994587-5A49-4D3E-B9EC-3BF293535DD7}" type="presParOf" srcId="{69701E51-109D-4027-9BFB-3D12C9FFED4D}" destId="{A9802939-423D-40DA-AFA5-4E8FD256F10E}" srcOrd="4" destOrd="0" presId="urn:microsoft.com/office/officeart/2009/3/layout/RandomtoResultProcess"/>
    <dgm:cxn modelId="{05C574A9-109B-477C-800A-96530A7616BB}" type="presParOf" srcId="{A9802939-423D-40DA-AFA5-4E8FD256F10E}" destId="{26F98860-017E-41C2-BE6D-262C5569206B}" srcOrd="0" destOrd="0" presId="urn:microsoft.com/office/officeart/2009/3/layout/RandomtoResultProcess"/>
    <dgm:cxn modelId="{35CE4325-55DE-415E-92FB-57572F8D543D}" type="presParOf" srcId="{A9802939-423D-40DA-AFA5-4E8FD256F10E}" destId="{D63460CD-D1AD-4F9B-8DF3-917DEB575925}" srcOrd="1"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71242-13A6-4230-89B2-FBA3397015ED}">
      <dsp:nvSpPr>
        <dsp:cNvPr id="0" name=""/>
        <dsp:cNvSpPr/>
      </dsp:nvSpPr>
      <dsp:spPr>
        <a:xfrm>
          <a:off x="0" y="213210"/>
          <a:ext cx="3966207" cy="1432685"/>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80023" tIns="60008" rIns="60008" bIns="60008" numCol="1" spcCol="1270" anchor="ctr" anchorCtr="0">
          <a:noAutofit/>
        </a:bodyPr>
        <a:lstStyle/>
        <a:p>
          <a:pPr lvl="0" algn="ctr" defTabSz="2000250">
            <a:lnSpc>
              <a:spcPct val="90000"/>
            </a:lnSpc>
            <a:spcBef>
              <a:spcPct val="0"/>
            </a:spcBef>
            <a:spcAft>
              <a:spcPct val="35000"/>
            </a:spcAft>
          </a:pPr>
          <a:r>
            <a:rPr lang="tr-TR" sz="4500" kern="1200" dirty="0" smtClean="0">
              <a:latin typeface="Calibri" panose="020F0502020204030204" pitchFamily="34" charset="0"/>
            </a:rPr>
            <a:t>Çalışanlar</a:t>
          </a:r>
          <a:endParaRPr lang="tr-TR" sz="4500" kern="1200" dirty="0">
            <a:latin typeface="Calibri" panose="020F0502020204030204" pitchFamily="34" charset="0"/>
          </a:endParaRPr>
        </a:p>
      </dsp:txBody>
      <dsp:txXfrm>
        <a:off x="716343" y="213210"/>
        <a:ext cx="2533522" cy="1432685"/>
      </dsp:txXfrm>
    </dsp:sp>
    <dsp:sp modelId="{4415A9F1-2073-4CB7-BA34-AEA34B9AE149}">
      <dsp:nvSpPr>
        <dsp:cNvPr id="0" name=""/>
        <dsp:cNvSpPr/>
      </dsp:nvSpPr>
      <dsp:spPr>
        <a:xfrm>
          <a:off x="3345458" y="144008"/>
          <a:ext cx="6277432" cy="1648579"/>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0" kern="1200" dirty="0" smtClean="0">
              <a:solidFill>
                <a:schemeClr val="accent6">
                  <a:lumMod val="50000"/>
                </a:schemeClr>
              </a:solidFill>
              <a:latin typeface="Calibri" panose="020F0502020204030204" pitchFamily="34" charset="0"/>
            </a:rPr>
            <a:t>Kıdem tazminatından, sağlık ve analık yardımlarından, iş göremezlik ödeneklerinden, ölüm, maluliyet ve yaşlılık aylıklarından mahrum kalma…</a:t>
          </a:r>
          <a:endParaRPr lang="tr-TR" sz="1800" b="1" i="0" kern="1200" dirty="0">
            <a:solidFill>
              <a:schemeClr val="accent6">
                <a:lumMod val="50000"/>
              </a:schemeClr>
            </a:solidFill>
            <a:latin typeface="Calibri" panose="020F0502020204030204" pitchFamily="34" charset="0"/>
          </a:endParaRPr>
        </a:p>
      </dsp:txBody>
      <dsp:txXfrm>
        <a:off x="4169748" y="144008"/>
        <a:ext cx="4628853" cy="164857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71242-13A6-4230-89B2-FBA3397015ED}">
      <dsp:nvSpPr>
        <dsp:cNvPr id="0" name=""/>
        <dsp:cNvSpPr/>
      </dsp:nvSpPr>
      <dsp:spPr>
        <a:xfrm>
          <a:off x="395" y="235013"/>
          <a:ext cx="3901996" cy="1366943"/>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80023" tIns="60008" rIns="60008" bIns="60008" numCol="1" spcCol="1270" anchor="ctr" anchorCtr="0">
          <a:noAutofit/>
        </a:bodyPr>
        <a:lstStyle/>
        <a:p>
          <a:pPr lvl="0" algn="ctr" defTabSz="2000250">
            <a:lnSpc>
              <a:spcPct val="90000"/>
            </a:lnSpc>
            <a:spcBef>
              <a:spcPct val="0"/>
            </a:spcBef>
            <a:spcAft>
              <a:spcPct val="35000"/>
            </a:spcAft>
          </a:pPr>
          <a:r>
            <a:rPr lang="tr-TR" sz="4500" kern="1200" dirty="0" smtClean="0">
              <a:latin typeface="Calibri" panose="020F0502020204030204" pitchFamily="34" charset="0"/>
            </a:rPr>
            <a:t>İşverenler</a:t>
          </a:r>
          <a:endParaRPr lang="tr-TR" sz="4500" kern="1200" dirty="0">
            <a:latin typeface="Calibri" panose="020F0502020204030204" pitchFamily="34" charset="0"/>
          </a:endParaRPr>
        </a:p>
      </dsp:txBody>
      <dsp:txXfrm>
        <a:off x="683867" y="235013"/>
        <a:ext cx="2535053" cy="1366943"/>
      </dsp:txXfrm>
    </dsp:sp>
    <dsp:sp modelId="{4415A9F1-2073-4CB7-BA34-AEA34B9AE149}">
      <dsp:nvSpPr>
        <dsp:cNvPr id="0" name=""/>
        <dsp:cNvSpPr/>
      </dsp:nvSpPr>
      <dsp:spPr>
        <a:xfrm>
          <a:off x="3311799" y="72016"/>
          <a:ext cx="6291015" cy="1643179"/>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kern="1200" dirty="0" smtClean="0">
              <a:solidFill>
                <a:schemeClr val="accent6">
                  <a:lumMod val="50000"/>
                </a:schemeClr>
              </a:solidFill>
              <a:latin typeface="Calibri" panose="020F0502020204030204" pitchFamily="34" charset="0"/>
            </a:rPr>
            <a:t>Haksız rekabet ve iş kazası nedeniyle yüksek maliyete maruz kalma;</a:t>
          </a:r>
        </a:p>
        <a:p>
          <a:pPr lvl="0" algn="ctr" defTabSz="800100">
            <a:lnSpc>
              <a:spcPct val="90000"/>
            </a:lnSpc>
            <a:spcBef>
              <a:spcPct val="0"/>
            </a:spcBef>
            <a:spcAft>
              <a:spcPct val="35000"/>
            </a:spcAft>
          </a:pPr>
          <a:r>
            <a:rPr lang="tr-TR" sz="1800" b="1" kern="1200" dirty="0" smtClean="0">
              <a:solidFill>
                <a:schemeClr val="accent6">
                  <a:lumMod val="50000"/>
                </a:schemeClr>
              </a:solidFill>
              <a:latin typeface="Calibri" panose="020F0502020204030204" pitchFamily="34" charset="0"/>
            </a:rPr>
            <a:t>hibe, kredi ve desteklerden yoksun kalma…</a:t>
          </a:r>
        </a:p>
      </dsp:txBody>
      <dsp:txXfrm>
        <a:off x="4133389" y="72016"/>
        <a:ext cx="4647836" cy="16431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071242-13A6-4230-89B2-FBA3397015ED}">
      <dsp:nvSpPr>
        <dsp:cNvPr id="0" name=""/>
        <dsp:cNvSpPr/>
      </dsp:nvSpPr>
      <dsp:spPr>
        <a:xfrm>
          <a:off x="1207" y="98351"/>
          <a:ext cx="4023435" cy="1451303"/>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128016" tIns="42672" rIns="42672" bIns="42672" numCol="1" spcCol="1270" anchor="ctr" anchorCtr="0">
          <a:noAutofit/>
        </a:bodyPr>
        <a:lstStyle/>
        <a:p>
          <a:pPr lvl="0" algn="ctr" defTabSz="1422400">
            <a:lnSpc>
              <a:spcPct val="90000"/>
            </a:lnSpc>
            <a:spcBef>
              <a:spcPct val="0"/>
            </a:spcBef>
            <a:spcAft>
              <a:spcPct val="35000"/>
            </a:spcAft>
          </a:pPr>
          <a:r>
            <a:rPr lang="tr-TR" sz="3200" kern="1200" dirty="0" smtClean="0">
              <a:latin typeface="Calibri" panose="020F0502020204030204" pitchFamily="34" charset="0"/>
            </a:rPr>
            <a:t>Devlet</a:t>
          </a:r>
          <a:endParaRPr lang="tr-TR" sz="3200" kern="1200" dirty="0">
            <a:latin typeface="Calibri" panose="020F0502020204030204" pitchFamily="34" charset="0"/>
          </a:endParaRPr>
        </a:p>
      </dsp:txBody>
      <dsp:txXfrm>
        <a:off x="726859" y="98351"/>
        <a:ext cx="2572132" cy="1451303"/>
      </dsp:txXfrm>
    </dsp:sp>
    <dsp:sp modelId="{4415A9F1-2073-4CB7-BA34-AEA34B9AE149}">
      <dsp:nvSpPr>
        <dsp:cNvPr id="0" name=""/>
        <dsp:cNvSpPr/>
      </dsp:nvSpPr>
      <dsp:spPr>
        <a:xfrm>
          <a:off x="3421140" y="72010"/>
          <a:ext cx="6047096" cy="1603496"/>
        </a:xfrm>
        <a:prstGeom prst="chevron">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txBody>
        <a:bodyPr spcFirstLastPara="0" vert="horz" wrap="square" lIns="72009" tIns="24003" rIns="24003" bIns="24003" numCol="1" spcCol="1270" anchor="ctr" anchorCtr="0">
          <a:noAutofit/>
        </a:bodyPr>
        <a:lstStyle/>
        <a:p>
          <a:pPr lvl="0" algn="ctr" defTabSz="800100">
            <a:lnSpc>
              <a:spcPct val="90000"/>
            </a:lnSpc>
            <a:spcBef>
              <a:spcPct val="0"/>
            </a:spcBef>
            <a:spcAft>
              <a:spcPct val="35000"/>
            </a:spcAft>
          </a:pPr>
          <a:r>
            <a:rPr lang="tr-TR" sz="1800" b="1" i="0" kern="1200" dirty="0" smtClean="0">
              <a:solidFill>
                <a:schemeClr val="accent6">
                  <a:lumMod val="50000"/>
                </a:schemeClr>
              </a:solidFill>
              <a:latin typeface="Calibri" panose="020F0502020204030204" pitchFamily="34" charset="0"/>
            </a:rPr>
            <a:t>Vergi ve prim kaybı, aktif/pasif dengesinin bozulması, primsiz ödemelerin artması, adaletsizlik ve yoksulluk…</a:t>
          </a:r>
        </a:p>
      </dsp:txBody>
      <dsp:txXfrm>
        <a:off x="4222888" y="72010"/>
        <a:ext cx="4443600" cy="160349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623771-9BD9-4C2E-ABE7-515C72A8D3D1}">
      <dsp:nvSpPr>
        <dsp:cNvPr id="0" name=""/>
        <dsp:cNvSpPr/>
      </dsp:nvSpPr>
      <dsp:spPr>
        <a:xfrm flipV="1">
          <a:off x="6671218" y="2241480"/>
          <a:ext cx="746566" cy="45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 tIns="6350" rIns="6350" bIns="6350" numCol="1" spcCol="1270" anchor="ctr" anchorCtr="0">
          <a:noAutofit/>
        </a:bodyPr>
        <a:lstStyle/>
        <a:p>
          <a:pPr lvl="0" algn="ctr" defTabSz="222250">
            <a:lnSpc>
              <a:spcPct val="90000"/>
            </a:lnSpc>
            <a:spcBef>
              <a:spcPct val="0"/>
            </a:spcBef>
            <a:spcAft>
              <a:spcPct val="35000"/>
            </a:spcAft>
          </a:pPr>
          <a:endParaRPr lang="tr-TR" sz="500" kern="1200" dirty="0"/>
        </a:p>
      </dsp:txBody>
      <dsp:txXfrm rot="10800000">
        <a:off x="6671218" y="2241480"/>
        <a:ext cx="746566" cy="45706"/>
      </dsp:txXfrm>
    </dsp:sp>
    <dsp:sp modelId="{DFA900B7-D803-4811-8BF4-6B0DF1F29870}">
      <dsp:nvSpPr>
        <dsp:cNvPr id="0" name=""/>
        <dsp:cNvSpPr/>
      </dsp:nvSpPr>
      <dsp:spPr>
        <a:xfrm>
          <a:off x="517085" y="3252922"/>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D1B53F8-4675-4700-BF98-32C9DEA8F0E3}">
      <dsp:nvSpPr>
        <dsp:cNvPr id="0" name=""/>
        <dsp:cNvSpPr/>
      </dsp:nvSpPr>
      <dsp:spPr>
        <a:xfrm>
          <a:off x="426415" y="3252922"/>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3CBD8AC7-97B6-4EEE-BD9F-B56A0FD7212D}">
      <dsp:nvSpPr>
        <dsp:cNvPr id="0" name=""/>
        <dsp:cNvSpPr/>
      </dsp:nvSpPr>
      <dsp:spPr>
        <a:xfrm>
          <a:off x="807139" y="1025327"/>
          <a:ext cx="393310" cy="3933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1B75E6D-2FAF-4F0A-8911-FEFC3AD7C80E}">
      <dsp:nvSpPr>
        <dsp:cNvPr id="0" name=""/>
        <dsp:cNvSpPr/>
      </dsp:nvSpPr>
      <dsp:spPr>
        <a:xfrm>
          <a:off x="2100620" y="3286058"/>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5097102E-882F-4F21-900B-855C12DFE65B}">
      <dsp:nvSpPr>
        <dsp:cNvPr id="0" name=""/>
        <dsp:cNvSpPr/>
      </dsp:nvSpPr>
      <dsp:spPr>
        <a:xfrm>
          <a:off x="790963" y="3252922"/>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730ED1D-7D1F-429D-9F1D-22CB7E2CA47F}">
      <dsp:nvSpPr>
        <dsp:cNvPr id="0" name=""/>
        <dsp:cNvSpPr/>
      </dsp:nvSpPr>
      <dsp:spPr>
        <a:xfrm>
          <a:off x="665819" y="3157990"/>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CA002C6-681A-4485-88E9-096A297EA633}">
      <dsp:nvSpPr>
        <dsp:cNvPr id="0" name=""/>
        <dsp:cNvSpPr/>
      </dsp:nvSpPr>
      <dsp:spPr>
        <a:xfrm>
          <a:off x="594309" y="3378066"/>
          <a:ext cx="393310" cy="3933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80255E-C67F-4C60-9D53-F8615EBF7360}">
      <dsp:nvSpPr>
        <dsp:cNvPr id="0" name=""/>
        <dsp:cNvSpPr/>
      </dsp:nvSpPr>
      <dsp:spPr>
        <a:xfrm>
          <a:off x="427209" y="3401250"/>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6E16C74-7E15-4D54-B762-A9AFBC2808EF}">
      <dsp:nvSpPr>
        <dsp:cNvPr id="0" name=""/>
        <dsp:cNvSpPr/>
      </dsp:nvSpPr>
      <dsp:spPr>
        <a:xfrm>
          <a:off x="552353" y="3127778"/>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6973D46-79D5-46C1-9A5B-DB4A5FBE6672}">
      <dsp:nvSpPr>
        <dsp:cNvPr id="0" name=""/>
        <dsp:cNvSpPr/>
      </dsp:nvSpPr>
      <dsp:spPr>
        <a:xfrm>
          <a:off x="354905" y="1379642"/>
          <a:ext cx="643598" cy="64359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E670D69-7AF6-4597-BA07-A95BB5EB5065}">
      <dsp:nvSpPr>
        <dsp:cNvPr id="0" name=""/>
        <dsp:cNvSpPr/>
      </dsp:nvSpPr>
      <dsp:spPr>
        <a:xfrm>
          <a:off x="551559" y="3332046"/>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CB2647E-2595-47D5-BAE8-D757E2CEA60F}">
      <dsp:nvSpPr>
        <dsp:cNvPr id="0" name=""/>
        <dsp:cNvSpPr/>
      </dsp:nvSpPr>
      <dsp:spPr>
        <a:xfrm>
          <a:off x="441193" y="3181412"/>
          <a:ext cx="393310" cy="3933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F7B8F532-4DFC-4EBA-984D-140B406227A0}">
      <dsp:nvSpPr>
        <dsp:cNvPr id="0" name=""/>
        <dsp:cNvSpPr/>
      </dsp:nvSpPr>
      <dsp:spPr>
        <a:xfrm>
          <a:off x="390659" y="3092023"/>
          <a:ext cx="572087" cy="57208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4750B3FE-32ED-4AD4-A53E-CBCFAA697DCA}">
      <dsp:nvSpPr>
        <dsp:cNvPr id="0" name=""/>
        <dsp:cNvSpPr/>
      </dsp:nvSpPr>
      <dsp:spPr>
        <a:xfrm>
          <a:off x="427209" y="3252922"/>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D3F3590-4D1E-4CEF-83EF-D04E742BBB97}">
      <dsp:nvSpPr>
        <dsp:cNvPr id="0" name=""/>
        <dsp:cNvSpPr/>
      </dsp:nvSpPr>
      <dsp:spPr>
        <a:xfrm>
          <a:off x="120475" y="3135390"/>
          <a:ext cx="393310" cy="3933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488BCE7-E246-4486-AC38-2FB05CDC87E1}">
      <dsp:nvSpPr>
        <dsp:cNvPr id="0" name=""/>
        <dsp:cNvSpPr/>
      </dsp:nvSpPr>
      <dsp:spPr>
        <a:xfrm>
          <a:off x="1998512" y="3373033"/>
          <a:ext cx="250288" cy="250288"/>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F9221D1-6570-497B-821C-B252577396AC}">
      <dsp:nvSpPr>
        <dsp:cNvPr id="0" name=""/>
        <dsp:cNvSpPr/>
      </dsp:nvSpPr>
      <dsp:spPr>
        <a:xfrm>
          <a:off x="390659" y="3092023"/>
          <a:ext cx="572087" cy="572087"/>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02D8EB8A-D9B5-4D45-ADBD-B26DE9CFB6D5}">
      <dsp:nvSpPr>
        <dsp:cNvPr id="0" name=""/>
        <dsp:cNvSpPr/>
      </dsp:nvSpPr>
      <dsp:spPr>
        <a:xfrm>
          <a:off x="594307" y="3181413"/>
          <a:ext cx="393310" cy="3933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13C0A5D7-88AE-46C0-87CD-862136658EA1}">
      <dsp:nvSpPr>
        <dsp:cNvPr id="0" name=""/>
        <dsp:cNvSpPr/>
      </dsp:nvSpPr>
      <dsp:spPr>
        <a:xfrm>
          <a:off x="4447096" y="928928"/>
          <a:ext cx="1155096" cy="2205205"/>
        </a:xfrm>
        <a:prstGeom prst="chevron">
          <a:avLst>
            <a:gd name="adj" fmla="val 62310"/>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a:bevelT w="63500" h="25400"/>
        </a:sp3d>
      </dsp:spPr>
      <dsp:style>
        <a:lnRef idx="0">
          <a:schemeClr val="accent4"/>
        </a:lnRef>
        <a:fillRef idx="3">
          <a:schemeClr val="accent4"/>
        </a:fillRef>
        <a:effectRef idx="3">
          <a:schemeClr val="accent4"/>
        </a:effectRef>
        <a:fontRef idx="minor">
          <a:schemeClr val="lt1"/>
        </a:fontRef>
      </dsp:style>
    </dsp:sp>
    <dsp:sp modelId="{A54E13C6-8798-42EB-841B-622D3E99E391}">
      <dsp:nvSpPr>
        <dsp:cNvPr id="0" name=""/>
        <dsp:cNvSpPr/>
      </dsp:nvSpPr>
      <dsp:spPr>
        <a:xfrm>
          <a:off x="5159874" y="953472"/>
          <a:ext cx="1155096" cy="2205205"/>
        </a:xfrm>
        <a:prstGeom prst="chevron">
          <a:avLst>
            <a:gd name="adj" fmla="val 62310"/>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a:bevelT w="63500" h="25400"/>
        </a:sp3d>
      </dsp:spPr>
      <dsp:style>
        <a:lnRef idx="0">
          <a:schemeClr val="accent4"/>
        </a:lnRef>
        <a:fillRef idx="3">
          <a:schemeClr val="accent4"/>
        </a:fillRef>
        <a:effectRef idx="3">
          <a:schemeClr val="accent4"/>
        </a:effectRef>
        <a:fontRef idx="minor">
          <a:schemeClr val="lt1"/>
        </a:fontRef>
      </dsp:style>
    </dsp:sp>
    <dsp:sp modelId="{26F98860-017E-41C2-BE6D-262C5569206B}">
      <dsp:nvSpPr>
        <dsp:cNvPr id="0" name=""/>
        <dsp:cNvSpPr/>
      </dsp:nvSpPr>
      <dsp:spPr>
        <a:xfrm>
          <a:off x="6141872" y="1509617"/>
          <a:ext cx="2402373" cy="1274248"/>
        </a:xfrm>
        <a:prstGeom prst="parallelogram">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0" tIns="0" rIns="0" bIns="0" numCol="1" spcCol="1270" anchor="ctr" anchorCtr="0">
          <a:noAutofit/>
        </a:bodyPr>
        <a:lstStyle/>
        <a:p>
          <a:pPr lvl="0" algn="ctr" defTabSz="2622550">
            <a:lnSpc>
              <a:spcPct val="90000"/>
            </a:lnSpc>
            <a:spcBef>
              <a:spcPct val="0"/>
            </a:spcBef>
            <a:spcAft>
              <a:spcPct val="35000"/>
            </a:spcAft>
          </a:pPr>
          <a:r>
            <a:rPr lang="tr-TR" sz="5900" b="1" kern="1200" cap="none" spc="0" dirty="0" smtClean="0">
              <a:ln w="10541" cmpd="sng">
                <a:solidFill>
                  <a:schemeClr val="accent3">
                    <a:lumMod val="95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SGK</a:t>
          </a:r>
          <a:endParaRPr lang="tr-TR" sz="5900" b="1" kern="1200" cap="none" spc="0" dirty="0">
            <a:ln w="10541" cmpd="sng">
              <a:solidFill>
                <a:schemeClr val="accent3">
                  <a:lumMod val="95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dsp:txBody>
      <dsp:txXfrm>
        <a:off x="6474804" y="1686208"/>
        <a:ext cx="1736509" cy="92106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385" tIns="45693" rIns="91385" bIns="45693" rtlCol="0"/>
          <a:lstStyle>
            <a:lvl1pPr algn="l">
              <a:defRPr sz="1200">
                <a:latin typeface="Arial" pitchFamily="34" charset="0"/>
                <a:cs typeface="+mn-cs"/>
              </a:defRPr>
            </a:lvl1pPr>
          </a:lstStyle>
          <a:p>
            <a:pPr>
              <a:defRPr/>
            </a:pPr>
            <a:endParaRPr lang="tr-TR"/>
          </a:p>
        </p:txBody>
      </p:sp>
      <p:sp>
        <p:nvSpPr>
          <p:cNvPr id="3" name="Date Placeholder 2"/>
          <p:cNvSpPr>
            <a:spLocks noGrp="1"/>
          </p:cNvSpPr>
          <p:nvPr>
            <p:ph type="dt" sz="quarter" idx="1"/>
          </p:nvPr>
        </p:nvSpPr>
        <p:spPr>
          <a:xfrm>
            <a:off x="3848100" y="0"/>
            <a:ext cx="2944813" cy="496888"/>
          </a:xfrm>
          <a:prstGeom prst="rect">
            <a:avLst/>
          </a:prstGeom>
        </p:spPr>
        <p:txBody>
          <a:bodyPr vert="horz" lIns="91385" tIns="45693" rIns="91385" bIns="45693" rtlCol="0"/>
          <a:lstStyle>
            <a:lvl1pPr algn="r">
              <a:defRPr sz="1200">
                <a:latin typeface="Arial" pitchFamily="34" charset="0"/>
                <a:cs typeface="+mn-cs"/>
              </a:defRPr>
            </a:lvl1pPr>
          </a:lstStyle>
          <a:p>
            <a:pPr>
              <a:defRPr/>
            </a:pPr>
            <a:fld id="{455BDD1F-B916-4F2B-AC00-7AFBC18EBA52}" type="datetimeFigureOut">
              <a:rPr lang="tr-TR"/>
              <a:pPr>
                <a:defRPr/>
              </a:pPr>
              <a:t>02.10.2014</a:t>
            </a:fld>
            <a:endParaRPr lang="tr-TR"/>
          </a:p>
        </p:txBody>
      </p:sp>
      <p:sp>
        <p:nvSpPr>
          <p:cNvPr id="4" name="Footer Placeholder 3"/>
          <p:cNvSpPr>
            <a:spLocks noGrp="1"/>
          </p:cNvSpPr>
          <p:nvPr>
            <p:ph type="ftr" sz="quarter" idx="2"/>
          </p:nvPr>
        </p:nvSpPr>
        <p:spPr>
          <a:xfrm>
            <a:off x="0" y="9423400"/>
            <a:ext cx="2944813" cy="496888"/>
          </a:xfrm>
          <a:prstGeom prst="rect">
            <a:avLst/>
          </a:prstGeom>
        </p:spPr>
        <p:txBody>
          <a:bodyPr vert="horz" lIns="91385" tIns="45693" rIns="91385" bIns="45693" rtlCol="0" anchor="b"/>
          <a:lstStyle>
            <a:lvl1pPr algn="l">
              <a:defRPr sz="1200">
                <a:latin typeface="Arial" pitchFamily="34" charset="0"/>
                <a:cs typeface="+mn-cs"/>
              </a:defRPr>
            </a:lvl1pPr>
          </a:lstStyle>
          <a:p>
            <a:pPr>
              <a:defRPr/>
            </a:pPr>
            <a:endParaRPr lang="tr-TR"/>
          </a:p>
        </p:txBody>
      </p:sp>
      <p:sp>
        <p:nvSpPr>
          <p:cNvPr id="5" name="Slide Number Placeholder 4"/>
          <p:cNvSpPr>
            <a:spLocks noGrp="1"/>
          </p:cNvSpPr>
          <p:nvPr>
            <p:ph type="sldNum" sz="quarter" idx="3"/>
          </p:nvPr>
        </p:nvSpPr>
        <p:spPr>
          <a:xfrm>
            <a:off x="3848100" y="9423400"/>
            <a:ext cx="2944813" cy="496888"/>
          </a:xfrm>
          <a:prstGeom prst="rect">
            <a:avLst/>
          </a:prstGeom>
        </p:spPr>
        <p:txBody>
          <a:bodyPr vert="horz" lIns="91385" tIns="45693" rIns="91385" bIns="45693" rtlCol="0" anchor="b"/>
          <a:lstStyle>
            <a:lvl1pPr algn="r">
              <a:defRPr sz="1200">
                <a:latin typeface="Arial" pitchFamily="34" charset="0"/>
                <a:cs typeface="+mn-cs"/>
              </a:defRPr>
            </a:lvl1pPr>
          </a:lstStyle>
          <a:p>
            <a:pPr>
              <a:defRPr/>
            </a:pPr>
            <a:fld id="{C564A7A3-AF97-451D-B2CA-25799C66CDAB}" type="slidenum">
              <a:rPr lang="tr-TR"/>
              <a:pPr>
                <a:defRPr/>
              </a:pPr>
              <a:t>‹#›</a:t>
            </a:fld>
            <a:endParaRPr lang="tr-TR"/>
          </a:p>
        </p:txBody>
      </p:sp>
    </p:spTree>
    <p:extLst>
      <p:ext uri="{BB962C8B-B14F-4D97-AF65-F5344CB8AC3E}">
        <p14:creationId xmlns:p14="http://schemas.microsoft.com/office/powerpoint/2010/main" val="16174473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44813" cy="496888"/>
          </a:xfrm>
          <a:prstGeom prst="rect">
            <a:avLst/>
          </a:prstGeom>
        </p:spPr>
        <p:txBody>
          <a:bodyPr vert="horz" lIns="91385" tIns="45693" rIns="91385" bIns="45693" rtlCol="0"/>
          <a:lstStyle>
            <a:lvl1pPr algn="l">
              <a:defRPr sz="1200">
                <a:latin typeface="Arial" charset="0"/>
                <a:cs typeface="+mn-cs"/>
              </a:defRPr>
            </a:lvl1pPr>
          </a:lstStyle>
          <a:p>
            <a:pPr>
              <a:defRPr/>
            </a:pPr>
            <a:endParaRPr lang="tr-TR"/>
          </a:p>
        </p:txBody>
      </p:sp>
      <p:sp>
        <p:nvSpPr>
          <p:cNvPr id="3" name="2 Veri Yer Tutucusu"/>
          <p:cNvSpPr>
            <a:spLocks noGrp="1"/>
          </p:cNvSpPr>
          <p:nvPr>
            <p:ph type="dt" idx="1"/>
          </p:nvPr>
        </p:nvSpPr>
        <p:spPr>
          <a:xfrm>
            <a:off x="3848100" y="0"/>
            <a:ext cx="2944813" cy="496888"/>
          </a:xfrm>
          <a:prstGeom prst="rect">
            <a:avLst/>
          </a:prstGeom>
        </p:spPr>
        <p:txBody>
          <a:bodyPr vert="horz" lIns="91385" tIns="45693" rIns="91385" bIns="45693" rtlCol="0"/>
          <a:lstStyle>
            <a:lvl1pPr algn="r">
              <a:defRPr sz="1200">
                <a:latin typeface="Arial" charset="0"/>
                <a:cs typeface="+mn-cs"/>
              </a:defRPr>
            </a:lvl1pPr>
          </a:lstStyle>
          <a:p>
            <a:pPr>
              <a:defRPr/>
            </a:pPr>
            <a:fld id="{FAA35615-569E-4F20-A5AB-3251250C39D1}" type="datetimeFigureOut">
              <a:rPr lang="tr-TR"/>
              <a:pPr>
                <a:defRPr/>
              </a:pPr>
              <a:t>02.10.2014</a:t>
            </a:fld>
            <a:endParaRPr lang="tr-TR"/>
          </a:p>
        </p:txBody>
      </p:sp>
      <p:sp>
        <p:nvSpPr>
          <p:cNvPr id="4" name="3 Slayt Görüntüsü Yer Tutucusu"/>
          <p:cNvSpPr>
            <a:spLocks noGrp="1" noRot="1" noChangeAspect="1"/>
          </p:cNvSpPr>
          <p:nvPr>
            <p:ph type="sldImg" idx="2"/>
          </p:nvPr>
        </p:nvSpPr>
        <p:spPr>
          <a:xfrm>
            <a:off x="919163" y="746125"/>
            <a:ext cx="4956175" cy="3717925"/>
          </a:xfrm>
          <a:prstGeom prst="rect">
            <a:avLst/>
          </a:prstGeom>
          <a:noFill/>
          <a:ln w="12700">
            <a:solidFill>
              <a:prstClr val="black"/>
            </a:solidFill>
          </a:ln>
        </p:spPr>
        <p:txBody>
          <a:bodyPr vert="horz" lIns="91385" tIns="45693" rIns="91385" bIns="45693" rtlCol="0" anchor="ctr"/>
          <a:lstStyle/>
          <a:p>
            <a:pPr lvl="0"/>
            <a:endParaRPr lang="tr-TR" noProof="0"/>
          </a:p>
        </p:txBody>
      </p:sp>
      <p:sp>
        <p:nvSpPr>
          <p:cNvPr id="5" name="4 Not Yer Tutucusu"/>
          <p:cNvSpPr>
            <a:spLocks noGrp="1"/>
          </p:cNvSpPr>
          <p:nvPr>
            <p:ph type="body" sz="quarter" idx="3"/>
          </p:nvPr>
        </p:nvSpPr>
        <p:spPr>
          <a:xfrm>
            <a:off x="679450" y="4713288"/>
            <a:ext cx="5435600" cy="4464050"/>
          </a:xfrm>
          <a:prstGeom prst="rect">
            <a:avLst/>
          </a:prstGeom>
        </p:spPr>
        <p:txBody>
          <a:bodyPr vert="horz" lIns="91385" tIns="45693" rIns="91385" bIns="45693" rtlCol="0">
            <a:normAutofit/>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endParaRPr lang="tr-TR" noProof="0"/>
          </a:p>
        </p:txBody>
      </p:sp>
      <p:sp>
        <p:nvSpPr>
          <p:cNvPr id="6" name="5 Altbilgi Yer Tutucusu"/>
          <p:cNvSpPr>
            <a:spLocks noGrp="1"/>
          </p:cNvSpPr>
          <p:nvPr>
            <p:ph type="ftr" sz="quarter" idx="4"/>
          </p:nvPr>
        </p:nvSpPr>
        <p:spPr>
          <a:xfrm>
            <a:off x="0" y="9423400"/>
            <a:ext cx="2944813" cy="496888"/>
          </a:xfrm>
          <a:prstGeom prst="rect">
            <a:avLst/>
          </a:prstGeom>
        </p:spPr>
        <p:txBody>
          <a:bodyPr vert="horz" lIns="91385" tIns="45693" rIns="91385" bIns="45693" rtlCol="0" anchor="b"/>
          <a:lstStyle>
            <a:lvl1pPr algn="l">
              <a:defRPr sz="1200">
                <a:latin typeface="Arial" charset="0"/>
                <a:cs typeface="+mn-cs"/>
              </a:defRPr>
            </a:lvl1pPr>
          </a:lstStyle>
          <a:p>
            <a:pPr>
              <a:defRPr/>
            </a:pPr>
            <a:endParaRPr lang="tr-TR"/>
          </a:p>
        </p:txBody>
      </p:sp>
      <p:sp>
        <p:nvSpPr>
          <p:cNvPr id="7" name="6 Slayt Numarası Yer Tutucusu"/>
          <p:cNvSpPr>
            <a:spLocks noGrp="1"/>
          </p:cNvSpPr>
          <p:nvPr>
            <p:ph type="sldNum" sz="quarter" idx="5"/>
          </p:nvPr>
        </p:nvSpPr>
        <p:spPr>
          <a:xfrm>
            <a:off x="3848100" y="9423400"/>
            <a:ext cx="2944813" cy="496888"/>
          </a:xfrm>
          <a:prstGeom prst="rect">
            <a:avLst/>
          </a:prstGeom>
        </p:spPr>
        <p:txBody>
          <a:bodyPr vert="horz" lIns="91385" tIns="45693" rIns="91385" bIns="45693" rtlCol="0" anchor="b"/>
          <a:lstStyle>
            <a:lvl1pPr algn="r">
              <a:defRPr sz="1200">
                <a:latin typeface="Arial" charset="0"/>
                <a:cs typeface="+mn-cs"/>
              </a:defRPr>
            </a:lvl1pPr>
          </a:lstStyle>
          <a:p>
            <a:pPr>
              <a:defRPr/>
            </a:pPr>
            <a:fld id="{2C02A85E-5EFD-4093-A6AE-8B5266A6C49D}" type="slidenum">
              <a:rPr lang="tr-TR"/>
              <a:pPr>
                <a:defRPr/>
              </a:pPr>
              <a:t>‹#›</a:t>
            </a:fld>
            <a:endParaRPr lang="tr-TR"/>
          </a:p>
        </p:txBody>
      </p:sp>
    </p:spTree>
    <p:extLst>
      <p:ext uri="{BB962C8B-B14F-4D97-AF65-F5344CB8AC3E}">
        <p14:creationId xmlns:p14="http://schemas.microsoft.com/office/powerpoint/2010/main" val="2030856208"/>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14340"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buClr>
                <a:srgbClr val="000000"/>
              </a:buClr>
            </a:pPr>
            <a:fld id="{8917CD2E-14D4-466C-9524-A14ADB6AF472}" type="slidenum">
              <a:rPr lang="tr-TR" altLang="tr-TR" sz="1200">
                <a:solidFill>
                  <a:srgbClr val="000000"/>
                </a:solidFill>
              </a:rPr>
              <a:pPr eaLnBrk="1" hangingPunct="1">
                <a:buClr>
                  <a:srgbClr val="000000"/>
                </a:buClr>
              </a:pPr>
              <a:t>1</a:t>
            </a:fld>
            <a:endParaRPr lang="tr-TR" altLang="tr-TR" sz="1200">
              <a:solidFill>
                <a:srgbClr val="000000"/>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smtClean="0"/>
          </a:p>
        </p:txBody>
      </p:sp>
      <p:sp>
        <p:nvSpPr>
          <p:cNvPr id="1536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buClr>
                <a:srgbClr val="000000"/>
              </a:buClr>
            </a:pPr>
            <a:fld id="{4DD80872-4751-48AF-8907-3B97CDF0627F}" type="slidenum">
              <a:rPr lang="tr-TR" sz="1200">
                <a:solidFill>
                  <a:srgbClr val="000000"/>
                </a:solidFill>
              </a:rPr>
              <a:pPr eaLnBrk="1" hangingPunct="1">
                <a:buClr>
                  <a:srgbClr val="000000"/>
                </a:buClr>
              </a:pPr>
              <a:t>25</a:t>
            </a:fld>
            <a:endParaRPr lang="tr-TR" sz="120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smtClean="0"/>
          </a:p>
        </p:txBody>
      </p:sp>
      <p:sp>
        <p:nvSpPr>
          <p:cNvPr id="15364" name="3 Slayt Numarası Yer Tutucusu"/>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buClr>
                <a:srgbClr val="000000"/>
              </a:buClr>
            </a:pPr>
            <a:fld id="{4DD80872-4751-48AF-8907-3B97CDF0627F}" type="slidenum">
              <a:rPr lang="tr-TR" sz="1200">
                <a:solidFill>
                  <a:srgbClr val="000000"/>
                </a:solidFill>
              </a:rPr>
              <a:pPr eaLnBrk="1" hangingPunct="1">
                <a:buClr>
                  <a:srgbClr val="000000"/>
                </a:buClr>
              </a:pPr>
              <a:t>33</a:t>
            </a:fld>
            <a:endParaRPr lang="tr-TR" sz="120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TextEdit="1"/>
          </p:cNvSpPr>
          <p:nvPr>
            <p:ph type="sldImg"/>
          </p:nvPr>
        </p:nvSpPr>
        <p:spPr bwMode="auto">
          <a:noFill/>
          <a:ln>
            <a:solidFill>
              <a:srgbClr val="000000"/>
            </a:solidFill>
            <a:miter lim="800000"/>
            <a:headEnd/>
            <a:tailEnd/>
          </a:ln>
        </p:spPr>
      </p:sp>
      <p:sp>
        <p:nvSpPr>
          <p:cNvPr id="40963" name="Rectangle 3"/>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TextEdit="1"/>
          </p:cNvSpPr>
          <p:nvPr>
            <p:ph type="sldImg"/>
          </p:nvPr>
        </p:nvSpPr>
        <p:spPr bwMode="auto">
          <a:noFill/>
          <a:ln>
            <a:solidFill>
              <a:srgbClr val="000000"/>
            </a:solidFill>
            <a:miter lim="800000"/>
            <a:headEnd/>
            <a:tailEnd/>
          </a:ln>
        </p:spPr>
      </p:sp>
      <p:sp>
        <p:nvSpPr>
          <p:cNvPr id="41987" name="Rectangle 3"/>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3011"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3012"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D65079-B8B5-4A57-8F79-549C500D6C6C}" type="slidenum">
              <a:rPr lang="tr-TR" smtClean="0"/>
              <a:pPr/>
              <a:t>4</a:t>
            </a:fld>
            <a:endParaRPr lang="tr-T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4035"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4036"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CEAEE9B-7285-41A8-8AA7-ACAA4418A11A}" type="slidenum">
              <a:rPr lang="tr-TR" smtClean="0"/>
              <a:pPr/>
              <a:t>5</a:t>
            </a:fld>
            <a:endParaRPr lang="tr-T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5059"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p>
        </p:txBody>
      </p:sp>
      <p:sp>
        <p:nvSpPr>
          <p:cNvPr id="45060"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AF7F19-0810-43E0-80FA-987BA73F3D70}" type="slidenum">
              <a:rPr lang="tr-TR" smtClean="0"/>
              <a:pPr/>
              <a:t>7</a:t>
            </a:fld>
            <a:endParaRPr lang="tr-T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7107"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solidFill>
                <a:srgbClr val="C00000"/>
              </a:solidFill>
            </a:endParaRPr>
          </a:p>
        </p:txBody>
      </p:sp>
      <p:sp>
        <p:nvSpPr>
          <p:cNvPr id="47108"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44B2F25-E81B-4BE4-8E16-B414D336D246}" type="slidenum">
              <a:rPr lang="tr-TR" smtClean="0"/>
              <a:pPr/>
              <a:t>9</a:t>
            </a:fld>
            <a:endParaRPr lang="tr-T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6083" name="Not Yer Tutucusu 2"/>
          <p:cNvSpPr>
            <a:spLocks noGrp="1"/>
          </p:cNvSpPr>
          <p:nvPr>
            <p:ph type="body" idx="1"/>
          </p:nvPr>
        </p:nvSpPr>
        <p:spPr bwMode="auto">
          <a:noFill/>
        </p:spPr>
        <p:txBody>
          <a:bodyPr wrap="square" numCol="1" anchor="t" anchorCtr="0" compatLnSpc="1">
            <a:prstTxWarp prst="textNoShape">
              <a:avLst/>
            </a:prstTxWarp>
          </a:bodyPr>
          <a:lstStyle/>
          <a:p>
            <a:endParaRPr lang="tr-TR" smtClean="0">
              <a:solidFill>
                <a:srgbClr val="C00000"/>
              </a:solidFill>
            </a:endParaRPr>
          </a:p>
        </p:txBody>
      </p:sp>
      <p:sp>
        <p:nvSpPr>
          <p:cNvPr id="46084"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16DF76-0AA5-4773-A16E-22343C322AD5}" type="slidenum">
              <a:rPr lang="tr-TR" smtClean="0"/>
              <a:pPr/>
              <a:t>10</a:t>
            </a:fld>
            <a:endParaRPr lang="tr-T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ayt Görüntüsü Yer Tutucusu 1"/>
          <p:cNvSpPr>
            <a:spLocks noGrp="1" noRot="1" noChangeAspect="1" noTextEdit="1"/>
          </p:cNvSpPr>
          <p:nvPr>
            <p:ph type="sldImg"/>
          </p:nvPr>
        </p:nvSpPr>
        <p:spPr bwMode="auto">
          <a:noFill/>
          <a:ln>
            <a:solidFill>
              <a:srgbClr val="000000"/>
            </a:solidFill>
            <a:miter lim="800000"/>
            <a:headEnd/>
            <a:tailEnd/>
          </a:ln>
        </p:spPr>
      </p:sp>
      <p:sp>
        <p:nvSpPr>
          <p:cNvPr id="48131" name="Not Yer Tutucusu 2"/>
          <p:cNvSpPr>
            <a:spLocks noGrp="1"/>
          </p:cNvSpPr>
          <p:nvPr>
            <p:ph type="body" idx="1"/>
          </p:nvPr>
        </p:nvSpPr>
        <p:spPr bwMode="auto">
          <a:noFill/>
        </p:spPr>
        <p:txBody>
          <a:bodyPr wrap="square" numCol="1" anchor="t" anchorCtr="0" compatLnSpc="1">
            <a:prstTxWarp prst="textNoShape">
              <a:avLst/>
            </a:prstTxWarp>
          </a:bodyPr>
          <a:lstStyle/>
          <a:p>
            <a:r>
              <a:rPr lang="tr-TR" smtClean="0"/>
              <a:t>Yayım tarihi</a:t>
            </a:r>
          </a:p>
        </p:txBody>
      </p:sp>
      <p:sp>
        <p:nvSpPr>
          <p:cNvPr id="48132" name="Slayt Numarası Yer Tutucusu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C14C109-8E33-44EC-A571-39D05C271D67}" type="slidenum">
              <a:rPr lang="tr-TR" smtClean="0"/>
              <a:pPr/>
              <a:t>23</a:t>
            </a:fld>
            <a:endParaRPr lang="tr-TR"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Başlık Slaydı">
    <p:bg>
      <p:bgPr>
        <a:solidFill>
          <a:srgbClr val="FFFFFF"/>
        </a:solidFill>
        <a:effectLst/>
      </p:bgPr>
    </p:bg>
    <p:spTree>
      <p:nvGrpSpPr>
        <p:cNvPr id="1" name=""/>
        <p:cNvGrpSpPr/>
        <p:nvPr/>
      </p:nvGrpSpPr>
      <p:grpSpPr>
        <a:xfrm>
          <a:off x="0" y="0"/>
          <a:ext cx="0" cy="0"/>
          <a:chOff x="0" y="0"/>
          <a:chExt cx="0" cy="0"/>
        </a:xfrm>
      </p:grpSpPr>
      <p:sp>
        <p:nvSpPr>
          <p:cNvPr id="4" name="Freeform 107"/>
          <p:cNvSpPr>
            <a:spLocks/>
          </p:cNvSpPr>
          <p:nvPr userDrawn="1"/>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grpSp>
        <p:nvGrpSpPr>
          <p:cNvPr id="5" name="Group 89"/>
          <p:cNvGrpSpPr>
            <a:grpSpLocks/>
          </p:cNvGrpSpPr>
          <p:nvPr userDrawn="1"/>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p:spPr>
          <p:txBody>
            <a:bodyPr/>
            <a:lstStyle/>
            <a:p>
              <a:pPr>
                <a:defRPr/>
              </a:pPr>
              <a:endParaRPr lang="tr-TR">
                <a:latin typeface="Arial" pitchFamily="34" charset="0"/>
                <a:cs typeface="+mn-cs"/>
              </a:endParaRPr>
            </a:p>
          </p:txBody>
        </p:sp>
      </p:grpSp>
      <p:grpSp>
        <p:nvGrpSpPr>
          <p:cNvPr id="10" name="Group 94"/>
          <p:cNvGrpSpPr>
            <a:grpSpLocks/>
          </p:cNvGrpSpPr>
          <p:nvPr userDrawn="1"/>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5"/>
              <a:chOff x="0" y="2650"/>
              <a:chExt cx="5760" cy="1670"/>
            </a:xfrm>
          </p:grpSpPr>
          <p:sp>
            <p:nvSpPr>
              <p:cNvPr id="15" name="Rectangle 96"/>
              <p:cNvSpPr>
                <a:spLocks noChangeArrowheads="1"/>
              </p:cNvSpPr>
              <p:nvPr userDrawn="1"/>
            </p:nvSpPr>
            <p:spPr bwMode="ltGray">
              <a:xfrm>
                <a:off x="0" y="2650"/>
                <a:ext cx="5760" cy="1670"/>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sp>
            <p:nvSpPr>
              <p:cNvPr id="16" name="Rectangle 97"/>
              <p:cNvSpPr>
                <a:spLocks noChangeArrowheads="1"/>
              </p:cNvSpPr>
              <p:nvPr userDrawn="1"/>
            </p:nvSpPr>
            <p:spPr bwMode="ltGray">
              <a:xfrm>
                <a:off x="0" y="2650"/>
                <a:ext cx="5760" cy="95"/>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p:spPr>
            <p:txBody>
              <a:bodyPr/>
              <a:lstStyle/>
              <a:p>
                <a:pPr>
                  <a:defRPr/>
                </a:pPr>
                <a:endParaRPr lang="tr-TR">
                  <a:latin typeface="Arial" pitchFamily="34" charset="0"/>
                  <a:cs typeface="+mn-cs"/>
                </a:endParaRPr>
              </a:p>
            </p:txBody>
          </p:sp>
        </p:grpSp>
      </p:grpSp>
      <p:grpSp>
        <p:nvGrpSpPr>
          <p:cNvPr id="17" name="Group 101"/>
          <p:cNvGrpSpPr>
            <a:grpSpLocks/>
          </p:cNvGrpSpPr>
          <p:nvPr userDrawn="1"/>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p:spPr>
          <p:txBody>
            <a:bodyPr wrap="none" anchor="ctr"/>
            <a:lstStyle/>
            <a:p>
              <a:pPr>
                <a:defRPr/>
              </a:pPr>
              <a:endParaRPr lang="tr-TR">
                <a:latin typeface="Arial" pitchFamily="34" charset="0"/>
                <a:cs typeface="+mn-cs"/>
              </a:endParaRPr>
            </a:p>
          </p:txBody>
        </p:sp>
        <p:sp>
          <p:nvSpPr>
            <p:cNvPr id="19" name="Freeform 103"/>
            <p:cNvSpPr>
              <a:spLocks/>
            </p:cNvSpPr>
            <p:nvPr/>
          </p:nvSpPr>
          <p:spPr bwMode="white">
            <a:xfrm>
              <a:off x="3"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4 h 384"/>
                <a:gd name="T4" fmla="*/ 96 w 336"/>
                <a:gd name="T5" fmla="*/ 2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1" name="Freeform 105"/>
            <p:cNvSpPr>
              <a:spLocks/>
            </p:cNvSpPr>
            <p:nvPr/>
          </p:nvSpPr>
          <p:spPr bwMode="white">
            <a:xfrm>
              <a:off x="5520" y="3978"/>
              <a:ext cx="240" cy="348"/>
            </a:xfrm>
            <a:custGeom>
              <a:avLst/>
              <a:gdLst>
                <a:gd name="T0" fmla="*/ 192 w 246"/>
                <a:gd name="T1" fmla="*/ 0 h 348"/>
                <a:gd name="T2" fmla="*/ 128 w 246"/>
                <a:gd name="T3" fmla="*/ 196 h 348"/>
                <a:gd name="T4" fmla="*/ 64 w 246"/>
                <a:gd name="T5" fmla="*/ 282 h 348"/>
                <a:gd name="T6" fmla="*/ 0 w 246"/>
                <a:gd name="T7" fmla="*/ 342 h 348"/>
                <a:gd name="T8" fmla="*/ 192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2" name="Freeform 106"/>
            <p:cNvSpPr>
              <a:spLocks/>
            </p:cNvSpPr>
            <p:nvPr/>
          </p:nvSpPr>
          <p:spPr bwMode="white">
            <a:xfrm rot="5400000">
              <a:off x="5472"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grpSp>
      <p:pic>
        <p:nvPicPr>
          <p:cNvPr id="23" name="22 Resim" descr="bina.png"/>
          <p:cNvPicPr>
            <a:picLocks noChangeAspect="1"/>
          </p:cNvPicPr>
          <p:nvPr userDrawn="1"/>
        </p:nvPicPr>
        <p:blipFill>
          <a:blip r:embed="rId2" cstate="print"/>
          <a:stretch>
            <a:fillRect/>
          </a:stretch>
        </p:blipFill>
        <p:spPr>
          <a:xfrm>
            <a:off x="2285984" y="2143116"/>
            <a:ext cx="4670961" cy="251148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24" name="32 Resim" descr="q1.png"/>
          <p:cNvPicPr>
            <a:picLocks noChangeAspect="1"/>
          </p:cNvPicPr>
          <p:nvPr userDrawn="1"/>
        </p:nvPicPr>
        <p:blipFill>
          <a:blip r:embed="rId3"/>
          <a:srcRect/>
          <a:stretch>
            <a:fillRect/>
          </a:stretch>
        </p:blipFill>
        <p:spPr bwMode="auto">
          <a:xfrm>
            <a:off x="0" y="214313"/>
            <a:ext cx="2430463" cy="1452562"/>
          </a:xfrm>
          <a:prstGeom prst="rect">
            <a:avLst/>
          </a:prstGeom>
          <a:noFill/>
          <a:ln w="9525">
            <a:noFill/>
            <a:miter lim="800000"/>
            <a:headEnd/>
            <a:tailEnd/>
          </a:ln>
        </p:spPr>
      </p:pic>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3_Başlık Slaydı">
    <p:spTree>
      <p:nvGrpSpPr>
        <p:cNvPr id="1" name=""/>
        <p:cNvGrpSpPr/>
        <p:nvPr/>
      </p:nvGrpSpPr>
      <p:grpSpPr>
        <a:xfrm>
          <a:off x="0" y="0"/>
          <a:ext cx="0" cy="0"/>
          <a:chOff x="0" y="0"/>
          <a:chExt cx="0" cy="0"/>
        </a:xfrm>
      </p:grpSpPr>
      <p:grpSp>
        <p:nvGrpSpPr>
          <p:cNvPr id="5" name="Group 89"/>
          <p:cNvGrpSpPr>
            <a:grpSpLocks/>
          </p:cNvGrpSpPr>
          <p:nvPr/>
        </p:nvGrpSpPr>
        <p:grpSpPr bwMode="auto">
          <a:xfrm>
            <a:off x="0" y="0"/>
            <a:ext cx="9144000" cy="1428750"/>
            <a:chOff x="0" y="0"/>
            <a:chExt cx="5760" cy="1316"/>
          </a:xfrm>
        </p:grpSpPr>
        <p:grpSp>
          <p:nvGrpSpPr>
            <p:cNvPr id="6" name="Group 90"/>
            <p:cNvGrpSpPr>
              <a:grpSpLocks/>
            </p:cNvGrpSpPr>
            <p:nvPr userDrawn="1"/>
          </p:nvGrpSpPr>
          <p:grpSpPr bwMode="auto">
            <a:xfrm flipV="1">
              <a:off x="18" y="1"/>
              <a:ext cx="5742" cy="1126"/>
              <a:chOff x="0" y="2642"/>
              <a:chExt cx="5760" cy="1677"/>
            </a:xfrm>
          </p:grpSpPr>
          <p:sp>
            <p:nvSpPr>
              <p:cNvPr id="8" name="Rectangle 91"/>
              <p:cNvSpPr>
                <a:spLocks noChangeArrowheads="1"/>
              </p:cNvSpPr>
              <p:nvPr userDrawn="1"/>
            </p:nvSpPr>
            <p:spPr bwMode="ltGray">
              <a:xfrm>
                <a:off x="0" y="2641"/>
                <a:ext cx="5760" cy="167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1"/>
                <a:ext cx="5760" cy="9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101"/>
          <p:cNvGrpSpPr>
            <a:grpSpLocks/>
          </p:cNvGrpSpPr>
          <p:nvPr/>
        </p:nvGrpSpPr>
        <p:grpSpPr bwMode="auto">
          <a:xfrm>
            <a:off x="0" y="0"/>
            <a:ext cx="9144000" cy="6867525"/>
            <a:chOff x="0" y="0"/>
            <a:chExt cx="5760" cy="4326"/>
          </a:xfrm>
        </p:grpSpPr>
        <p:sp>
          <p:nvSpPr>
            <p:cNvPr id="11"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2"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3"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5"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16" name="30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1438"/>
            <a:ext cx="2430463"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2786050" y="142852"/>
            <a:ext cx="6000792" cy="1214446"/>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572140"/>
            <a:ext cx="8643998" cy="1071570"/>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
        <p:nvSpPr>
          <p:cNvPr id="24" name="2 İçerik Yer Tutucusu"/>
          <p:cNvSpPr>
            <a:spLocks noGrp="1"/>
          </p:cNvSpPr>
          <p:nvPr>
            <p:ph idx="10"/>
          </p:nvPr>
        </p:nvSpPr>
        <p:spPr>
          <a:xfrm>
            <a:off x="457200" y="1600201"/>
            <a:ext cx="8229600" cy="3829064"/>
          </a:xfrm>
          <a:prstGeom prst="rect">
            <a:avLst/>
          </a:prstGeom>
        </p:spPr>
        <p:txBody>
          <a:bodyPr/>
          <a:lstStyle>
            <a:lvl1pPr>
              <a:buFont typeface="Wingdings" pitchFamily="2" charset="2"/>
              <a:buChar char="q"/>
              <a:defRPr kumimoji="0" lang="tr-TR" sz="2000" b="1" i="0" u="none" strike="noStrike" kern="0" cap="none" spc="0" normalizeH="0" baseline="0" noProof="0" smtClean="0">
                <a:ln>
                  <a:noFill/>
                </a:ln>
                <a:solidFill>
                  <a:schemeClr val="tx1"/>
                </a:solidFill>
                <a:effectLst/>
                <a:uLnTx/>
                <a:uFillTx/>
                <a:latin typeface="Calibri" pitchFamily="34" charset="0"/>
              </a:defRPr>
            </a:lvl1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p:txBody>
      </p:sp>
    </p:spTree>
    <p:extLst>
      <p:ext uri="{BB962C8B-B14F-4D97-AF65-F5344CB8AC3E}">
        <p14:creationId xmlns:p14="http://schemas.microsoft.com/office/powerpoint/2010/main" val="12122354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9 Veri Yer Tutucusu"/>
          <p:cNvSpPr txBox="1">
            <a:spLocks/>
          </p:cNvSpPr>
          <p:nvPr/>
        </p:nvSpPr>
        <p:spPr>
          <a:xfrm>
            <a:off x="357188" y="6492875"/>
            <a:ext cx="1357312" cy="365125"/>
          </a:xfrm>
          <a:prstGeom prst="rect">
            <a:avLst/>
          </a:prstGeom>
        </p:spPr>
        <p:txBody>
          <a:bodyPr anchor="ctr"/>
          <a:lstStyle>
            <a:lvl1pPr algn="l">
              <a:defRPr sz="1200" b="1">
                <a:solidFill>
                  <a:schemeClr val="tx1"/>
                </a:solidFill>
              </a:defRPr>
            </a:lvl1pPr>
          </a:lstStyle>
          <a:p>
            <a:pPr>
              <a:defRPr/>
            </a:pPr>
            <a:fld id="{7EFC573B-7069-4A5C-9596-597F9A83DC07}" type="datetime4">
              <a:rPr lang="tr-TR" smtClean="0">
                <a:solidFill>
                  <a:srgbClr val="046CA6"/>
                </a:solidFill>
              </a:rPr>
              <a:pPr>
                <a:defRPr/>
              </a:pPr>
              <a:t>2 Ekim 2014</a:t>
            </a:fld>
            <a:endParaRPr lang="tr-TR">
              <a:solidFill>
                <a:srgbClr val="046CA6"/>
              </a:solidFill>
            </a:endParaRP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a:xfrm>
            <a:off x="304800" y="1071546"/>
            <a:ext cx="8610600" cy="5357850"/>
          </a:xfrm>
          <a:prstGeom prst="rect">
            <a:avLst/>
          </a:prstGeom>
          <a:ln>
            <a:solidFill>
              <a:schemeClr val="tx1"/>
            </a:solidFill>
          </a:ln>
        </p:spPr>
        <p:txBody>
          <a:bodyPr/>
          <a:lstStyle>
            <a:lvl1pPr>
              <a:buClr>
                <a:schemeClr val="tx1"/>
              </a:buClr>
              <a:buFont typeface="Wingdings" pitchFamily="2" charset="2"/>
              <a:buChar char="q"/>
              <a:defRPr>
                <a:solidFill>
                  <a:schemeClr val="tx1"/>
                </a:solidFill>
              </a:defRPr>
            </a:lvl1pPr>
            <a:lvl2pPr>
              <a:buFont typeface="Wingdings" pitchFamily="2" charset="2"/>
              <a:buChar char="§"/>
              <a:defRPr>
                <a:solidFill>
                  <a:schemeClr val="tx1"/>
                </a:solidFill>
              </a:defRPr>
            </a:lvl2pPr>
            <a:lvl3pPr>
              <a:buFont typeface="Arial" pitchFamily="34" charset="0"/>
              <a:buChar char="•"/>
              <a:defRPr>
                <a:solidFill>
                  <a:schemeClr val="tx1"/>
                </a:solidFill>
              </a:defRPr>
            </a:lvl3pPr>
            <a:lvl4pPr>
              <a:buFont typeface="Calibri" pitchFamily="34" charset="0"/>
              <a:buChar char="−"/>
              <a:defRPr>
                <a:solidFill>
                  <a:schemeClr val="tx1"/>
                </a:solidFill>
              </a:defRPr>
            </a:lvl4pPr>
            <a:lvl5pPr>
              <a:buFont typeface="Calibri" pitchFamily="34" charset="0"/>
              <a:buChar char="»"/>
              <a:defRPr>
                <a:solidFill>
                  <a:schemeClr val="tx1"/>
                </a:solidFil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4 Veri Yer Tutucusu"/>
          <p:cNvSpPr>
            <a:spLocks noGrp="1"/>
          </p:cNvSpPr>
          <p:nvPr>
            <p:ph type="dt" sz="half" idx="10"/>
          </p:nvPr>
        </p:nvSpPr>
        <p:spPr>
          <a:xfrm>
            <a:off x="6248400" y="0"/>
            <a:ext cx="2667000" cy="228600"/>
          </a:xfrm>
        </p:spPr>
        <p:txBody>
          <a:bodyPr/>
          <a:lstStyle>
            <a:lvl1pPr>
              <a:defRPr/>
            </a:lvl1pPr>
          </a:lstStyle>
          <a:p>
            <a:pPr>
              <a:defRPr/>
            </a:pPr>
            <a:fld id="{68826A71-ED63-409C-B386-CE058D415547}" type="datetime1">
              <a:rPr lang="tr-TR" smtClean="0"/>
              <a:t>02.10.2014</a:t>
            </a:fld>
            <a:endParaRPr lang="en-US"/>
          </a:p>
        </p:txBody>
      </p:sp>
      <p:sp>
        <p:nvSpPr>
          <p:cNvPr id="6" name="11 Altbilgi Yer Tutucusu"/>
          <p:cNvSpPr>
            <a:spLocks noGrp="1"/>
          </p:cNvSpPr>
          <p:nvPr>
            <p:ph type="ftr" sz="quarter" idx="11"/>
          </p:nvPr>
        </p:nvSpPr>
        <p:spPr/>
        <p:txBody>
          <a:bodyPr/>
          <a:lstStyle>
            <a:lvl1pPr algn="ctr">
              <a:defRPr sz="1200" b="1">
                <a:solidFill>
                  <a:srgbClr val="046CA6"/>
                </a:solidFill>
              </a:defRPr>
            </a:lvl1pPr>
          </a:lstStyle>
          <a:p>
            <a:pPr>
              <a:defRPr/>
            </a:pPr>
            <a:endParaRPr lang="tr-TR"/>
          </a:p>
        </p:txBody>
      </p:sp>
      <p:sp>
        <p:nvSpPr>
          <p:cNvPr id="7" name="12 Slayt Numarası Yer Tutucusu"/>
          <p:cNvSpPr>
            <a:spLocks noGrp="1"/>
          </p:cNvSpPr>
          <p:nvPr>
            <p:ph type="sldNum" sz="quarter" idx="12"/>
          </p:nvPr>
        </p:nvSpPr>
        <p:spPr/>
        <p:txBody>
          <a:bodyPr/>
          <a:lstStyle>
            <a:lvl1pPr algn="r">
              <a:defRPr sz="1200" b="1">
                <a:solidFill>
                  <a:srgbClr val="046CA6"/>
                </a:solidFill>
              </a:defRPr>
            </a:lvl1pPr>
          </a:lstStyle>
          <a:p>
            <a:pPr>
              <a:defRPr/>
            </a:pPr>
            <a:fld id="{410AF52A-54D3-4D3D-88AB-EC46EDD58474}" type="slidenum">
              <a:rPr lang="tr-TR"/>
              <a:pPr>
                <a:defRPr/>
              </a:pPr>
              <a:t>‹#›</a:t>
            </a:fld>
            <a:endParaRPr lang="tr-TR"/>
          </a:p>
        </p:txBody>
      </p:sp>
    </p:spTree>
    <p:extLst>
      <p:ext uri="{BB962C8B-B14F-4D97-AF65-F5344CB8AC3E}">
        <p14:creationId xmlns:p14="http://schemas.microsoft.com/office/powerpoint/2010/main" val="1843936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4_Başlık Slaydı">
    <p:spTree>
      <p:nvGrpSpPr>
        <p:cNvPr id="1" name=""/>
        <p:cNvGrpSpPr/>
        <p:nvPr/>
      </p:nvGrpSpPr>
      <p:grpSpPr>
        <a:xfrm>
          <a:off x="0" y="0"/>
          <a:ext cx="0" cy="0"/>
          <a:chOff x="0" y="0"/>
          <a:chExt cx="0" cy="0"/>
        </a:xfrm>
      </p:grpSpPr>
      <p:sp>
        <p:nvSpPr>
          <p:cNvPr id="4" name="Freeform 107"/>
          <p:cNvSpPr>
            <a:spLocks/>
          </p:cNvSpPr>
          <p:nvPr/>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nvGrpSpPr>
          <p:cNvPr id="5" name="Group 89"/>
          <p:cNvGrpSpPr>
            <a:grpSpLocks/>
          </p:cNvGrpSpPr>
          <p:nvPr/>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94"/>
          <p:cNvGrpSpPr>
            <a:grpSpLocks/>
          </p:cNvGrpSpPr>
          <p:nvPr/>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9"/>
              <a:chOff x="0" y="2646"/>
              <a:chExt cx="5760" cy="1674"/>
            </a:xfrm>
          </p:grpSpPr>
          <p:sp>
            <p:nvSpPr>
              <p:cNvPr id="15" name="Rectangle 96"/>
              <p:cNvSpPr>
                <a:spLocks noChangeArrowheads="1"/>
              </p:cNvSpPr>
              <p:nvPr userDrawn="1"/>
            </p:nvSpPr>
            <p:spPr bwMode="ltGray">
              <a:xfrm>
                <a:off x="0" y="2647"/>
                <a:ext cx="5760" cy="167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6" name="Rectangle 97"/>
              <p:cNvSpPr>
                <a:spLocks noChangeArrowheads="1"/>
              </p:cNvSpPr>
              <p:nvPr userDrawn="1"/>
            </p:nvSpPr>
            <p:spPr bwMode="ltGray">
              <a:xfrm>
                <a:off x="0" y="2647"/>
                <a:ext cx="5760" cy="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grpSp>
        <p:nvGrpSpPr>
          <p:cNvPr id="17" name="Group 101"/>
          <p:cNvGrpSpPr>
            <a:grpSpLocks/>
          </p:cNvGrpSpPr>
          <p:nvPr/>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9"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1"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2"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23" name="31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2430463" cy="145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
          <p:cNvSpPr txBox="1">
            <a:spLocks noChangeArrowheads="1"/>
          </p:cNvSpPr>
          <p:nvPr/>
        </p:nvSpPr>
        <p:spPr bwMode="white">
          <a:xfrm>
            <a:off x="2286000" y="2643188"/>
            <a:ext cx="48577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4400" b="1">
                <a:solidFill>
                  <a:schemeClr val="accent2"/>
                </a:solidFill>
                <a:latin typeface="Arial" charset="0"/>
              </a:defRPr>
            </a:lvl1pPr>
            <a:lvl2pPr marL="742950" indent="-285750" eaLnBrk="0" hangingPunct="0">
              <a:defRPr sz="4400" b="1">
                <a:solidFill>
                  <a:schemeClr val="accent2"/>
                </a:solidFill>
                <a:latin typeface="Arial" charset="0"/>
              </a:defRPr>
            </a:lvl2pPr>
            <a:lvl3pPr marL="1143000" indent="-228600" eaLnBrk="0" hangingPunct="0">
              <a:defRPr sz="4400" b="1">
                <a:solidFill>
                  <a:schemeClr val="accent2"/>
                </a:solidFill>
                <a:latin typeface="Arial" charset="0"/>
              </a:defRPr>
            </a:lvl3pPr>
            <a:lvl4pPr marL="1600200" indent="-228600" eaLnBrk="0" hangingPunct="0">
              <a:defRPr sz="4400" b="1">
                <a:solidFill>
                  <a:schemeClr val="accent2"/>
                </a:solidFill>
                <a:latin typeface="Arial" charset="0"/>
              </a:defRPr>
            </a:lvl4pPr>
            <a:lvl5pPr marL="2057400" indent="-228600" eaLnBrk="0" hangingPunct="0">
              <a:defRPr sz="4400" b="1">
                <a:solidFill>
                  <a:schemeClr val="accent2"/>
                </a:solidFill>
                <a:latin typeface="Arial" charset="0"/>
              </a:defRPr>
            </a:lvl5pPr>
            <a:lvl6pPr marL="25146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6pPr>
            <a:lvl7pPr marL="29718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7pPr>
            <a:lvl8pPr marL="34290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8pPr>
            <a:lvl9pPr marL="38862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9pPr>
          </a:lstStyle>
          <a:p>
            <a:pPr algn="ctr" eaLnBrk="1" hangingPunct="1">
              <a:defRPr/>
            </a:pPr>
            <a:r>
              <a:rPr lang="tr-TR" sz="4000" dirty="0" smtClean="0">
                <a:solidFill>
                  <a:srgbClr val="046CA6"/>
                </a:solidFill>
                <a:latin typeface="Calibri" pitchFamily="34" charset="0"/>
              </a:rPr>
              <a:t>Teşekkür Ederim.</a:t>
            </a:r>
            <a:endParaRPr lang="en-US" sz="4000" dirty="0" smtClean="0">
              <a:solidFill>
                <a:srgbClr val="046CA6"/>
              </a:solidFill>
              <a:latin typeface="Calibri" pitchFamily="34" charset="0"/>
            </a:endParaRPr>
          </a:p>
        </p:txBody>
      </p:sp>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extLst>
      <p:ext uri="{BB962C8B-B14F-4D97-AF65-F5344CB8AC3E}">
        <p14:creationId xmlns:p14="http://schemas.microsoft.com/office/powerpoint/2010/main" val="4076622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3_Başlık Slaydı">
    <p:bg>
      <p:bgPr>
        <a:solidFill>
          <a:srgbClr val="FFFFFF"/>
        </a:solidFill>
        <a:effectLst/>
      </p:bgPr>
    </p:bg>
    <p:spTree>
      <p:nvGrpSpPr>
        <p:cNvPr id="1" name=""/>
        <p:cNvGrpSpPr/>
        <p:nvPr/>
      </p:nvGrpSpPr>
      <p:grpSpPr>
        <a:xfrm>
          <a:off x="0" y="0"/>
          <a:ext cx="0" cy="0"/>
          <a:chOff x="0" y="0"/>
          <a:chExt cx="0" cy="0"/>
        </a:xfrm>
      </p:grpSpPr>
      <p:grpSp>
        <p:nvGrpSpPr>
          <p:cNvPr id="5" name="Group 89"/>
          <p:cNvGrpSpPr>
            <a:grpSpLocks/>
          </p:cNvGrpSpPr>
          <p:nvPr userDrawn="1"/>
        </p:nvGrpSpPr>
        <p:grpSpPr bwMode="auto">
          <a:xfrm>
            <a:off x="0" y="0"/>
            <a:ext cx="9144000" cy="1428750"/>
            <a:chOff x="0" y="0"/>
            <a:chExt cx="5760" cy="1316"/>
          </a:xfrm>
        </p:grpSpPr>
        <p:grpSp>
          <p:nvGrpSpPr>
            <p:cNvPr id="6" name="Group 90"/>
            <p:cNvGrpSpPr>
              <a:grpSpLocks/>
            </p:cNvGrpSpPr>
            <p:nvPr userDrawn="1"/>
          </p:nvGrpSpPr>
          <p:grpSpPr bwMode="auto">
            <a:xfrm flipV="1">
              <a:off x="18" y="1"/>
              <a:ext cx="5742" cy="1126"/>
              <a:chOff x="0" y="2642"/>
              <a:chExt cx="5760" cy="1677"/>
            </a:xfrm>
          </p:grpSpPr>
          <p:sp>
            <p:nvSpPr>
              <p:cNvPr id="8" name="Rectangle 91"/>
              <p:cNvSpPr>
                <a:spLocks noChangeArrowheads="1"/>
              </p:cNvSpPr>
              <p:nvPr userDrawn="1"/>
            </p:nvSpPr>
            <p:spPr bwMode="ltGray">
              <a:xfrm>
                <a:off x="0" y="2642"/>
                <a:ext cx="5760" cy="1677"/>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sp>
            <p:nvSpPr>
              <p:cNvPr id="9" name="Rectangle 92"/>
              <p:cNvSpPr>
                <a:spLocks noChangeArrowheads="1"/>
              </p:cNvSpPr>
              <p:nvPr userDrawn="1"/>
            </p:nvSpPr>
            <p:spPr bwMode="ltGray">
              <a:xfrm>
                <a:off x="0" y="2642"/>
                <a:ext cx="5760" cy="96"/>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p:spPr>
          <p:txBody>
            <a:bodyPr/>
            <a:lstStyle/>
            <a:p>
              <a:pPr>
                <a:defRPr/>
              </a:pPr>
              <a:endParaRPr lang="tr-TR">
                <a:latin typeface="Arial" pitchFamily="34" charset="0"/>
                <a:cs typeface="+mn-cs"/>
              </a:endParaRPr>
            </a:p>
          </p:txBody>
        </p:sp>
      </p:grpSp>
      <p:grpSp>
        <p:nvGrpSpPr>
          <p:cNvPr id="10" name="Group 94"/>
          <p:cNvGrpSpPr>
            <a:grpSpLocks/>
          </p:cNvGrpSpPr>
          <p:nvPr userDrawn="1"/>
        </p:nvGrpSpPr>
        <p:grpSpPr bwMode="auto">
          <a:xfrm>
            <a:off x="0" y="5429250"/>
            <a:ext cx="9144000" cy="1428750"/>
            <a:chOff x="0" y="2908"/>
            <a:chExt cx="5760" cy="1412"/>
          </a:xfrm>
        </p:grpSpPr>
        <p:grpSp>
          <p:nvGrpSpPr>
            <p:cNvPr id="11" name="Group 95"/>
            <p:cNvGrpSpPr>
              <a:grpSpLocks/>
            </p:cNvGrpSpPr>
            <p:nvPr/>
          </p:nvGrpSpPr>
          <p:grpSpPr bwMode="auto">
            <a:xfrm>
              <a:off x="18" y="3135"/>
              <a:ext cx="5742" cy="1183"/>
              <a:chOff x="0" y="2642"/>
              <a:chExt cx="5760" cy="1678"/>
            </a:xfrm>
          </p:grpSpPr>
          <p:sp>
            <p:nvSpPr>
              <p:cNvPr id="15" name="Rectangle 96"/>
              <p:cNvSpPr>
                <a:spLocks noChangeArrowheads="1"/>
              </p:cNvSpPr>
              <p:nvPr userDrawn="1"/>
            </p:nvSpPr>
            <p:spPr bwMode="ltGray">
              <a:xfrm>
                <a:off x="0" y="2642"/>
                <a:ext cx="5760" cy="1678"/>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sp>
            <p:nvSpPr>
              <p:cNvPr id="16" name="Rectangle 97"/>
              <p:cNvSpPr>
                <a:spLocks noChangeArrowheads="1"/>
              </p:cNvSpPr>
              <p:nvPr userDrawn="1"/>
            </p:nvSpPr>
            <p:spPr bwMode="ltGray">
              <a:xfrm>
                <a:off x="0" y="2642"/>
                <a:ext cx="5760" cy="96"/>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14" name="Freeform 100"/>
              <p:cNvSpPr>
                <a:spLocks/>
              </p:cNvSpPr>
              <p:nvPr/>
            </p:nvSpPr>
            <p:spPr bwMode="ltGray">
              <a:xfrm flipV="1">
                <a:off x="0" y="2750"/>
                <a:ext cx="5731" cy="378"/>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p:spPr>
            <p:txBody>
              <a:bodyPr/>
              <a:lstStyle/>
              <a:p>
                <a:pPr>
                  <a:defRPr/>
                </a:pPr>
                <a:endParaRPr lang="tr-TR">
                  <a:latin typeface="Arial" pitchFamily="34" charset="0"/>
                  <a:cs typeface="+mn-cs"/>
                </a:endParaRPr>
              </a:p>
            </p:txBody>
          </p:sp>
        </p:grpSp>
      </p:grpSp>
      <p:grpSp>
        <p:nvGrpSpPr>
          <p:cNvPr id="17" name="Group 101"/>
          <p:cNvGrpSpPr>
            <a:grpSpLocks/>
          </p:cNvGrpSpPr>
          <p:nvPr userDrawn="1"/>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p:spPr>
          <p:txBody>
            <a:bodyPr wrap="none" anchor="ctr"/>
            <a:lstStyle/>
            <a:p>
              <a:pPr>
                <a:defRPr/>
              </a:pPr>
              <a:endParaRPr lang="tr-TR">
                <a:latin typeface="Arial" pitchFamily="34" charset="0"/>
                <a:cs typeface="+mn-cs"/>
              </a:endParaRPr>
            </a:p>
          </p:txBody>
        </p:sp>
        <p:sp>
          <p:nvSpPr>
            <p:cNvPr id="19" name="Freeform 103"/>
            <p:cNvSpPr>
              <a:spLocks/>
            </p:cNvSpPr>
            <p:nvPr/>
          </p:nvSpPr>
          <p:spPr bwMode="white">
            <a:xfrm>
              <a:off x="3"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4 h 384"/>
                <a:gd name="T4" fmla="*/ 96 w 336"/>
                <a:gd name="T5" fmla="*/ 2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1" name="Freeform 105"/>
            <p:cNvSpPr>
              <a:spLocks/>
            </p:cNvSpPr>
            <p:nvPr/>
          </p:nvSpPr>
          <p:spPr bwMode="white">
            <a:xfrm>
              <a:off x="5520" y="3978"/>
              <a:ext cx="240" cy="348"/>
            </a:xfrm>
            <a:custGeom>
              <a:avLst/>
              <a:gdLst>
                <a:gd name="T0" fmla="*/ 192 w 246"/>
                <a:gd name="T1" fmla="*/ 0 h 348"/>
                <a:gd name="T2" fmla="*/ 128 w 246"/>
                <a:gd name="T3" fmla="*/ 196 h 348"/>
                <a:gd name="T4" fmla="*/ 64 w 246"/>
                <a:gd name="T5" fmla="*/ 282 h 348"/>
                <a:gd name="T6" fmla="*/ 0 w 246"/>
                <a:gd name="T7" fmla="*/ 342 h 348"/>
                <a:gd name="T8" fmla="*/ 192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2" name="Freeform 106"/>
            <p:cNvSpPr>
              <a:spLocks/>
            </p:cNvSpPr>
            <p:nvPr/>
          </p:nvSpPr>
          <p:spPr bwMode="white">
            <a:xfrm rot="5400000">
              <a:off x="5472"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grpSp>
      <p:pic>
        <p:nvPicPr>
          <p:cNvPr id="23" name="30 Resim" descr="q1.png"/>
          <p:cNvPicPr>
            <a:picLocks noChangeAspect="1"/>
          </p:cNvPicPr>
          <p:nvPr userDrawn="1"/>
        </p:nvPicPr>
        <p:blipFill>
          <a:blip r:embed="rId2"/>
          <a:srcRect/>
          <a:stretch>
            <a:fillRect/>
          </a:stretch>
        </p:blipFill>
        <p:spPr bwMode="auto">
          <a:xfrm>
            <a:off x="0" y="-71438"/>
            <a:ext cx="2430463" cy="1452563"/>
          </a:xfrm>
          <a:prstGeom prst="rect">
            <a:avLst/>
          </a:prstGeom>
          <a:noFill/>
          <a:ln w="9525">
            <a:noFill/>
            <a:miter lim="800000"/>
            <a:headEnd/>
            <a:tailEnd/>
          </a:ln>
        </p:spPr>
      </p:pic>
      <p:sp>
        <p:nvSpPr>
          <p:cNvPr id="3074" name="Rectangle 2"/>
          <p:cNvSpPr>
            <a:spLocks noGrp="1" noChangeArrowheads="1"/>
          </p:cNvSpPr>
          <p:nvPr>
            <p:ph type="ctrTitle"/>
          </p:nvPr>
        </p:nvSpPr>
        <p:spPr>
          <a:xfrm>
            <a:off x="2786050" y="142852"/>
            <a:ext cx="6000792" cy="1214446"/>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572140"/>
            <a:ext cx="8643998" cy="1071570"/>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
        <p:nvSpPr>
          <p:cNvPr id="24" name="2 İçerik Yer Tutucusu"/>
          <p:cNvSpPr>
            <a:spLocks noGrp="1"/>
          </p:cNvSpPr>
          <p:nvPr>
            <p:ph idx="10"/>
          </p:nvPr>
        </p:nvSpPr>
        <p:spPr>
          <a:xfrm>
            <a:off x="457200" y="1600201"/>
            <a:ext cx="8229600" cy="3829064"/>
          </a:xfrm>
          <a:prstGeom prst="rect">
            <a:avLst/>
          </a:prstGeom>
        </p:spPr>
        <p:txBody>
          <a:bodyPr/>
          <a:lstStyle>
            <a:lvl1pPr>
              <a:buFont typeface="Wingdings" pitchFamily="2" charset="2"/>
              <a:buChar char="q"/>
              <a:defRPr kumimoji="0" lang="tr-TR" sz="2000" b="1" i="0" u="none" strike="noStrike" kern="0" cap="none" spc="0" normalizeH="0" baseline="0" noProof="0" smtClean="0">
                <a:ln>
                  <a:noFill/>
                </a:ln>
                <a:solidFill>
                  <a:schemeClr val="tx1"/>
                </a:solidFill>
                <a:effectLst/>
                <a:uLnTx/>
                <a:uFillTx/>
                <a:latin typeface="Calibri" pitchFamily="34" charset="0"/>
              </a:defRPr>
            </a:lvl1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2571750" y="-24"/>
            <a:ext cx="6572250" cy="706419"/>
          </a:xfrm>
        </p:spPr>
        <p:txBody>
          <a:bodyPr/>
          <a:lstStyle>
            <a:lvl1pPr>
              <a:defRPr sz="2400"/>
            </a:lvl1pPr>
          </a:lstStyle>
          <a:p>
            <a:r>
              <a:rPr lang="tr-TR" dirty="0" smtClean="0"/>
              <a:t>Asıl başlık stili için tıklatın</a:t>
            </a:r>
            <a:endParaRPr lang="tr-TR" dirty="0"/>
          </a:p>
        </p:txBody>
      </p:sp>
      <p:sp>
        <p:nvSpPr>
          <p:cNvPr id="3" name="2 İçerik Yer Tutucusu"/>
          <p:cNvSpPr>
            <a:spLocks noGrp="1"/>
          </p:cNvSpPr>
          <p:nvPr>
            <p:ph idx="1"/>
          </p:nvPr>
        </p:nvSpPr>
        <p:spPr>
          <a:xfrm>
            <a:off x="304800" y="1071546"/>
            <a:ext cx="8610600" cy="5357850"/>
          </a:xfrm>
          <a:prstGeom prst="rect">
            <a:avLst/>
          </a:prstGeom>
          <a:ln>
            <a:solidFill>
              <a:schemeClr val="tx1"/>
            </a:solidFill>
          </a:ln>
        </p:spPr>
        <p:txBody>
          <a:bodyPr/>
          <a:lstStyle>
            <a:lvl1pPr>
              <a:buClr>
                <a:schemeClr val="tx1"/>
              </a:buClr>
              <a:buFont typeface="Wingdings" pitchFamily="2" charset="2"/>
              <a:buChar char="q"/>
              <a:defRPr sz="1800" b="1">
                <a:solidFill>
                  <a:schemeClr val="tx1"/>
                </a:solidFill>
              </a:defRPr>
            </a:lvl1pPr>
            <a:lvl2pPr>
              <a:buFont typeface="Wingdings" pitchFamily="2" charset="2"/>
              <a:buChar char="§"/>
              <a:defRPr sz="1800" b="1">
                <a:solidFill>
                  <a:schemeClr val="tx1"/>
                </a:solidFill>
              </a:defRPr>
            </a:lvl2pPr>
            <a:lvl3pPr>
              <a:buFont typeface="Arial" pitchFamily="34" charset="0"/>
              <a:buChar char="•"/>
              <a:defRPr sz="1800" b="1">
                <a:solidFill>
                  <a:schemeClr val="tx1"/>
                </a:solidFill>
              </a:defRPr>
            </a:lvl3pPr>
            <a:lvl4pPr>
              <a:buFont typeface="Calibri" pitchFamily="34" charset="0"/>
              <a:buChar char="−"/>
              <a:defRPr sz="1800" b="1">
                <a:solidFill>
                  <a:schemeClr val="tx1"/>
                </a:solidFill>
              </a:defRPr>
            </a:lvl4pPr>
            <a:lvl5pPr>
              <a:buFont typeface="Calibri" pitchFamily="34" charset="0"/>
              <a:buChar char="»"/>
              <a:defRPr sz="1800" b="1">
                <a:solidFill>
                  <a:schemeClr val="tx1"/>
                </a:solidFill>
              </a:defRPr>
            </a:lvl5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en-US" dirty="0" smtClean="0"/>
          </a:p>
        </p:txBody>
      </p:sp>
      <p:sp>
        <p:nvSpPr>
          <p:cNvPr id="4" name="4 Veri Yer Tutucusu"/>
          <p:cNvSpPr>
            <a:spLocks noGrp="1"/>
          </p:cNvSpPr>
          <p:nvPr>
            <p:ph type="dt" sz="half" idx="10"/>
          </p:nvPr>
        </p:nvSpPr>
        <p:spPr>
          <a:xfrm>
            <a:off x="6248400" y="0"/>
            <a:ext cx="2667000" cy="228600"/>
          </a:xfrm>
        </p:spPr>
        <p:txBody>
          <a:bodyPr/>
          <a:lstStyle>
            <a:lvl1pPr>
              <a:defRPr smtClean="0"/>
            </a:lvl1pPr>
          </a:lstStyle>
          <a:p>
            <a:pPr>
              <a:defRPr/>
            </a:pPr>
            <a:fld id="{75103DD2-708E-4A3B-90AA-CF77D6F2D682}" type="datetime1">
              <a:rPr lang="tr-TR" smtClean="0"/>
              <a:t>02.10.2014</a:t>
            </a:fld>
            <a:endParaRPr lang="en-US"/>
          </a:p>
        </p:txBody>
      </p:sp>
      <p:sp>
        <p:nvSpPr>
          <p:cNvPr id="5" name="12 Slayt Numarası Yer Tutucusu"/>
          <p:cNvSpPr>
            <a:spLocks noGrp="1"/>
          </p:cNvSpPr>
          <p:nvPr>
            <p:ph type="sldNum" sz="quarter" idx="11"/>
          </p:nvPr>
        </p:nvSpPr>
        <p:spPr>
          <a:xfrm>
            <a:off x="7956550" y="6492875"/>
            <a:ext cx="830263" cy="365125"/>
          </a:xfrm>
        </p:spPr>
        <p:txBody>
          <a:bodyPr/>
          <a:lstStyle>
            <a:lvl1pPr algn="r">
              <a:defRPr sz="1200" b="1">
                <a:solidFill>
                  <a:schemeClr val="tx1"/>
                </a:solidFill>
              </a:defRPr>
            </a:lvl1pPr>
          </a:lstStyle>
          <a:p>
            <a:pPr>
              <a:defRPr/>
            </a:pPr>
            <a:fld id="{7D0608E8-7EDC-4C37-B712-2DB6AA67CF56}" type="slidenum">
              <a:rPr lang="tr-TR"/>
              <a:pPr>
                <a:defRPr/>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Başlık Slaydı">
    <p:bg>
      <p:bgPr>
        <a:solidFill>
          <a:srgbClr val="FFFFFF"/>
        </a:solidFill>
        <a:effectLst/>
      </p:bgPr>
    </p:bg>
    <p:spTree>
      <p:nvGrpSpPr>
        <p:cNvPr id="1" name=""/>
        <p:cNvGrpSpPr/>
        <p:nvPr/>
      </p:nvGrpSpPr>
      <p:grpSpPr>
        <a:xfrm>
          <a:off x="0" y="0"/>
          <a:ext cx="0" cy="0"/>
          <a:chOff x="0" y="0"/>
          <a:chExt cx="0" cy="0"/>
        </a:xfrm>
      </p:grpSpPr>
      <p:sp>
        <p:nvSpPr>
          <p:cNvPr id="4" name="Freeform 107"/>
          <p:cNvSpPr>
            <a:spLocks/>
          </p:cNvSpPr>
          <p:nvPr userDrawn="1"/>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grpSp>
        <p:nvGrpSpPr>
          <p:cNvPr id="5" name="Group 89"/>
          <p:cNvGrpSpPr>
            <a:grpSpLocks/>
          </p:cNvGrpSpPr>
          <p:nvPr userDrawn="1"/>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w="9525">
                <a:noFill/>
                <a:miter lim="800000"/>
                <a:headEnd/>
                <a:tailEnd/>
              </a:ln>
            </p:spPr>
            <p:txBody>
              <a:bodyPr wrap="none" anchor="ctr"/>
              <a:lstStyle/>
              <a:p>
                <a:pPr>
                  <a:defRPr/>
                </a:pPr>
                <a:endParaRPr lang="tr-TR">
                  <a:latin typeface="Arial" pitchFamily="34" charset="0"/>
                  <a:cs typeface="+mn-cs"/>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p:spPr>
          <p:txBody>
            <a:bodyPr/>
            <a:lstStyle/>
            <a:p>
              <a:pPr>
                <a:defRPr/>
              </a:pPr>
              <a:endParaRPr lang="tr-TR">
                <a:latin typeface="Arial" pitchFamily="34" charset="0"/>
                <a:cs typeface="+mn-cs"/>
              </a:endParaRPr>
            </a:p>
          </p:txBody>
        </p:sp>
      </p:grpSp>
      <p:grpSp>
        <p:nvGrpSpPr>
          <p:cNvPr id="10" name="Group 94"/>
          <p:cNvGrpSpPr>
            <a:grpSpLocks/>
          </p:cNvGrpSpPr>
          <p:nvPr userDrawn="1"/>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5"/>
              <a:chOff x="0" y="2650"/>
              <a:chExt cx="5760" cy="1670"/>
            </a:xfrm>
          </p:grpSpPr>
          <p:sp>
            <p:nvSpPr>
              <p:cNvPr id="15" name="Rectangle 96"/>
              <p:cNvSpPr>
                <a:spLocks noChangeArrowheads="1"/>
              </p:cNvSpPr>
              <p:nvPr userDrawn="1"/>
            </p:nvSpPr>
            <p:spPr bwMode="ltGray">
              <a:xfrm>
                <a:off x="0" y="2650"/>
                <a:ext cx="5760" cy="1670"/>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sp>
            <p:nvSpPr>
              <p:cNvPr id="16" name="Rectangle 97"/>
              <p:cNvSpPr>
                <a:spLocks noChangeArrowheads="1"/>
              </p:cNvSpPr>
              <p:nvPr userDrawn="1"/>
            </p:nvSpPr>
            <p:spPr bwMode="ltGray">
              <a:xfrm>
                <a:off x="0" y="2650"/>
                <a:ext cx="5760" cy="95"/>
              </a:xfrm>
              <a:prstGeom prst="rect">
                <a:avLst/>
              </a:prstGeom>
              <a:solidFill>
                <a:schemeClr val="accent1"/>
              </a:solidFill>
              <a:ln w="9525">
                <a:noFill/>
                <a:miter lim="800000"/>
                <a:headEnd/>
                <a:tailEnd/>
              </a:ln>
            </p:spPr>
            <p:txBody>
              <a:bodyPr wrap="none" anchor="ctr"/>
              <a:lstStyle/>
              <a:p>
                <a:pPr>
                  <a:defRPr/>
                </a:pPr>
                <a:endParaRPr lang="tr-TR">
                  <a:latin typeface="Arial" pitchFamily="34" charset="0"/>
                  <a:cs typeface="+mn-cs"/>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p:spPr>
            <p:txBody>
              <a:bodyPr/>
              <a:lstStyle/>
              <a:p>
                <a:pPr>
                  <a:defRPr/>
                </a:pPr>
                <a:endParaRPr lang="tr-TR">
                  <a:latin typeface="Arial" pitchFamily="34" charset="0"/>
                  <a:cs typeface="+mn-cs"/>
                </a:endParaRPr>
              </a:p>
            </p:txBody>
          </p:sp>
        </p:grpSp>
      </p:grpSp>
      <p:grpSp>
        <p:nvGrpSpPr>
          <p:cNvPr id="17" name="Group 101"/>
          <p:cNvGrpSpPr>
            <a:grpSpLocks/>
          </p:cNvGrpSpPr>
          <p:nvPr userDrawn="1"/>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p:spPr>
          <p:txBody>
            <a:bodyPr wrap="none" anchor="ctr"/>
            <a:lstStyle/>
            <a:p>
              <a:pPr>
                <a:defRPr/>
              </a:pPr>
              <a:endParaRPr lang="tr-TR">
                <a:latin typeface="Arial" pitchFamily="34" charset="0"/>
                <a:cs typeface="+mn-cs"/>
              </a:endParaRPr>
            </a:p>
          </p:txBody>
        </p:sp>
        <p:sp>
          <p:nvSpPr>
            <p:cNvPr id="19" name="Freeform 103"/>
            <p:cNvSpPr>
              <a:spLocks/>
            </p:cNvSpPr>
            <p:nvPr/>
          </p:nvSpPr>
          <p:spPr bwMode="white">
            <a:xfrm>
              <a:off x="3"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4 h 384"/>
                <a:gd name="T4" fmla="*/ 96 w 336"/>
                <a:gd name="T5" fmla="*/ 2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1" name="Freeform 105"/>
            <p:cNvSpPr>
              <a:spLocks/>
            </p:cNvSpPr>
            <p:nvPr/>
          </p:nvSpPr>
          <p:spPr bwMode="white">
            <a:xfrm>
              <a:off x="5520" y="3978"/>
              <a:ext cx="240" cy="348"/>
            </a:xfrm>
            <a:custGeom>
              <a:avLst/>
              <a:gdLst>
                <a:gd name="T0" fmla="*/ 192 w 246"/>
                <a:gd name="T1" fmla="*/ 0 h 348"/>
                <a:gd name="T2" fmla="*/ 128 w 246"/>
                <a:gd name="T3" fmla="*/ 196 h 348"/>
                <a:gd name="T4" fmla="*/ 64 w 246"/>
                <a:gd name="T5" fmla="*/ 282 h 348"/>
                <a:gd name="T6" fmla="*/ 0 w 246"/>
                <a:gd name="T7" fmla="*/ 342 h 348"/>
                <a:gd name="T8" fmla="*/ 192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22" name="Freeform 106"/>
            <p:cNvSpPr>
              <a:spLocks/>
            </p:cNvSpPr>
            <p:nvPr/>
          </p:nvSpPr>
          <p:spPr bwMode="white">
            <a:xfrm rot="5400000">
              <a:off x="5472" y="0"/>
              <a:ext cx="288" cy="288"/>
            </a:xfrm>
            <a:custGeom>
              <a:avLst/>
              <a:gdLst>
                <a:gd name="T0" fmla="*/ 0 w 336"/>
                <a:gd name="T1" fmla="*/ 3 h 384"/>
                <a:gd name="T2" fmla="*/ 0 w 336"/>
                <a:gd name="T3" fmla="*/ 22 h 384"/>
                <a:gd name="T4" fmla="*/ 21 w 336"/>
                <a:gd name="T5" fmla="*/ 11 h 384"/>
                <a:gd name="T6" fmla="*/ 41 w 336"/>
                <a:gd name="T7" fmla="*/ 3 h 384"/>
                <a:gd name="T8" fmla="*/ 73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p:spPr>
          <p:txBody>
            <a:bodyPr/>
            <a:lstStyle/>
            <a:p>
              <a:pPr>
                <a:defRPr/>
              </a:pPr>
              <a:endParaRPr lang="tr-TR">
                <a:latin typeface="Arial" pitchFamily="34" charset="0"/>
                <a:cs typeface="+mn-cs"/>
              </a:endParaRPr>
            </a:p>
          </p:txBody>
        </p:sp>
      </p:grpSp>
      <p:pic>
        <p:nvPicPr>
          <p:cNvPr id="23" name="31 Resim" descr="q1.png"/>
          <p:cNvPicPr>
            <a:picLocks noChangeAspect="1"/>
          </p:cNvPicPr>
          <p:nvPr userDrawn="1"/>
        </p:nvPicPr>
        <p:blipFill>
          <a:blip r:embed="rId2"/>
          <a:srcRect/>
          <a:stretch>
            <a:fillRect/>
          </a:stretch>
        </p:blipFill>
        <p:spPr bwMode="auto">
          <a:xfrm>
            <a:off x="0" y="214313"/>
            <a:ext cx="2430463" cy="1452562"/>
          </a:xfrm>
          <a:prstGeom prst="rect">
            <a:avLst/>
          </a:prstGeom>
          <a:noFill/>
          <a:ln w="9525">
            <a:noFill/>
            <a:miter lim="800000"/>
            <a:headEnd/>
            <a:tailEnd/>
          </a:ln>
        </p:spPr>
      </p:pic>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2_Başlık Slaydı">
    <p:spTree>
      <p:nvGrpSpPr>
        <p:cNvPr id="1" name=""/>
        <p:cNvGrpSpPr/>
        <p:nvPr/>
      </p:nvGrpSpPr>
      <p:grpSpPr>
        <a:xfrm>
          <a:off x="0" y="0"/>
          <a:ext cx="0" cy="0"/>
          <a:chOff x="0" y="0"/>
          <a:chExt cx="0" cy="0"/>
        </a:xfrm>
      </p:grpSpPr>
      <p:sp>
        <p:nvSpPr>
          <p:cNvPr id="4" name="Freeform 107"/>
          <p:cNvSpPr>
            <a:spLocks/>
          </p:cNvSpPr>
          <p:nvPr/>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nvGrpSpPr>
          <p:cNvPr id="5" name="Group 89"/>
          <p:cNvGrpSpPr>
            <a:grpSpLocks/>
          </p:cNvGrpSpPr>
          <p:nvPr/>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94"/>
          <p:cNvGrpSpPr>
            <a:grpSpLocks/>
          </p:cNvGrpSpPr>
          <p:nvPr/>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9"/>
              <a:chOff x="0" y="2646"/>
              <a:chExt cx="5760" cy="1674"/>
            </a:xfrm>
          </p:grpSpPr>
          <p:sp>
            <p:nvSpPr>
              <p:cNvPr id="15" name="Rectangle 96"/>
              <p:cNvSpPr>
                <a:spLocks noChangeArrowheads="1"/>
              </p:cNvSpPr>
              <p:nvPr userDrawn="1"/>
            </p:nvSpPr>
            <p:spPr bwMode="ltGray">
              <a:xfrm>
                <a:off x="0" y="2647"/>
                <a:ext cx="5760" cy="167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6" name="Rectangle 97"/>
              <p:cNvSpPr>
                <a:spLocks noChangeArrowheads="1"/>
              </p:cNvSpPr>
              <p:nvPr userDrawn="1"/>
            </p:nvSpPr>
            <p:spPr bwMode="ltGray">
              <a:xfrm>
                <a:off x="0" y="2647"/>
                <a:ext cx="5760" cy="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grpSp>
        <p:nvGrpSpPr>
          <p:cNvPr id="17" name="Group 101"/>
          <p:cNvGrpSpPr>
            <a:grpSpLocks/>
          </p:cNvGrpSpPr>
          <p:nvPr/>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9"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1"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2"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23" name="32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2430463" cy="145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Resim 1" descr="image00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2275" y="1963738"/>
            <a:ext cx="5543550" cy="276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extLst>
      <p:ext uri="{BB962C8B-B14F-4D97-AF65-F5344CB8AC3E}">
        <p14:creationId xmlns:p14="http://schemas.microsoft.com/office/powerpoint/2010/main" val="945404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Başlık Slaydı">
    <p:spTree>
      <p:nvGrpSpPr>
        <p:cNvPr id="1" name=""/>
        <p:cNvGrpSpPr/>
        <p:nvPr/>
      </p:nvGrpSpPr>
      <p:grpSpPr>
        <a:xfrm>
          <a:off x="0" y="0"/>
          <a:ext cx="0" cy="0"/>
          <a:chOff x="0" y="0"/>
          <a:chExt cx="0" cy="0"/>
        </a:xfrm>
      </p:grpSpPr>
      <p:grpSp>
        <p:nvGrpSpPr>
          <p:cNvPr id="5" name="Group 89"/>
          <p:cNvGrpSpPr>
            <a:grpSpLocks/>
          </p:cNvGrpSpPr>
          <p:nvPr/>
        </p:nvGrpSpPr>
        <p:grpSpPr bwMode="auto">
          <a:xfrm>
            <a:off x="0" y="0"/>
            <a:ext cx="9144000" cy="1428750"/>
            <a:chOff x="0" y="0"/>
            <a:chExt cx="5760" cy="1316"/>
          </a:xfrm>
        </p:grpSpPr>
        <p:grpSp>
          <p:nvGrpSpPr>
            <p:cNvPr id="6" name="Group 90"/>
            <p:cNvGrpSpPr>
              <a:grpSpLocks/>
            </p:cNvGrpSpPr>
            <p:nvPr userDrawn="1"/>
          </p:nvGrpSpPr>
          <p:grpSpPr bwMode="auto">
            <a:xfrm flipV="1">
              <a:off x="18" y="1"/>
              <a:ext cx="5742" cy="1126"/>
              <a:chOff x="0" y="2642"/>
              <a:chExt cx="5760" cy="1677"/>
            </a:xfrm>
          </p:grpSpPr>
          <p:sp>
            <p:nvSpPr>
              <p:cNvPr id="8" name="Rectangle 91"/>
              <p:cNvSpPr>
                <a:spLocks noChangeArrowheads="1"/>
              </p:cNvSpPr>
              <p:nvPr userDrawn="1"/>
            </p:nvSpPr>
            <p:spPr bwMode="ltGray">
              <a:xfrm>
                <a:off x="0" y="2641"/>
                <a:ext cx="5760" cy="167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1"/>
                <a:ext cx="5760" cy="9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101"/>
          <p:cNvGrpSpPr>
            <a:grpSpLocks/>
          </p:cNvGrpSpPr>
          <p:nvPr/>
        </p:nvGrpSpPr>
        <p:grpSpPr bwMode="auto">
          <a:xfrm>
            <a:off x="0" y="0"/>
            <a:ext cx="9144000" cy="6867525"/>
            <a:chOff x="0" y="0"/>
            <a:chExt cx="5760" cy="4326"/>
          </a:xfrm>
        </p:grpSpPr>
        <p:sp>
          <p:nvSpPr>
            <p:cNvPr id="11"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2"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3"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5"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16" name="30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71438"/>
            <a:ext cx="2430463" cy="145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2786050" y="142852"/>
            <a:ext cx="6000792" cy="1214446"/>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572140"/>
            <a:ext cx="8643998" cy="1071570"/>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
        <p:nvSpPr>
          <p:cNvPr id="24" name="2 İçerik Yer Tutucusu"/>
          <p:cNvSpPr>
            <a:spLocks noGrp="1"/>
          </p:cNvSpPr>
          <p:nvPr>
            <p:ph idx="10"/>
          </p:nvPr>
        </p:nvSpPr>
        <p:spPr>
          <a:xfrm>
            <a:off x="457200" y="1600201"/>
            <a:ext cx="8229600" cy="3829064"/>
          </a:xfrm>
          <a:prstGeom prst="rect">
            <a:avLst/>
          </a:prstGeom>
        </p:spPr>
        <p:txBody>
          <a:bodyPr/>
          <a:lstStyle>
            <a:lvl1pPr>
              <a:buFont typeface="Wingdings" pitchFamily="2" charset="2"/>
              <a:buChar char="q"/>
              <a:defRPr kumimoji="0" lang="tr-TR" sz="2000" b="1" i="0" u="none" strike="noStrike" kern="0" cap="none" spc="0" normalizeH="0" baseline="0" noProof="0" smtClean="0">
                <a:ln>
                  <a:noFill/>
                </a:ln>
                <a:solidFill>
                  <a:schemeClr val="tx1"/>
                </a:solidFill>
                <a:effectLst/>
                <a:uLnTx/>
                <a:uFillTx/>
                <a:latin typeface="Calibri" pitchFamily="34" charset="0"/>
              </a:defRPr>
            </a:lvl1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p:txBody>
      </p:sp>
    </p:spTree>
    <p:extLst>
      <p:ext uri="{BB962C8B-B14F-4D97-AF65-F5344CB8AC3E}">
        <p14:creationId xmlns:p14="http://schemas.microsoft.com/office/powerpoint/2010/main" val="4078562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4" name="9 Veri Yer Tutucusu"/>
          <p:cNvSpPr txBox="1">
            <a:spLocks/>
          </p:cNvSpPr>
          <p:nvPr/>
        </p:nvSpPr>
        <p:spPr>
          <a:xfrm>
            <a:off x="357188" y="6492875"/>
            <a:ext cx="1357312" cy="365125"/>
          </a:xfrm>
          <a:prstGeom prst="rect">
            <a:avLst/>
          </a:prstGeom>
        </p:spPr>
        <p:txBody>
          <a:bodyPr anchor="ctr"/>
          <a:lstStyle>
            <a:lvl1pPr algn="l">
              <a:defRPr sz="1200" b="1">
                <a:solidFill>
                  <a:schemeClr val="tx1"/>
                </a:solidFill>
              </a:defRPr>
            </a:lvl1pPr>
          </a:lstStyle>
          <a:p>
            <a:pPr>
              <a:defRPr/>
            </a:pPr>
            <a:fld id="{7EFC573B-7069-4A5C-9596-597F9A83DC07}" type="datetime4">
              <a:rPr lang="tr-TR" smtClean="0">
                <a:solidFill>
                  <a:srgbClr val="046CA6"/>
                </a:solidFill>
              </a:rPr>
              <a:pPr>
                <a:defRPr/>
              </a:pPr>
              <a:t>2 Ekim 2014</a:t>
            </a:fld>
            <a:endParaRPr lang="tr-TR">
              <a:solidFill>
                <a:srgbClr val="046CA6"/>
              </a:solidFill>
            </a:endParaRPr>
          </a:p>
        </p:txBody>
      </p:sp>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a:xfrm>
            <a:off x="304800" y="1071546"/>
            <a:ext cx="8610600" cy="5357850"/>
          </a:xfrm>
          <a:prstGeom prst="rect">
            <a:avLst/>
          </a:prstGeom>
          <a:ln>
            <a:solidFill>
              <a:schemeClr val="tx1"/>
            </a:solidFill>
          </a:ln>
        </p:spPr>
        <p:txBody>
          <a:bodyPr/>
          <a:lstStyle>
            <a:lvl1pPr>
              <a:buClr>
                <a:schemeClr val="tx1"/>
              </a:buClr>
              <a:buFont typeface="Wingdings" pitchFamily="2" charset="2"/>
              <a:buChar char="q"/>
              <a:defRPr>
                <a:solidFill>
                  <a:schemeClr val="tx1"/>
                </a:solidFill>
              </a:defRPr>
            </a:lvl1pPr>
            <a:lvl2pPr>
              <a:buFont typeface="Wingdings" pitchFamily="2" charset="2"/>
              <a:buChar char="§"/>
              <a:defRPr>
                <a:solidFill>
                  <a:schemeClr val="tx1"/>
                </a:solidFill>
              </a:defRPr>
            </a:lvl2pPr>
            <a:lvl3pPr>
              <a:buFont typeface="Arial" pitchFamily="34" charset="0"/>
              <a:buChar char="•"/>
              <a:defRPr>
                <a:solidFill>
                  <a:schemeClr val="tx1"/>
                </a:solidFill>
              </a:defRPr>
            </a:lvl3pPr>
            <a:lvl4pPr>
              <a:buFont typeface="Calibri" pitchFamily="34" charset="0"/>
              <a:buChar char="−"/>
              <a:defRPr>
                <a:solidFill>
                  <a:schemeClr val="tx1"/>
                </a:solidFill>
              </a:defRPr>
            </a:lvl4pPr>
            <a:lvl5pPr>
              <a:buFont typeface="Calibri" pitchFamily="34" charset="0"/>
              <a:buChar char="»"/>
              <a:defRPr>
                <a:solidFill>
                  <a:schemeClr val="tx1"/>
                </a:solidFill>
              </a:defRPr>
            </a:lvl5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smtClean="0"/>
          </a:p>
        </p:txBody>
      </p:sp>
      <p:sp>
        <p:nvSpPr>
          <p:cNvPr id="5" name="4 Veri Yer Tutucusu"/>
          <p:cNvSpPr>
            <a:spLocks noGrp="1"/>
          </p:cNvSpPr>
          <p:nvPr>
            <p:ph type="dt" sz="half" idx="10"/>
          </p:nvPr>
        </p:nvSpPr>
        <p:spPr>
          <a:xfrm>
            <a:off x="6248400" y="0"/>
            <a:ext cx="2667000" cy="228600"/>
          </a:xfrm>
        </p:spPr>
        <p:txBody>
          <a:bodyPr/>
          <a:lstStyle>
            <a:lvl1pPr>
              <a:defRPr/>
            </a:lvl1pPr>
          </a:lstStyle>
          <a:p>
            <a:pPr>
              <a:defRPr/>
            </a:pPr>
            <a:fld id="{6B133BB5-3CF2-49C2-84EE-E67CA6D363CA}" type="datetime1">
              <a:rPr lang="tr-TR" smtClean="0"/>
              <a:t>02.10.2014</a:t>
            </a:fld>
            <a:endParaRPr lang="en-US"/>
          </a:p>
        </p:txBody>
      </p:sp>
      <p:sp>
        <p:nvSpPr>
          <p:cNvPr id="6" name="11 Altbilgi Yer Tutucusu"/>
          <p:cNvSpPr>
            <a:spLocks noGrp="1"/>
          </p:cNvSpPr>
          <p:nvPr>
            <p:ph type="ftr" sz="quarter" idx="11"/>
          </p:nvPr>
        </p:nvSpPr>
        <p:spPr/>
        <p:txBody>
          <a:bodyPr/>
          <a:lstStyle>
            <a:lvl1pPr algn="ctr">
              <a:defRPr sz="1200" b="1">
                <a:solidFill>
                  <a:srgbClr val="046CA6"/>
                </a:solidFill>
              </a:defRPr>
            </a:lvl1pPr>
          </a:lstStyle>
          <a:p>
            <a:pPr>
              <a:defRPr/>
            </a:pPr>
            <a:endParaRPr lang="tr-TR"/>
          </a:p>
        </p:txBody>
      </p:sp>
      <p:sp>
        <p:nvSpPr>
          <p:cNvPr id="7" name="12 Slayt Numarası Yer Tutucusu"/>
          <p:cNvSpPr>
            <a:spLocks noGrp="1"/>
          </p:cNvSpPr>
          <p:nvPr>
            <p:ph type="sldNum" sz="quarter" idx="12"/>
          </p:nvPr>
        </p:nvSpPr>
        <p:spPr/>
        <p:txBody>
          <a:bodyPr/>
          <a:lstStyle>
            <a:lvl1pPr algn="r">
              <a:defRPr sz="1200" b="1">
                <a:solidFill>
                  <a:srgbClr val="046CA6"/>
                </a:solidFill>
              </a:defRPr>
            </a:lvl1pPr>
          </a:lstStyle>
          <a:p>
            <a:pPr>
              <a:defRPr/>
            </a:pPr>
            <a:fld id="{410AF52A-54D3-4D3D-88AB-EC46EDD58474}" type="slidenum">
              <a:rPr lang="tr-TR"/>
              <a:pPr>
                <a:defRPr/>
              </a:pPr>
              <a:t>‹#›</a:t>
            </a:fld>
            <a:endParaRPr lang="tr-TR"/>
          </a:p>
        </p:txBody>
      </p:sp>
    </p:spTree>
    <p:extLst>
      <p:ext uri="{BB962C8B-B14F-4D97-AF65-F5344CB8AC3E}">
        <p14:creationId xmlns:p14="http://schemas.microsoft.com/office/powerpoint/2010/main" val="735863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4_Başlık Slaydı">
    <p:spTree>
      <p:nvGrpSpPr>
        <p:cNvPr id="1" name=""/>
        <p:cNvGrpSpPr/>
        <p:nvPr/>
      </p:nvGrpSpPr>
      <p:grpSpPr>
        <a:xfrm>
          <a:off x="0" y="0"/>
          <a:ext cx="0" cy="0"/>
          <a:chOff x="0" y="0"/>
          <a:chExt cx="0" cy="0"/>
        </a:xfrm>
      </p:grpSpPr>
      <p:sp>
        <p:nvSpPr>
          <p:cNvPr id="4" name="Freeform 107"/>
          <p:cNvSpPr>
            <a:spLocks/>
          </p:cNvSpPr>
          <p:nvPr/>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nvGrpSpPr>
          <p:cNvPr id="5" name="Group 89"/>
          <p:cNvGrpSpPr>
            <a:grpSpLocks/>
          </p:cNvGrpSpPr>
          <p:nvPr/>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94"/>
          <p:cNvGrpSpPr>
            <a:grpSpLocks/>
          </p:cNvGrpSpPr>
          <p:nvPr/>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9"/>
              <a:chOff x="0" y="2646"/>
              <a:chExt cx="5760" cy="1674"/>
            </a:xfrm>
          </p:grpSpPr>
          <p:sp>
            <p:nvSpPr>
              <p:cNvPr id="15" name="Rectangle 96"/>
              <p:cNvSpPr>
                <a:spLocks noChangeArrowheads="1"/>
              </p:cNvSpPr>
              <p:nvPr userDrawn="1"/>
            </p:nvSpPr>
            <p:spPr bwMode="ltGray">
              <a:xfrm>
                <a:off x="0" y="2647"/>
                <a:ext cx="5760" cy="167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6" name="Rectangle 97"/>
              <p:cNvSpPr>
                <a:spLocks noChangeArrowheads="1"/>
              </p:cNvSpPr>
              <p:nvPr userDrawn="1"/>
            </p:nvSpPr>
            <p:spPr bwMode="ltGray">
              <a:xfrm>
                <a:off x="0" y="2647"/>
                <a:ext cx="5760" cy="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grpSp>
        <p:nvGrpSpPr>
          <p:cNvPr id="17" name="Group 101"/>
          <p:cNvGrpSpPr>
            <a:grpSpLocks/>
          </p:cNvGrpSpPr>
          <p:nvPr/>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9"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1"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2"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23" name="31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2430463" cy="145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2"/>
          <p:cNvSpPr txBox="1">
            <a:spLocks noChangeArrowheads="1"/>
          </p:cNvSpPr>
          <p:nvPr/>
        </p:nvSpPr>
        <p:spPr bwMode="white">
          <a:xfrm>
            <a:off x="2286000" y="2643188"/>
            <a:ext cx="48577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4400" b="1">
                <a:solidFill>
                  <a:schemeClr val="accent2"/>
                </a:solidFill>
                <a:latin typeface="Arial" charset="0"/>
              </a:defRPr>
            </a:lvl1pPr>
            <a:lvl2pPr marL="742950" indent="-285750" eaLnBrk="0" hangingPunct="0">
              <a:defRPr sz="4400" b="1">
                <a:solidFill>
                  <a:schemeClr val="accent2"/>
                </a:solidFill>
                <a:latin typeface="Arial" charset="0"/>
              </a:defRPr>
            </a:lvl2pPr>
            <a:lvl3pPr marL="1143000" indent="-228600" eaLnBrk="0" hangingPunct="0">
              <a:defRPr sz="4400" b="1">
                <a:solidFill>
                  <a:schemeClr val="accent2"/>
                </a:solidFill>
                <a:latin typeface="Arial" charset="0"/>
              </a:defRPr>
            </a:lvl3pPr>
            <a:lvl4pPr marL="1600200" indent="-228600" eaLnBrk="0" hangingPunct="0">
              <a:defRPr sz="4400" b="1">
                <a:solidFill>
                  <a:schemeClr val="accent2"/>
                </a:solidFill>
                <a:latin typeface="Arial" charset="0"/>
              </a:defRPr>
            </a:lvl4pPr>
            <a:lvl5pPr marL="2057400" indent="-228600" eaLnBrk="0" hangingPunct="0">
              <a:defRPr sz="4400" b="1">
                <a:solidFill>
                  <a:schemeClr val="accent2"/>
                </a:solidFill>
                <a:latin typeface="Arial" charset="0"/>
              </a:defRPr>
            </a:lvl5pPr>
            <a:lvl6pPr marL="25146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6pPr>
            <a:lvl7pPr marL="29718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7pPr>
            <a:lvl8pPr marL="34290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8pPr>
            <a:lvl9pPr marL="3886200" indent="-228600" algn="ctr" eaLnBrk="0" fontAlgn="base" hangingPunct="0">
              <a:lnSpc>
                <a:spcPct val="140000"/>
              </a:lnSpc>
              <a:spcBef>
                <a:spcPct val="20000"/>
              </a:spcBef>
              <a:spcAft>
                <a:spcPct val="0"/>
              </a:spcAft>
              <a:buClr>
                <a:schemeClr val="tx1"/>
              </a:buClr>
              <a:buSzPct val="105000"/>
              <a:buFont typeface="Wingdings" pitchFamily="2" charset="2"/>
              <a:defRPr sz="4400" b="1">
                <a:solidFill>
                  <a:schemeClr val="accent2"/>
                </a:solidFill>
                <a:latin typeface="Arial" charset="0"/>
              </a:defRPr>
            </a:lvl9pPr>
          </a:lstStyle>
          <a:p>
            <a:pPr algn="ctr" eaLnBrk="1" hangingPunct="1">
              <a:defRPr/>
            </a:pPr>
            <a:r>
              <a:rPr lang="tr-TR" sz="4000" dirty="0" smtClean="0">
                <a:solidFill>
                  <a:srgbClr val="046CA6"/>
                </a:solidFill>
                <a:latin typeface="Calibri" pitchFamily="34" charset="0"/>
              </a:rPr>
              <a:t>Teşekkür Ederim.</a:t>
            </a:r>
            <a:endParaRPr lang="en-US" sz="4000" dirty="0" smtClean="0">
              <a:solidFill>
                <a:srgbClr val="046CA6"/>
              </a:solidFill>
              <a:latin typeface="Calibri" pitchFamily="34" charset="0"/>
            </a:endParaRPr>
          </a:p>
        </p:txBody>
      </p:sp>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extLst>
      <p:ext uri="{BB962C8B-B14F-4D97-AF65-F5344CB8AC3E}">
        <p14:creationId xmlns:p14="http://schemas.microsoft.com/office/powerpoint/2010/main" val="15453356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2_Başlık Slaydı">
    <p:spTree>
      <p:nvGrpSpPr>
        <p:cNvPr id="1" name=""/>
        <p:cNvGrpSpPr/>
        <p:nvPr/>
      </p:nvGrpSpPr>
      <p:grpSpPr>
        <a:xfrm>
          <a:off x="0" y="0"/>
          <a:ext cx="0" cy="0"/>
          <a:chOff x="0" y="0"/>
          <a:chExt cx="0" cy="0"/>
        </a:xfrm>
      </p:grpSpPr>
      <p:sp>
        <p:nvSpPr>
          <p:cNvPr id="4" name="Freeform 107"/>
          <p:cNvSpPr>
            <a:spLocks/>
          </p:cNvSpPr>
          <p:nvPr/>
        </p:nvSpPr>
        <p:spPr bwMode="ltGray">
          <a:xfrm>
            <a:off x="0" y="1792288"/>
            <a:ext cx="9097963" cy="341312"/>
          </a:xfrm>
          <a:custGeom>
            <a:avLst/>
            <a:gdLst>
              <a:gd name="T0" fmla="*/ 0 w 5731"/>
              <a:gd name="T1" fmla="*/ 0 h 808"/>
              <a:gd name="T2" fmla="*/ 2147483647 w 5731"/>
              <a:gd name="T3" fmla="*/ 2147483647 h 808"/>
              <a:gd name="T4" fmla="*/ 2147483647 w 5731"/>
              <a:gd name="T5" fmla="*/ 2147483647 h 808"/>
              <a:gd name="T6" fmla="*/ 2147483647 w 5731"/>
              <a:gd name="T7" fmla="*/ 2147483647 h 808"/>
              <a:gd name="T8" fmla="*/ 2147483647 w 5731"/>
              <a:gd name="T9" fmla="*/ 2147483647 h 808"/>
              <a:gd name="T10" fmla="*/ 2147483647 w 5731"/>
              <a:gd name="T11" fmla="*/ 2147483647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nvGrpSpPr>
          <p:cNvPr id="5" name="Group 89"/>
          <p:cNvGrpSpPr>
            <a:grpSpLocks/>
          </p:cNvGrpSpPr>
          <p:nvPr/>
        </p:nvGrpSpPr>
        <p:grpSpPr bwMode="auto">
          <a:xfrm>
            <a:off x="0" y="0"/>
            <a:ext cx="9144000" cy="2089150"/>
            <a:chOff x="0" y="0"/>
            <a:chExt cx="5760" cy="1316"/>
          </a:xfrm>
        </p:grpSpPr>
        <p:grpSp>
          <p:nvGrpSpPr>
            <p:cNvPr id="6" name="Group 90"/>
            <p:cNvGrpSpPr>
              <a:grpSpLocks/>
            </p:cNvGrpSpPr>
            <p:nvPr userDrawn="1"/>
          </p:nvGrpSpPr>
          <p:grpSpPr bwMode="auto">
            <a:xfrm flipV="1">
              <a:off x="18" y="0"/>
              <a:ext cx="5742" cy="1128"/>
              <a:chOff x="0" y="2640"/>
              <a:chExt cx="5760" cy="1680"/>
            </a:xfrm>
          </p:grpSpPr>
          <p:sp>
            <p:nvSpPr>
              <p:cNvPr id="8" name="Rectangle 91"/>
              <p:cNvSpPr>
                <a:spLocks noChangeArrowheads="1"/>
              </p:cNvSpPr>
              <p:nvPr userDrawn="1"/>
            </p:nvSpPr>
            <p:spPr bwMode="ltGray">
              <a:xfrm>
                <a:off x="0" y="2640"/>
                <a:ext cx="5760" cy="168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9" name="Rectangle 92"/>
              <p:cNvSpPr>
                <a:spLocks noChangeArrowheads="1"/>
              </p:cNvSpPr>
              <p:nvPr userDrawn="1"/>
            </p:nvSpPr>
            <p:spPr bwMode="ltGray">
              <a:xfrm>
                <a:off x="0" y="2640"/>
                <a:ext cx="5760" cy="9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sp>
          <p:nvSpPr>
            <p:cNvPr id="7" name="Freeform 93"/>
            <p:cNvSpPr>
              <a:spLocks/>
            </p:cNvSpPr>
            <p:nvPr userDrawn="1"/>
          </p:nvSpPr>
          <p:spPr bwMode="ltGray">
            <a:xfrm>
              <a:off x="0" y="1092"/>
              <a:ext cx="5731" cy="224"/>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nvGrpSpPr>
          <p:cNvPr id="10" name="Group 94"/>
          <p:cNvGrpSpPr>
            <a:grpSpLocks/>
          </p:cNvGrpSpPr>
          <p:nvPr/>
        </p:nvGrpSpPr>
        <p:grpSpPr bwMode="auto">
          <a:xfrm>
            <a:off x="0" y="4689475"/>
            <a:ext cx="9144000" cy="2168525"/>
            <a:chOff x="0" y="2908"/>
            <a:chExt cx="5760" cy="1412"/>
          </a:xfrm>
        </p:grpSpPr>
        <p:grpSp>
          <p:nvGrpSpPr>
            <p:cNvPr id="11" name="Group 95"/>
            <p:cNvGrpSpPr>
              <a:grpSpLocks/>
            </p:cNvGrpSpPr>
            <p:nvPr/>
          </p:nvGrpSpPr>
          <p:grpSpPr bwMode="auto">
            <a:xfrm>
              <a:off x="18" y="3135"/>
              <a:ext cx="5742" cy="1179"/>
              <a:chOff x="0" y="2646"/>
              <a:chExt cx="5760" cy="1674"/>
            </a:xfrm>
          </p:grpSpPr>
          <p:sp>
            <p:nvSpPr>
              <p:cNvPr id="15" name="Rectangle 96"/>
              <p:cNvSpPr>
                <a:spLocks noChangeArrowheads="1"/>
              </p:cNvSpPr>
              <p:nvPr userDrawn="1"/>
            </p:nvSpPr>
            <p:spPr bwMode="ltGray">
              <a:xfrm>
                <a:off x="0" y="2647"/>
                <a:ext cx="5760" cy="167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6" name="Rectangle 97"/>
              <p:cNvSpPr>
                <a:spLocks noChangeArrowheads="1"/>
              </p:cNvSpPr>
              <p:nvPr userDrawn="1"/>
            </p:nvSpPr>
            <p:spPr bwMode="ltGray">
              <a:xfrm>
                <a:off x="0" y="2647"/>
                <a:ext cx="5760" cy="9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grpSp>
        <p:grpSp>
          <p:nvGrpSpPr>
            <p:cNvPr id="12" name="Group 98"/>
            <p:cNvGrpSpPr>
              <a:grpSpLocks/>
            </p:cNvGrpSpPr>
            <p:nvPr/>
          </p:nvGrpSpPr>
          <p:grpSpPr bwMode="auto">
            <a:xfrm>
              <a:off x="0" y="2902"/>
              <a:ext cx="5731" cy="264"/>
              <a:chOff x="0" y="2702"/>
              <a:chExt cx="5731" cy="426"/>
            </a:xfrm>
          </p:grpSpPr>
          <p:sp>
            <p:nvSpPr>
              <p:cNvPr id="13" name="Freeform 99"/>
              <p:cNvSpPr>
                <a:spLocks/>
              </p:cNvSpPr>
              <p:nvPr/>
            </p:nvSpPr>
            <p:spPr bwMode="ltGray">
              <a:xfrm flipV="1">
                <a:off x="0" y="2702"/>
                <a:ext cx="5731" cy="365"/>
              </a:xfrm>
              <a:custGeom>
                <a:avLst/>
                <a:gdLst>
                  <a:gd name="T0" fmla="*/ 0 w 5731"/>
                  <a:gd name="T1" fmla="*/ 0 h 808"/>
                  <a:gd name="T2" fmla="*/ 19 w 5731"/>
                  <a:gd name="T3" fmla="*/ 0 h 808"/>
                  <a:gd name="T4" fmla="*/ 1824 w 5731"/>
                  <a:gd name="T5" fmla="*/ 0 h 808"/>
                  <a:gd name="T6" fmla="*/ 3946 w 5731"/>
                  <a:gd name="T7" fmla="*/ 0 h 808"/>
                  <a:gd name="T8" fmla="*/ 5731 w 5731"/>
                  <a:gd name="T9" fmla="*/ 0 h 808"/>
                  <a:gd name="T10" fmla="*/ 5722 w 5731"/>
                  <a:gd name="T11" fmla="*/ 0 h 808"/>
                  <a:gd name="T12" fmla="*/ 0 w 5731"/>
                  <a:gd name="T13" fmla="*/ 0 h 80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14" name="Freeform 100"/>
              <p:cNvSpPr>
                <a:spLocks/>
              </p:cNvSpPr>
              <p:nvPr/>
            </p:nvSpPr>
            <p:spPr bwMode="ltGray">
              <a:xfrm flipV="1">
                <a:off x="0" y="2748"/>
                <a:ext cx="5731" cy="380"/>
              </a:xfrm>
              <a:custGeom>
                <a:avLst/>
                <a:gdLst>
                  <a:gd name="T0" fmla="*/ 0 w 5731"/>
                  <a:gd name="T1" fmla="*/ 0 h 842"/>
                  <a:gd name="T2" fmla="*/ 26 w 5731"/>
                  <a:gd name="T3" fmla="*/ 0 h 842"/>
                  <a:gd name="T4" fmla="*/ 1795 w 5731"/>
                  <a:gd name="T5" fmla="*/ 0 h 842"/>
                  <a:gd name="T6" fmla="*/ 3821 w 5731"/>
                  <a:gd name="T7" fmla="*/ 0 h 842"/>
                  <a:gd name="T8" fmla="*/ 5731 w 5731"/>
                  <a:gd name="T9" fmla="*/ 0 h 842"/>
                  <a:gd name="T10" fmla="*/ 5693 w 5731"/>
                  <a:gd name="T11" fmla="*/ 0 h 842"/>
                  <a:gd name="T12" fmla="*/ 0 w 5731"/>
                  <a:gd name="T13" fmla="*/ 0 h 8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grpSp>
      <p:grpSp>
        <p:nvGrpSpPr>
          <p:cNvPr id="17" name="Group 101"/>
          <p:cNvGrpSpPr>
            <a:grpSpLocks/>
          </p:cNvGrpSpPr>
          <p:nvPr/>
        </p:nvGrpSpPr>
        <p:grpSpPr bwMode="auto">
          <a:xfrm>
            <a:off x="0" y="0"/>
            <a:ext cx="9144000" cy="6867525"/>
            <a:chOff x="0" y="0"/>
            <a:chExt cx="5760" cy="4326"/>
          </a:xfrm>
        </p:grpSpPr>
        <p:sp>
          <p:nvSpPr>
            <p:cNvPr id="18" name="AutoShape 102"/>
            <p:cNvSpPr>
              <a:spLocks noChangeArrowheads="1"/>
            </p:cNvSpPr>
            <p:nvPr/>
          </p:nvSpPr>
          <p:spPr bwMode="white">
            <a:xfrm>
              <a:off x="27" y="24"/>
              <a:ext cx="5709" cy="4272"/>
            </a:xfrm>
            <a:prstGeom prst="roundRect">
              <a:avLst>
                <a:gd name="adj" fmla="val 6227"/>
              </a:avLst>
            </a:prstGeom>
            <a:noFill/>
            <a:ln w="762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tr-TR" altLang="tr-TR" sz="1800" smtClean="0">
                <a:solidFill>
                  <a:srgbClr val="046CA6"/>
                </a:solidFill>
              </a:endParaRPr>
            </a:p>
          </p:txBody>
        </p:sp>
        <p:sp>
          <p:nvSpPr>
            <p:cNvPr id="19" name="Freeform 103"/>
            <p:cNvSpPr>
              <a:spLocks/>
            </p:cNvSpPr>
            <p:nvPr/>
          </p:nvSpPr>
          <p:spPr bwMode="white">
            <a:xfrm>
              <a:off x="3"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 name="Freeform 104"/>
            <p:cNvSpPr>
              <a:spLocks/>
            </p:cNvSpPr>
            <p:nvPr/>
          </p:nvSpPr>
          <p:spPr bwMode="white">
            <a:xfrm rot="-5408600">
              <a:off x="-47" y="4030"/>
              <a:ext cx="336" cy="242"/>
            </a:xfrm>
            <a:custGeom>
              <a:avLst/>
              <a:gdLst>
                <a:gd name="T0" fmla="*/ 0 w 336"/>
                <a:gd name="T1" fmla="*/ 1 h 384"/>
                <a:gd name="T2" fmla="*/ 0 w 336"/>
                <a:gd name="T3" fmla="*/ 1 h 384"/>
                <a:gd name="T4" fmla="*/ 96 w 336"/>
                <a:gd name="T5" fmla="*/ 1 h 384"/>
                <a:gd name="T6" fmla="*/ 192 w 336"/>
                <a:gd name="T7" fmla="*/ 1 h 384"/>
                <a:gd name="T8" fmla="*/ 336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1" name="Freeform 105"/>
            <p:cNvSpPr>
              <a:spLocks/>
            </p:cNvSpPr>
            <p:nvPr/>
          </p:nvSpPr>
          <p:spPr bwMode="white">
            <a:xfrm>
              <a:off x="5520" y="3978"/>
              <a:ext cx="240" cy="348"/>
            </a:xfrm>
            <a:custGeom>
              <a:avLst/>
              <a:gdLst>
                <a:gd name="T0" fmla="*/ 166 w 246"/>
                <a:gd name="T1" fmla="*/ 0 h 348"/>
                <a:gd name="T2" fmla="*/ 110 w 246"/>
                <a:gd name="T3" fmla="*/ 196 h 348"/>
                <a:gd name="T4" fmla="*/ 56 w 246"/>
                <a:gd name="T5" fmla="*/ 282 h 348"/>
                <a:gd name="T6" fmla="*/ 0 w 246"/>
                <a:gd name="T7" fmla="*/ 342 h 348"/>
                <a:gd name="T8" fmla="*/ 166 w 246"/>
                <a:gd name="T9" fmla="*/ 348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6" h="348">
                  <a:moveTo>
                    <a:pt x="246" y="0"/>
                  </a:moveTo>
                  <a:lnTo>
                    <a:pt x="164" y="196"/>
                  </a:lnTo>
                  <a:lnTo>
                    <a:pt x="84" y="282"/>
                  </a:lnTo>
                  <a:lnTo>
                    <a:pt x="0" y="342"/>
                  </a:lnTo>
                  <a:lnTo>
                    <a:pt x="246" y="348"/>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2" name="Freeform 106"/>
            <p:cNvSpPr>
              <a:spLocks/>
            </p:cNvSpPr>
            <p:nvPr/>
          </p:nvSpPr>
          <p:spPr bwMode="white">
            <a:xfrm rot="5400000">
              <a:off x="5472" y="0"/>
              <a:ext cx="288" cy="288"/>
            </a:xfrm>
            <a:custGeom>
              <a:avLst/>
              <a:gdLst>
                <a:gd name="T0" fmla="*/ 0 w 336"/>
                <a:gd name="T1" fmla="*/ 2 h 384"/>
                <a:gd name="T2" fmla="*/ 0 w 336"/>
                <a:gd name="T3" fmla="*/ 5 h 384"/>
                <a:gd name="T4" fmla="*/ 8 w 336"/>
                <a:gd name="T5" fmla="*/ 2 h 384"/>
                <a:gd name="T6" fmla="*/ 16 w 336"/>
                <a:gd name="T7" fmla="*/ 2 h 384"/>
                <a:gd name="T8" fmla="*/ 28 w 336"/>
                <a:gd name="T9" fmla="*/ 0 h 384"/>
                <a:gd name="T10" fmla="*/ 0 w 336"/>
                <a:gd name="T11" fmla="*/ 0 h 38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6" h="384">
                  <a:moveTo>
                    <a:pt x="0" y="48"/>
                  </a:moveTo>
                  <a:lnTo>
                    <a:pt x="0" y="384"/>
                  </a:lnTo>
                  <a:lnTo>
                    <a:pt x="96" y="192"/>
                  </a:lnTo>
                  <a:lnTo>
                    <a:pt x="192" y="48"/>
                  </a:lnTo>
                  <a:lnTo>
                    <a:pt x="336" y="0"/>
                  </a:lnTo>
                  <a:lnTo>
                    <a:pt x="0" y="0"/>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grpSp>
      <p:pic>
        <p:nvPicPr>
          <p:cNvPr id="23" name="32 Resim" descr="q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214313"/>
            <a:ext cx="2430463" cy="145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Resim 1" descr="image00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2275" y="1963738"/>
            <a:ext cx="5543550" cy="276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2786050" y="142852"/>
            <a:ext cx="6000792" cy="1714512"/>
          </a:xfrm>
        </p:spPr>
        <p:txBody>
          <a:bodyPr/>
          <a:lstStyle>
            <a:lvl1pPr algn="l">
              <a:defRPr sz="4000" b="1" baseline="0"/>
            </a:lvl1pPr>
          </a:lstStyle>
          <a:p>
            <a:r>
              <a:rPr lang="tr-TR" smtClean="0"/>
              <a:t>Asıl başlık stili için tıklatın</a:t>
            </a:r>
            <a:endParaRPr lang="en-US" dirty="0"/>
          </a:p>
        </p:txBody>
      </p:sp>
      <p:sp>
        <p:nvSpPr>
          <p:cNvPr id="3075" name="Rectangle 3"/>
          <p:cNvSpPr>
            <a:spLocks noGrp="1" noChangeArrowheads="1"/>
          </p:cNvSpPr>
          <p:nvPr>
            <p:ph type="subTitle" idx="1"/>
          </p:nvPr>
        </p:nvSpPr>
        <p:spPr bwMode="white">
          <a:xfrm>
            <a:off x="214282" y="5000636"/>
            <a:ext cx="8643998" cy="1643074"/>
          </a:xfrm>
          <a:prstGeom prst="rect">
            <a:avLst/>
          </a:prstGeom>
        </p:spPr>
        <p:txBody>
          <a:bodyPr/>
          <a:lstStyle>
            <a:lvl1pPr marL="0" indent="0" algn="ctr">
              <a:buFont typeface="Wingdings" pitchFamily="2" charset="2"/>
              <a:buNone/>
              <a:defRPr sz="2400" b="0" baseline="0">
                <a:solidFill>
                  <a:schemeClr val="bg1"/>
                </a:solidFill>
              </a:defRPr>
            </a:lvl1pPr>
          </a:lstStyle>
          <a:p>
            <a:r>
              <a:rPr lang="tr-TR" smtClean="0"/>
              <a:t>Asıl alt başlık stilini düzenlemek için tıklatın</a:t>
            </a:r>
            <a:endParaRPr lang="en-US" dirty="0"/>
          </a:p>
        </p:txBody>
      </p:sp>
    </p:spTree>
    <p:extLst>
      <p:ext uri="{BB962C8B-B14F-4D97-AF65-F5344CB8AC3E}">
        <p14:creationId xmlns:p14="http://schemas.microsoft.com/office/powerpoint/2010/main" val="2129718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10 Resim" descr="v2_u.png"/>
          <p:cNvPicPr>
            <a:picLocks noChangeAspect="1"/>
          </p:cNvPicPr>
          <p:nvPr/>
        </p:nvPicPr>
        <p:blipFill>
          <a:blip r:embed="rId6"/>
          <a:srcRect/>
          <a:stretch>
            <a:fillRect/>
          </a:stretch>
        </p:blipFill>
        <p:spPr bwMode="auto">
          <a:xfrm>
            <a:off x="0" y="0"/>
            <a:ext cx="9144000" cy="731838"/>
          </a:xfrm>
          <a:prstGeom prst="rect">
            <a:avLst/>
          </a:prstGeom>
          <a:noFill/>
          <a:ln w="9525">
            <a:noFill/>
            <a:miter lim="800000"/>
            <a:headEnd/>
            <a:tailEnd/>
          </a:ln>
        </p:spPr>
      </p:pic>
      <p:sp>
        <p:nvSpPr>
          <p:cNvPr id="1027" name="Freeform 91"/>
          <p:cNvSpPr>
            <a:spLocks/>
          </p:cNvSpPr>
          <p:nvPr/>
        </p:nvSpPr>
        <p:spPr bwMode="white">
          <a:xfrm>
            <a:off x="-6350" y="950913"/>
            <a:ext cx="9156700" cy="461962"/>
          </a:xfrm>
          <a:custGeom>
            <a:avLst/>
            <a:gdLst>
              <a:gd name="T0" fmla="*/ 2147483647 w 5768"/>
              <a:gd name="T1" fmla="*/ 2147483647 h 366"/>
              <a:gd name="T2" fmla="*/ 0 w 5768"/>
              <a:gd name="T3" fmla="*/ 2147483647 h 366"/>
              <a:gd name="T4" fmla="*/ 2147483647 w 5768"/>
              <a:gd name="T5" fmla="*/ 2147483647 h 366"/>
              <a:gd name="T6" fmla="*/ 2147483647 w 5768"/>
              <a:gd name="T7" fmla="*/ 2147483647 h 366"/>
              <a:gd name="T8" fmla="*/ 2147483647 w 5768"/>
              <a:gd name="T9" fmla="*/ 2147483647 h 366"/>
              <a:gd name="T10" fmla="*/ 2147483647 w 5768"/>
              <a:gd name="T11" fmla="*/ 2147483647 h 366"/>
              <a:gd name="T12" fmla="*/ 2147483647 w 5768"/>
              <a:gd name="T13" fmla="*/ 2147483647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w="9525">
            <a:noFill/>
            <a:round/>
            <a:headEnd/>
            <a:tailEnd/>
          </a:ln>
        </p:spPr>
        <p:txBody>
          <a:bodyPr/>
          <a:lstStyle/>
          <a:p>
            <a:pPr>
              <a:defRPr/>
            </a:pPr>
            <a:endParaRPr lang="tr-TR">
              <a:latin typeface="Arial" pitchFamily="34" charset="0"/>
              <a:cs typeface="+mn-cs"/>
            </a:endParaRPr>
          </a:p>
        </p:txBody>
      </p:sp>
      <p:sp>
        <p:nvSpPr>
          <p:cNvPr id="1028" name="Rectangle 2"/>
          <p:cNvSpPr>
            <a:spLocks noGrp="1" noChangeArrowheads="1"/>
          </p:cNvSpPr>
          <p:nvPr>
            <p:ph type="title"/>
          </p:nvPr>
        </p:nvSpPr>
        <p:spPr bwMode="white">
          <a:xfrm>
            <a:off x="2571750" y="79375"/>
            <a:ext cx="657225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en-US" smtClean="0"/>
          </a:p>
        </p:txBody>
      </p:sp>
      <p:sp>
        <p:nvSpPr>
          <p:cNvPr id="1029" name="Line 92"/>
          <p:cNvSpPr>
            <a:spLocks noChangeShapeType="1"/>
          </p:cNvSpPr>
          <p:nvPr/>
        </p:nvSpPr>
        <p:spPr bwMode="auto">
          <a:xfrm>
            <a:off x="425450" y="6524625"/>
            <a:ext cx="8353425" cy="0"/>
          </a:xfrm>
          <a:prstGeom prst="line">
            <a:avLst/>
          </a:prstGeom>
          <a:noFill/>
          <a:ln w="9525">
            <a:solidFill>
              <a:schemeClr val="tx1"/>
            </a:solidFill>
            <a:round/>
            <a:headEnd/>
            <a:tailEnd/>
          </a:ln>
        </p:spPr>
        <p:txBody>
          <a:bodyPr/>
          <a:lstStyle/>
          <a:p>
            <a:pPr>
              <a:defRPr/>
            </a:pPr>
            <a:endParaRPr lang="tr-TR">
              <a:latin typeface="Arial" pitchFamily="34" charset="0"/>
              <a:cs typeface="+mn-cs"/>
            </a:endParaRPr>
          </a:p>
        </p:txBody>
      </p:sp>
      <p:sp>
        <p:nvSpPr>
          <p:cNvPr id="10" name="9 Veri Yer Tutucusu"/>
          <p:cNvSpPr>
            <a:spLocks noGrp="1"/>
          </p:cNvSpPr>
          <p:nvPr>
            <p:ph type="dt" sz="half" idx="2"/>
          </p:nvPr>
        </p:nvSpPr>
        <p:spPr>
          <a:xfrm>
            <a:off x="357188" y="6492875"/>
            <a:ext cx="1357312" cy="365125"/>
          </a:xfrm>
          <a:prstGeom prst="rect">
            <a:avLst/>
          </a:prstGeom>
        </p:spPr>
        <p:txBody>
          <a:bodyPr vert="horz" lIns="91440" tIns="45720" rIns="91440" bIns="45720" rtlCol="0" anchor="ctr"/>
          <a:lstStyle>
            <a:lvl1pPr algn="l">
              <a:defRPr sz="1200" b="1" smtClean="0">
                <a:solidFill>
                  <a:schemeClr val="tx1"/>
                </a:solidFill>
                <a:latin typeface="Arial" charset="0"/>
                <a:cs typeface="+mn-cs"/>
              </a:defRPr>
            </a:lvl1pPr>
          </a:lstStyle>
          <a:p>
            <a:pPr>
              <a:defRPr/>
            </a:pPr>
            <a:fld id="{DED53C76-C727-4046-AF79-00E7802200E7}" type="datetime1">
              <a:rPr lang="tr-TR" smtClean="0"/>
              <a:t>02.10.2014</a:t>
            </a:fld>
            <a:endParaRPr lang="tr-TR"/>
          </a:p>
        </p:txBody>
      </p:sp>
      <p:sp>
        <p:nvSpPr>
          <p:cNvPr id="12" name="11 Altbilgi Yer Tutucusu"/>
          <p:cNvSpPr>
            <a:spLocks noGrp="1"/>
          </p:cNvSpPr>
          <p:nvPr>
            <p:ph type="ftr" sz="quarter" idx="3"/>
          </p:nvPr>
        </p:nvSpPr>
        <p:spPr>
          <a:xfrm>
            <a:off x="1714500" y="6492875"/>
            <a:ext cx="6357938" cy="365125"/>
          </a:xfrm>
          <a:prstGeom prst="rect">
            <a:avLst/>
          </a:prstGeom>
        </p:spPr>
        <p:txBody>
          <a:bodyPr vert="horz" lIns="91440" tIns="45720" rIns="91440" bIns="45720" rtlCol="0" anchor="ctr"/>
          <a:lstStyle>
            <a:lvl1pPr algn="ctr">
              <a:defRPr sz="1200" b="1">
                <a:solidFill>
                  <a:schemeClr val="tx1"/>
                </a:solidFill>
                <a:latin typeface="Arial" charset="0"/>
                <a:cs typeface="+mn-cs"/>
              </a:defRPr>
            </a:lvl1pPr>
          </a:lstStyle>
          <a:p>
            <a:pPr>
              <a:defRPr/>
            </a:pPr>
            <a:endParaRPr lang="tr-TR"/>
          </a:p>
        </p:txBody>
      </p:sp>
      <p:sp>
        <p:nvSpPr>
          <p:cNvPr id="13" name="12 Slayt Numarası Yer Tutucusu"/>
          <p:cNvSpPr>
            <a:spLocks noGrp="1"/>
          </p:cNvSpPr>
          <p:nvPr>
            <p:ph type="sldNum" sz="quarter" idx="4"/>
          </p:nvPr>
        </p:nvSpPr>
        <p:spPr>
          <a:xfrm>
            <a:off x="8143875" y="6492875"/>
            <a:ext cx="820738" cy="365125"/>
          </a:xfrm>
          <a:prstGeom prst="rect">
            <a:avLst/>
          </a:prstGeom>
        </p:spPr>
        <p:txBody>
          <a:bodyPr vert="horz" lIns="91440" tIns="45720" rIns="91440" bIns="45720" rtlCol="0" anchor="ctr"/>
          <a:lstStyle>
            <a:lvl1pPr algn="r">
              <a:defRPr sz="1200" b="1">
                <a:solidFill>
                  <a:schemeClr val="tx1"/>
                </a:solidFill>
                <a:latin typeface="Arial" charset="0"/>
                <a:cs typeface="+mn-cs"/>
              </a:defRPr>
            </a:lvl1pPr>
          </a:lstStyle>
          <a:p>
            <a:pPr>
              <a:defRPr/>
            </a:pPr>
            <a:fld id="{1287B9A1-38DD-47B5-87E9-910C3F5D27D8}" type="slidenum">
              <a:rPr lang="tr-TR"/>
              <a:pPr>
                <a:defRPr/>
              </a:pPr>
              <a:t>‹#›</a:t>
            </a:fld>
            <a:r>
              <a:rPr lang="tr-TR" dirty="0"/>
              <a:t> / 20</a:t>
            </a:r>
          </a:p>
        </p:txBody>
      </p:sp>
    </p:spTree>
  </p:cSld>
  <p:clrMap bg1="lt1" tx1="dk1" bg2="lt2" tx2="dk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Lst>
  <p:timing>
    <p:tnLst>
      <p:par>
        <p:cTn id="1" dur="indefinite" restart="never" nodeType="tmRoot"/>
      </p:par>
    </p:tnLst>
  </p:timing>
  <p:hf hdr="0" ftr="0" dt="0"/>
  <p:txStyles>
    <p:titleStyle>
      <a:lvl1pPr algn="r" rtl="0" eaLnBrk="0" fontAlgn="base" hangingPunct="0">
        <a:spcBef>
          <a:spcPct val="0"/>
        </a:spcBef>
        <a:spcAft>
          <a:spcPct val="0"/>
        </a:spcAft>
        <a:defRPr sz="3200">
          <a:solidFill>
            <a:schemeClr val="bg1"/>
          </a:solidFill>
          <a:latin typeface="Calibri" pitchFamily="34" charset="0"/>
          <a:ea typeface="+mj-ea"/>
          <a:cs typeface="+mj-cs"/>
        </a:defRPr>
      </a:lvl1pPr>
      <a:lvl2pPr algn="r" rtl="0" eaLnBrk="0" fontAlgn="base" hangingPunct="0">
        <a:spcBef>
          <a:spcPct val="0"/>
        </a:spcBef>
        <a:spcAft>
          <a:spcPct val="0"/>
        </a:spcAft>
        <a:defRPr sz="3200">
          <a:solidFill>
            <a:schemeClr val="bg1"/>
          </a:solidFill>
          <a:latin typeface="Calibri" pitchFamily="34" charset="0"/>
        </a:defRPr>
      </a:lvl2pPr>
      <a:lvl3pPr algn="r" rtl="0" eaLnBrk="0" fontAlgn="base" hangingPunct="0">
        <a:spcBef>
          <a:spcPct val="0"/>
        </a:spcBef>
        <a:spcAft>
          <a:spcPct val="0"/>
        </a:spcAft>
        <a:defRPr sz="3200">
          <a:solidFill>
            <a:schemeClr val="bg1"/>
          </a:solidFill>
          <a:latin typeface="Calibri" pitchFamily="34" charset="0"/>
        </a:defRPr>
      </a:lvl3pPr>
      <a:lvl4pPr algn="r" rtl="0" eaLnBrk="0" fontAlgn="base" hangingPunct="0">
        <a:spcBef>
          <a:spcPct val="0"/>
        </a:spcBef>
        <a:spcAft>
          <a:spcPct val="0"/>
        </a:spcAft>
        <a:defRPr sz="3200">
          <a:solidFill>
            <a:schemeClr val="bg1"/>
          </a:solidFill>
          <a:latin typeface="Calibri" pitchFamily="34" charset="0"/>
        </a:defRPr>
      </a:lvl4pPr>
      <a:lvl5pPr algn="r" rtl="0" eaLnBrk="0" fontAlgn="base" hangingPunct="0">
        <a:spcBef>
          <a:spcPct val="0"/>
        </a:spcBef>
        <a:spcAft>
          <a:spcPct val="0"/>
        </a:spcAft>
        <a:defRPr sz="3200">
          <a:solidFill>
            <a:schemeClr val="bg1"/>
          </a:solidFill>
          <a:latin typeface="Calibri" pitchFamily="34" charset="0"/>
        </a:defRPr>
      </a:lvl5pPr>
      <a:lvl6pPr marL="457200" algn="r" rtl="0" eaLnBrk="1" fontAlgn="base" hangingPunct="1">
        <a:spcBef>
          <a:spcPct val="0"/>
        </a:spcBef>
        <a:spcAft>
          <a:spcPct val="0"/>
        </a:spcAft>
        <a:defRPr sz="3200">
          <a:solidFill>
            <a:schemeClr val="bg1"/>
          </a:solidFill>
          <a:latin typeface="Verdana" pitchFamily="34" charset="0"/>
        </a:defRPr>
      </a:lvl6pPr>
      <a:lvl7pPr marL="914400" algn="r" rtl="0" eaLnBrk="1" fontAlgn="base" hangingPunct="1">
        <a:spcBef>
          <a:spcPct val="0"/>
        </a:spcBef>
        <a:spcAft>
          <a:spcPct val="0"/>
        </a:spcAft>
        <a:defRPr sz="3200">
          <a:solidFill>
            <a:schemeClr val="bg1"/>
          </a:solidFill>
          <a:latin typeface="Verdana" pitchFamily="34" charset="0"/>
        </a:defRPr>
      </a:lvl7pPr>
      <a:lvl8pPr marL="1371600" algn="r" rtl="0" eaLnBrk="1" fontAlgn="base" hangingPunct="1">
        <a:spcBef>
          <a:spcPct val="0"/>
        </a:spcBef>
        <a:spcAft>
          <a:spcPct val="0"/>
        </a:spcAft>
        <a:defRPr sz="3200">
          <a:solidFill>
            <a:schemeClr val="bg1"/>
          </a:solidFill>
          <a:latin typeface="Verdana" pitchFamily="34" charset="0"/>
        </a:defRPr>
      </a:lvl8pPr>
      <a:lvl9pPr marL="1828800" algn="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q"/>
        <a:defRPr sz="28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lr>
          <a:schemeClr val="tx1"/>
        </a:buClr>
        <a:buFont typeface="Wingdings" pitchFamily="2" charset="2"/>
        <a:buChar char="§"/>
        <a:defRPr sz="2400">
          <a:solidFill>
            <a:schemeClr val="tx1"/>
          </a:solidFill>
          <a:latin typeface="Calibri"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Calibri" pitchFamily="34" charset="0"/>
        </a:defRPr>
      </a:lvl3pPr>
      <a:lvl4pPr marL="16002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4pPr>
      <a:lvl5pPr marL="20574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10 Resim" descr="v2_u.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Freeform 91"/>
          <p:cNvSpPr>
            <a:spLocks/>
          </p:cNvSpPr>
          <p:nvPr/>
        </p:nvSpPr>
        <p:spPr bwMode="white">
          <a:xfrm>
            <a:off x="-6350" y="950913"/>
            <a:ext cx="9156700" cy="461962"/>
          </a:xfrm>
          <a:custGeom>
            <a:avLst/>
            <a:gdLst>
              <a:gd name="T0" fmla="*/ 2147483647 w 5768"/>
              <a:gd name="T1" fmla="*/ 2147483647 h 366"/>
              <a:gd name="T2" fmla="*/ 0 w 5768"/>
              <a:gd name="T3" fmla="*/ 2147483647 h 366"/>
              <a:gd name="T4" fmla="*/ 2147483647 w 5768"/>
              <a:gd name="T5" fmla="*/ 2147483647 h 366"/>
              <a:gd name="T6" fmla="*/ 2147483647 w 5768"/>
              <a:gd name="T7" fmla="*/ 2147483647 h 366"/>
              <a:gd name="T8" fmla="*/ 2147483647 w 5768"/>
              <a:gd name="T9" fmla="*/ 2147483647 h 366"/>
              <a:gd name="T10" fmla="*/ 2147483647 w 5768"/>
              <a:gd name="T11" fmla="*/ 2147483647 h 366"/>
              <a:gd name="T12" fmla="*/ 2147483647 w 5768"/>
              <a:gd name="T13" fmla="*/ 2147483647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52" name="Rectangle 2"/>
          <p:cNvSpPr>
            <a:spLocks noGrp="1" noChangeArrowheads="1"/>
          </p:cNvSpPr>
          <p:nvPr>
            <p:ph type="title"/>
          </p:nvPr>
        </p:nvSpPr>
        <p:spPr bwMode="white">
          <a:xfrm>
            <a:off x="2571750" y="79375"/>
            <a:ext cx="657225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2053" name="Line 92"/>
          <p:cNvSpPr>
            <a:spLocks noChangeShapeType="1"/>
          </p:cNvSpPr>
          <p:nvPr/>
        </p:nvSpPr>
        <p:spPr bwMode="auto">
          <a:xfrm>
            <a:off x="425450" y="6524625"/>
            <a:ext cx="8353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sz="1600" smtClean="0">
              <a:solidFill>
                <a:srgbClr val="046CA6"/>
              </a:solidFill>
            </a:endParaRPr>
          </a:p>
        </p:txBody>
      </p:sp>
      <p:sp>
        <p:nvSpPr>
          <p:cNvPr id="10" name="9 Veri Yer Tutucusu"/>
          <p:cNvSpPr>
            <a:spLocks noGrp="1"/>
          </p:cNvSpPr>
          <p:nvPr>
            <p:ph type="dt" sz="half" idx="2"/>
          </p:nvPr>
        </p:nvSpPr>
        <p:spPr>
          <a:xfrm>
            <a:off x="357188" y="6492875"/>
            <a:ext cx="1357312" cy="365125"/>
          </a:xfrm>
          <a:prstGeom prst="rect">
            <a:avLst/>
          </a:prstGeom>
        </p:spPr>
        <p:txBody>
          <a:bodyPr vert="horz" lIns="91440" tIns="45720" rIns="91440" bIns="45720" rtlCol="0" anchor="ctr"/>
          <a:lstStyle>
            <a:lvl1pPr algn="l">
              <a:lnSpc>
                <a:spcPct val="100000"/>
              </a:lnSpc>
              <a:spcBef>
                <a:spcPct val="0"/>
              </a:spcBef>
              <a:buClrTx/>
              <a:buSzTx/>
              <a:buFontTx/>
              <a:buNone/>
              <a:defRPr sz="1200" b="1">
                <a:solidFill>
                  <a:srgbClr val="046CA6"/>
                </a:solidFill>
                <a:latin typeface="Arial" charset="0"/>
              </a:defRPr>
            </a:lvl1pPr>
          </a:lstStyle>
          <a:p>
            <a:pPr>
              <a:defRPr/>
            </a:pPr>
            <a:fld id="{C818C68E-E27B-4110-B8CB-0936D7773596}" type="datetime1">
              <a:rPr lang="tr-TR" smtClean="0"/>
              <a:t>02.10.2014</a:t>
            </a:fld>
            <a:endParaRPr lang="tr-TR"/>
          </a:p>
        </p:txBody>
      </p:sp>
      <p:sp>
        <p:nvSpPr>
          <p:cNvPr id="12" name="11 Altbilgi Yer Tutucusu"/>
          <p:cNvSpPr>
            <a:spLocks noGrp="1"/>
          </p:cNvSpPr>
          <p:nvPr>
            <p:ph type="ftr" sz="quarter" idx="3"/>
          </p:nvPr>
        </p:nvSpPr>
        <p:spPr>
          <a:xfrm>
            <a:off x="1714500" y="6492875"/>
            <a:ext cx="6357938" cy="365125"/>
          </a:xfrm>
          <a:prstGeom prst="rect">
            <a:avLst/>
          </a:prstGeom>
        </p:spPr>
        <p:txBody>
          <a:bodyPr vert="horz" lIns="91440" tIns="45720" rIns="91440" bIns="45720" rtlCol="0" anchor="ctr"/>
          <a:lstStyle>
            <a:lvl1pPr algn="ctr">
              <a:lnSpc>
                <a:spcPct val="100000"/>
              </a:lnSpc>
              <a:spcBef>
                <a:spcPct val="0"/>
              </a:spcBef>
              <a:buClrTx/>
              <a:buSzTx/>
              <a:buFontTx/>
              <a:buNone/>
              <a:defRPr sz="1200" b="1">
                <a:solidFill>
                  <a:srgbClr val="046CA6"/>
                </a:solidFill>
                <a:latin typeface="Arial" charset="0"/>
              </a:defRPr>
            </a:lvl1pPr>
          </a:lstStyle>
          <a:p>
            <a:pPr>
              <a:defRPr/>
            </a:pPr>
            <a:endParaRPr lang="tr-TR"/>
          </a:p>
        </p:txBody>
      </p:sp>
      <p:sp>
        <p:nvSpPr>
          <p:cNvPr id="13" name="12 Slayt Numarası Yer Tutucusu"/>
          <p:cNvSpPr>
            <a:spLocks noGrp="1"/>
          </p:cNvSpPr>
          <p:nvPr>
            <p:ph type="sldNum" sz="quarter" idx="4"/>
          </p:nvPr>
        </p:nvSpPr>
        <p:spPr>
          <a:xfrm>
            <a:off x="8143875" y="6492875"/>
            <a:ext cx="642938" cy="365125"/>
          </a:xfrm>
          <a:prstGeom prst="rect">
            <a:avLst/>
          </a:prstGeom>
        </p:spPr>
        <p:txBody>
          <a:bodyPr vert="horz" lIns="91440" tIns="45720" rIns="91440" bIns="45720" rtlCol="0" anchor="ctr"/>
          <a:lstStyle>
            <a:lvl1pPr algn="r">
              <a:lnSpc>
                <a:spcPct val="100000"/>
              </a:lnSpc>
              <a:spcBef>
                <a:spcPct val="0"/>
              </a:spcBef>
              <a:buClrTx/>
              <a:buSzTx/>
              <a:buFontTx/>
              <a:buNone/>
              <a:defRPr sz="1200" b="1">
                <a:solidFill>
                  <a:srgbClr val="046CA6"/>
                </a:solidFill>
                <a:latin typeface="Arial" charset="0"/>
              </a:defRPr>
            </a:lvl1pPr>
          </a:lstStyle>
          <a:p>
            <a:pPr>
              <a:defRPr/>
            </a:pPr>
            <a:fld id="{273D9EC8-F0FD-4B34-8417-E0A0111040C6}" type="slidenum">
              <a:rPr lang="tr-TR"/>
              <a:pPr>
                <a:defRPr/>
              </a:pPr>
              <a:t>‹#›</a:t>
            </a:fld>
            <a:endParaRPr lang="tr-TR"/>
          </a:p>
        </p:txBody>
      </p:sp>
    </p:spTree>
    <p:extLst>
      <p:ext uri="{BB962C8B-B14F-4D97-AF65-F5344CB8AC3E}">
        <p14:creationId xmlns:p14="http://schemas.microsoft.com/office/powerpoint/2010/main" val="1541447130"/>
      </p:ext>
    </p:extLst>
  </p:cSld>
  <p:clrMap bg1="lt1" tx1="dk1" bg2="lt2" tx2="dk2" accent1="accent1" accent2="accent2" accent3="accent3" accent4="accent4" accent5="accent5" accent6="accent6" hlink="hlink" folHlink="folHlink"/>
  <p:sldLayoutIdLst>
    <p:sldLayoutId id="2147483836" r:id="rId1"/>
    <p:sldLayoutId id="2147483837" r:id="rId2"/>
    <p:sldLayoutId id="2147483838" r:id="rId3"/>
    <p:sldLayoutId id="2147483839" r:id="rId4"/>
  </p:sldLayoutIdLst>
  <p:timing>
    <p:tnLst>
      <p:par>
        <p:cTn id="1" dur="indefinite" restart="never" nodeType="tmRoot"/>
      </p:par>
    </p:tnLst>
  </p:timing>
  <p:hf hdr="0" ftr="0" dt="0"/>
  <p:txStyles>
    <p:titleStyle>
      <a:lvl1pPr algn="r" rtl="0" eaLnBrk="0" fontAlgn="base" hangingPunct="0">
        <a:spcBef>
          <a:spcPct val="0"/>
        </a:spcBef>
        <a:spcAft>
          <a:spcPct val="0"/>
        </a:spcAft>
        <a:defRPr sz="3200">
          <a:solidFill>
            <a:schemeClr val="bg1"/>
          </a:solidFill>
          <a:latin typeface="Calibri" pitchFamily="34" charset="0"/>
          <a:ea typeface="+mj-ea"/>
          <a:cs typeface="+mj-cs"/>
        </a:defRPr>
      </a:lvl1pPr>
      <a:lvl2pPr algn="r" rtl="0" eaLnBrk="0" fontAlgn="base" hangingPunct="0">
        <a:spcBef>
          <a:spcPct val="0"/>
        </a:spcBef>
        <a:spcAft>
          <a:spcPct val="0"/>
        </a:spcAft>
        <a:defRPr sz="3200">
          <a:solidFill>
            <a:schemeClr val="bg1"/>
          </a:solidFill>
          <a:latin typeface="Calibri" pitchFamily="34" charset="0"/>
        </a:defRPr>
      </a:lvl2pPr>
      <a:lvl3pPr algn="r" rtl="0" eaLnBrk="0" fontAlgn="base" hangingPunct="0">
        <a:spcBef>
          <a:spcPct val="0"/>
        </a:spcBef>
        <a:spcAft>
          <a:spcPct val="0"/>
        </a:spcAft>
        <a:defRPr sz="3200">
          <a:solidFill>
            <a:schemeClr val="bg1"/>
          </a:solidFill>
          <a:latin typeface="Calibri" pitchFamily="34" charset="0"/>
        </a:defRPr>
      </a:lvl3pPr>
      <a:lvl4pPr algn="r" rtl="0" eaLnBrk="0" fontAlgn="base" hangingPunct="0">
        <a:spcBef>
          <a:spcPct val="0"/>
        </a:spcBef>
        <a:spcAft>
          <a:spcPct val="0"/>
        </a:spcAft>
        <a:defRPr sz="3200">
          <a:solidFill>
            <a:schemeClr val="bg1"/>
          </a:solidFill>
          <a:latin typeface="Calibri" pitchFamily="34" charset="0"/>
        </a:defRPr>
      </a:lvl4pPr>
      <a:lvl5pPr algn="r" rtl="0" eaLnBrk="0" fontAlgn="base" hangingPunct="0">
        <a:spcBef>
          <a:spcPct val="0"/>
        </a:spcBef>
        <a:spcAft>
          <a:spcPct val="0"/>
        </a:spcAft>
        <a:defRPr sz="3200">
          <a:solidFill>
            <a:schemeClr val="bg1"/>
          </a:solidFill>
          <a:latin typeface="Calibri" pitchFamily="34" charset="0"/>
        </a:defRPr>
      </a:lvl5pPr>
      <a:lvl6pPr marL="457200" algn="r" rtl="0" eaLnBrk="1" fontAlgn="base" hangingPunct="1">
        <a:spcBef>
          <a:spcPct val="0"/>
        </a:spcBef>
        <a:spcAft>
          <a:spcPct val="0"/>
        </a:spcAft>
        <a:defRPr sz="3200">
          <a:solidFill>
            <a:schemeClr val="bg1"/>
          </a:solidFill>
          <a:latin typeface="Verdana" pitchFamily="34" charset="0"/>
        </a:defRPr>
      </a:lvl6pPr>
      <a:lvl7pPr marL="914400" algn="r" rtl="0" eaLnBrk="1" fontAlgn="base" hangingPunct="1">
        <a:spcBef>
          <a:spcPct val="0"/>
        </a:spcBef>
        <a:spcAft>
          <a:spcPct val="0"/>
        </a:spcAft>
        <a:defRPr sz="3200">
          <a:solidFill>
            <a:schemeClr val="bg1"/>
          </a:solidFill>
          <a:latin typeface="Verdana" pitchFamily="34" charset="0"/>
        </a:defRPr>
      </a:lvl7pPr>
      <a:lvl8pPr marL="1371600" algn="r" rtl="0" eaLnBrk="1" fontAlgn="base" hangingPunct="1">
        <a:spcBef>
          <a:spcPct val="0"/>
        </a:spcBef>
        <a:spcAft>
          <a:spcPct val="0"/>
        </a:spcAft>
        <a:defRPr sz="3200">
          <a:solidFill>
            <a:schemeClr val="bg1"/>
          </a:solidFill>
          <a:latin typeface="Verdana" pitchFamily="34" charset="0"/>
        </a:defRPr>
      </a:lvl8pPr>
      <a:lvl9pPr marL="1828800" algn="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q"/>
        <a:defRPr sz="28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lr>
          <a:schemeClr val="tx1"/>
        </a:buClr>
        <a:buFont typeface="Wingdings" pitchFamily="2" charset="2"/>
        <a:buChar char="§"/>
        <a:defRPr sz="2400">
          <a:solidFill>
            <a:schemeClr val="tx1"/>
          </a:solidFill>
          <a:latin typeface="Calibri"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Calibri" pitchFamily="34" charset="0"/>
        </a:defRPr>
      </a:lvl3pPr>
      <a:lvl4pPr marL="16002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4pPr>
      <a:lvl5pPr marL="20574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10 Resim" descr="v2_u.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Freeform 91"/>
          <p:cNvSpPr>
            <a:spLocks/>
          </p:cNvSpPr>
          <p:nvPr/>
        </p:nvSpPr>
        <p:spPr bwMode="white">
          <a:xfrm>
            <a:off x="-6350" y="950913"/>
            <a:ext cx="9156700" cy="461962"/>
          </a:xfrm>
          <a:custGeom>
            <a:avLst/>
            <a:gdLst>
              <a:gd name="T0" fmla="*/ 2147483647 w 5768"/>
              <a:gd name="T1" fmla="*/ 2147483647 h 366"/>
              <a:gd name="T2" fmla="*/ 0 w 5768"/>
              <a:gd name="T3" fmla="*/ 2147483647 h 366"/>
              <a:gd name="T4" fmla="*/ 2147483647 w 5768"/>
              <a:gd name="T5" fmla="*/ 2147483647 h 366"/>
              <a:gd name="T6" fmla="*/ 2147483647 w 5768"/>
              <a:gd name="T7" fmla="*/ 2147483647 h 366"/>
              <a:gd name="T8" fmla="*/ 2147483647 w 5768"/>
              <a:gd name="T9" fmla="*/ 2147483647 h 366"/>
              <a:gd name="T10" fmla="*/ 2147483647 w 5768"/>
              <a:gd name="T11" fmla="*/ 2147483647 h 366"/>
              <a:gd name="T12" fmla="*/ 2147483647 w 5768"/>
              <a:gd name="T13" fmla="*/ 2147483647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tr-TR" sz="1600" smtClean="0">
              <a:solidFill>
                <a:srgbClr val="046CA6"/>
              </a:solidFill>
            </a:endParaRPr>
          </a:p>
        </p:txBody>
      </p:sp>
      <p:sp>
        <p:nvSpPr>
          <p:cNvPr id="2052" name="Rectangle 2"/>
          <p:cNvSpPr>
            <a:spLocks noGrp="1" noChangeArrowheads="1"/>
          </p:cNvSpPr>
          <p:nvPr>
            <p:ph type="title"/>
          </p:nvPr>
        </p:nvSpPr>
        <p:spPr bwMode="white">
          <a:xfrm>
            <a:off x="2571750" y="79375"/>
            <a:ext cx="657225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altLang="tr-TR" smtClean="0"/>
              <a:t>Asıl başlık stili için tıklatın</a:t>
            </a:r>
            <a:endParaRPr lang="en-US" altLang="tr-TR" smtClean="0"/>
          </a:p>
        </p:txBody>
      </p:sp>
      <p:sp>
        <p:nvSpPr>
          <p:cNvPr id="2053" name="Line 92"/>
          <p:cNvSpPr>
            <a:spLocks noChangeShapeType="1"/>
          </p:cNvSpPr>
          <p:nvPr/>
        </p:nvSpPr>
        <p:spPr bwMode="auto">
          <a:xfrm>
            <a:off x="425450" y="6524625"/>
            <a:ext cx="8353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sz="1600" smtClean="0">
              <a:solidFill>
                <a:srgbClr val="046CA6"/>
              </a:solidFill>
            </a:endParaRPr>
          </a:p>
        </p:txBody>
      </p:sp>
      <p:sp>
        <p:nvSpPr>
          <p:cNvPr id="10" name="9 Veri Yer Tutucusu"/>
          <p:cNvSpPr>
            <a:spLocks noGrp="1"/>
          </p:cNvSpPr>
          <p:nvPr>
            <p:ph type="dt" sz="half" idx="2"/>
          </p:nvPr>
        </p:nvSpPr>
        <p:spPr>
          <a:xfrm>
            <a:off x="357188" y="6492875"/>
            <a:ext cx="1357312" cy="365125"/>
          </a:xfrm>
          <a:prstGeom prst="rect">
            <a:avLst/>
          </a:prstGeom>
        </p:spPr>
        <p:txBody>
          <a:bodyPr vert="horz" lIns="91440" tIns="45720" rIns="91440" bIns="45720" rtlCol="0" anchor="ctr"/>
          <a:lstStyle>
            <a:lvl1pPr algn="l">
              <a:lnSpc>
                <a:spcPct val="100000"/>
              </a:lnSpc>
              <a:spcBef>
                <a:spcPct val="0"/>
              </a:spcBef>
              <a:buClrTx/>
              <a:buSzTx/>
              <a:buFontTx/>
              <a:buNone/>
              <a:defRPr sz="1200" b="1">
                <a:solidFill>
                  <a:srgbClr val="046CA6"/>
                </a:solidFill>
                <a:latin typeface="Arial" charset="0"/>
              </a:defRPr>
            </a:lvl1pPr>
          </a:lstStyle>
          <a:p>
            <a:pPr>
              <a:defRPr/>
            </a:pPr>
            <a:fld id="{E43DA565-FA9A-4A33-A086-580D94A5D76E}" type="datetime1">
              <a:rPr lang="tr-TR" smtClean="0"/>
              <a:t>02.10.2014</a:t>
            </a:fld>
            <a:endParaRPr lang="tr-TR"/>
          </a:p>
        </p:txBody>
      </p:sp>
      <p:sp>
        <p:nvSpPr>
          <p:cNvPr id="12" name="11 Altbilgi Yer Tutucusu"/>
          <p:cNvSpPr>
            <a:spLocks noGrp="1"/>
          </p:cNvSpPr>
          <p:nvPr>
            <p:ph type="ftr" sz="quarter" idx="3"/>
          </p:nvPr>
        </p:nvSpPr>
        <p:spPr>
          <a:xfrm>
            <a:off x="1714500" y="6492875"/>
            <a:ext cx="6357938" cy="365125"/>
          </a:xfrm>
          <a:prstGeom prst="rect">
            <a:avLst/>
          </a:prstGeom>
        </p:spPr>
        <p:txBody>
          <a:bodyPr vert="horz" lIns="91440" tIns="45720" rIns="91440" bIns="45720" rtlCol="0" anchor="ctr"/>
          <a:lstStyle>
            <a:lvl1pPr algn="ctr">
              <a:lnSpc>
                <a:spcPct val="100000"/>
              </a:lnSpc>
              <a:spcBef>
                <a:spcPct val="0"/>
              </a:spcBef>
              <a:buClrTx/>
              <a:buSzTx/>
              <a:buFontTx/>
              <a:buNone/>
              <a:defRPr sz="1200" b="1">
                <a:solidFill>
                  <a:srgbClr val="046CA6"/>
                </a:solidFill>
                <a:latin typeface="Arial" charset="0"/>
              </a:defRPr>
            </a:lvl1pPr>
          </a:lstStyle>
          <a:p>
            <a:pPr>
              <a:defRPr/>
            </a:pPr>
            <a:endParaRPr lang="tr-TR"/>
          </a:p>
        </p:txBody>
      </p:sp>
      <p:sp>
        <p:nvSpPr>
          <p:cNvPr id="13" name="12 Slayt Numarası Yer Tutucusu"/>
          <p:cNvSpPr>
            <a:spLocks noGrp="1"/>
          </p:cNvSpPr>
          <p:nvPr>
            <p:ph type="sldNum" sz="quarter" idx="4"/>
          </p:nvPr>
        </p:nvSpPr>
        <p:spPr>
          <a:xfrm>
            <a:off x="8143875" y="6492875"/>
            <a:ext cx="642938" cy="365125"/>
          </a:xfrm>
          <a:prstGeom prst="rect">
            <a:avLst/>
          </a:prstGeom>
        </p:spPr>
        <p:txBody>
          <a:bodyPr vert="horz" lIns="91440" tIns="45720" rIns="91440" bIns="45720" rtlCol="0" anchor="ctr"/>
          <a:lstStyle>
            <a:lvl1pPr algn="r">
              <a:lnSpc>
                <a:spcPct val="100000"/>
              </a:lnSpc>
              <a:spcBef>
                <a:spcPct val="0"/>
              </a:spcBef>
              <a:buClrTx/>
              <a:buSzTx/>
              <a:buFontTx/>
              <a:buNone/>
              <a:defRPr sz="1200" b="1">
                <a:solidFill>
                  <a:srgbClr val="046CA6"/>
                </a:solidFill>
                <a:latin typeface="Arial" charset="0"/>
              </a:defRPr>
            </a:lvl1pPr>
          </a:lstStyle>
          <a:p>
            <a:pPr>
              <a:defRPr/>
            </a:pPr>
            <a:fld id="{273D9EC8-F0FD-4B34-8417-E0A0111040C6}" type="slidenum">
              <a:rPr lang="tr-TR"/>
              <a:pPr>
                <a:defRPr/>
              </a:pPr>
              <a:t>‹#›</a:t>
            </a:fld>
            <a:endParaRPr lang="tr-TR"/>
          </a:p>
        </p:txBody>
      </p:sp>
    </p:spTree>
    <p:extLst>
      <p:ext uri="{BB962C8B-B14F-4D97-AF65-F5344CB8AC3E}">
        <p14:creationId xmlns:p14="http://schemas.microsoft.com/office/powerpoint/2010/main" val="3897480809"/>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Lst>
  <p:timing>
    <p:tnLst>
      <p:par>
        <p:cTn id="1" dur="indefinite" restart="never" nodeType="tmRoot"/>
      </p:par>
    </p:tnLst>
  </p:timing>
  <p:hf hdr="0" ftr="0" dt="0"/>
  <p:txStyles>
    <p:titleStyle>
      <a:lvl1pPr algn="r" rtl="0" eaLnBrk="0" fontAlgn="base" hangingPunct="0">
        <a:spcBef>
          <a:spcPct val="0"/>
        </a:spcBef>
        <a:spcAft>
          <a:spcPct val="0"/>
        </a:spcAft>
        <a:defRPr sz="3200">
          <a:solidFill>
            <a:schemeClr val="bg1"/>
          </a:solidFill>
          <a:latin typeface="Calibri" pitchFamily="34" charset="0"/>
          <a:ea typeface="+mj-ea"/>
          <a:cs typeface="+mj-cs"/>
        </a:defRPr>
      </a:lvl1pPr>
      <a:lvl2pPr algn="r" rtl="0" eaLnBrk="0" fontAlgn="base" hangingPunct="0">
        <a:spcBef>
          <a:spcPct val="0"/>
        </a:spcBef>
        <a:spcAft>
          <a:spcPct val="0"/>
        </a:spcAft>
        <a:defRPr sz="3200">
          <a:solidFill>
            <a:schemeClr val="bg1"/>
          </a:solidFill>
          <a:latin typeface="Calibri" pitchFamily="34" charset="0"/>
        </a:defRPr>
      </a:lvl2pPr>
      <a:lvl3pPr algn="r" rtl="0" eaLnBrk="0" fontAlgn="base" hangingPunct="0">
        <a:spcBef>
          <a:spcPct val="0"/>
        </a:spcBef>
        <a:spcAft>
          <a:spcPct val="0"/>
        </a:spcAft>
        <a:defRPr sz="3200">
          <a:solidFill>
            <a:schemeClr val="bg1"/>
          </a:solidFill>
          <a:latin typeface="Calibri" pitchFamily="34" charset="0"/>
        </a:defRPr>
      </a:lvl3pPr>
      <a:lvl4pPr algn="r" rtl="0" eaLnBrk="0" fontAlgn="base" hangingPunct="0">
        <a:spcBef>
          <a:spcPct val="0"/>
        </a:spcBef>
        <a:spcAft>
          <a:spcPct val="0"/>
        </a:spcAft>
        <a:defRPr sz="3200">
          <a:solidFill>
            <a:schemeClr val="bg1"/>
          </a:solidFill>
          <a:latin typeface="Calibri" pitchFamily="34" charset="0"/>
        </a:defRPr>
      </a:lvl4pPr>
      <a:lvl5pPr algn="r" rtl="0" eaLnBrk="0" fontAlgn="base" hangingPunct="0">
        <a:spcBef>
          <a:spcPct val="0"/>
        </a:spcBef>
        <a:spcAft>
          <a:spcPct val="0"/>
        </a:spcAft>
        <a:defRPr sz="3200">
          <a:solidFill>
            <a:schemeClr val="bg1"/>
          </a:solidFill>
          <a:latin typeface="Calibri" pitchFamily="34" charset="0"/>
        </a:defRPr>
      </a:lvl5pPr>
      <a:lvl6pPr marL="457200" algn="r" rtl="0" eaLnBrk="1" fontAlgn="base" hangingPunct="1">
        <a:spcBef>
          <a:spcPct val="0"/>
        </a:spcBef>
        <a:spcAft>
          <a:spcPct val="0"/>
        </a:spcAft>
        <a:defRPr sz="3200">
          <a:solidFill>
            <a:schemeClr val="bg1"/>
          </a:solidFill>
          <a:latin typeface="Verdana" pitchFamily="34" charset="0"/>
        </a:defRPr>
      </a:lvl6pPr>
      <a:lvl7pPr marL="914400" algn="r" rtl="0" eaLnBrk="1" fontAlgn="base" hangingPunct="1">
        <a:spcBef>
          <a:spcPct val="0"/>
        </a:spcBef>
        <a:spcAft>
          <a:spcPct val="0"/>
        </a:spcAft>
        <a:defRPr sz="3200">
          <a:solidFill>
            <a:schemeClr val="bg1"/>
          </a:solidFill>
          <a:latin typeface="Verdana" pitchFamily="34" charset="0"/>
        </a:defRPr>
      </a:lvl7pPr>
      <a:lvl8pPr marL="1371600" algn="r" rtl="0" eaLnBrk="1" fontAlgn="base" hangingPunct="1">
        <a:spcBef>
          <a:spcPct val="0"/>
        </a:spcBef>
        <a:spcAft>
          <a:spcPct val="0"/>
        </a:spcAft>
        <a:defRPr sz="3200">
          <a:solidFill>
            <a:schemeClr val="bg1"/>
          </a:solidFill>
          <a:latin typeface="Verdana" pitchFamily="34" charset="0"/>
        </a:defRPr>
      </a:lvl8pPr>
      <a:lvl9pPr marL="1828800" algn="r" rtl="0" eaLnBrk="1" fontAlgn="base" hangingPunct="1">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tx1"/>
        </a:buClr>
        <a:buFont typeface="Wingdings" pitchFamily="2" charset="2"/>
        <a:buChar char="q"/>
        <a:defRPr sz="2800" b="1">
          <a:solidFill>
            <a:schemeClr val="tx1"/>
          </a:solidFill>
          <a:latin typeface="Calibri" pitchFamily="34" charset="0"/>
          <a:ea typeface="+mn-ea"/>
          <a:cs typeface="+mn-cs"/>
        </a:defRPr>
      </a:lvl1pPr>
      <a:lvl2pPr marL="742950" indent="-285750" algn="l" rtl="0" eaLnBrk="0" fontAlgn="base" hangingPunct="0">
        <a:spcBef>
          <a:spcPct val="20000"/>
        </a:spcBef>
        <a:spcAft>
          <a:spcPct val="0"/>
        </a:spcAft>
        <a:buClr>
          <a:schemeClr val="tx1"/>
        </a:buClr>
        <a:buFont typeface="Wingdings" pitchFamily="2" charset="2"/>
        <a:buChar char="§"/>
        <a:defRPr sz="2400">
          <a:solidFill>
            <a:schemeClr val="tx1"/>
          </a:solidFill>
          <a:latin typeface="Calibri" pitchFamily="34" charset="0"/>
        </a:defRPr>
      </a:lvl2pPr>
      <a:lvl3pPr marL="1143000" indent="-228600" algn="l" rtl="0" eaLnBrk="0" fontAlgn="base" hangingPunct="0">
        <a:spcBef>
          <a:spcPct val="20000"/>
        </a:spcBef>
        <a:spcAft>
          <a:spcPct val="0"/>
        </a:spcAft>
        <a:buClr>
          <a:schemeClr val="tx1"/>
        </a:buClr>
        <a:buChar char="•"/>
        <a:defRPr sz="2200">
          <a:solidFill>
            <a:schemeClr val="tx1"/>
          </a:solidFill>
          <a:latin typeface="Calibri" pitchFamily="34" charset="0"/>
        </a:defRPr>
      </a:lvl3pPr>
      <a:lvl4pPr marL="16002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4pPr>
      <a:lvl5pPr marL="2057400" indent="-228600" algn="l" rtl="0" eaLnBrk="0" fontAlgn="base" hangingPunct="0">
        <a:spcBef>
          <a:spcPct val="20000"/>
        </a:spcBef>
        <a:spcAft>
          <a:spcPct val="0"/>
        </a:spcAft>
        <a:buFont typeface="Calibri" pitchFamily="34" charset="0"/>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2.jpeg"/><Relationship Id="rId1" Type="http://schemas.openxmlformats.org/officeDocument/2006/relationships/slideLayout" Target="../slideLayouts/slideLayout3.xml"/><Relationship Id="rId4" Type="http://schemas.openxmlformats.org/officeDocument/2006/relationships/image" Target="../media/image26.emf"/></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3.xml"/><Relationship Id="rId6" Type="http://schemas.openxmlformats.org/officeDocument/2006/relationships/image" Target="../media/image31.jpeg"/><Relationship Id="rId5" Type="http://schemas.openxmlformats.org/officeDocument/2006/relationships/image" Target="../media/image22.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41.png"/><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3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png"/><Relationship Id="rId3" Type="http://schemas.openxmlformats.org/officeDocument/2006/relationships/diagramLayout" Target="../diagrams/layout4.xml"/><Relationship Id="rId7" Type="http://schemas.openxmlformats.org/officeDocument/2006/relationships/image" Target="../media/image42.jpeg"/><Relationship Id="rId12" Type="http://schemas.openxmlformats.org/officeDocument/2006/relationships/image" Target="../media/image47.png"/><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11" Type="http://schemas.openxmlformats.org/officeDocument/2006/relationships/image" Target="../media/image46.jpeg"/><Relationship Id="rId5" Type="http://schemas.openxmlformats.org/officeDocument/2006/relationships/diagramColors" Target="../diagrams/colors4.xml"/><Relationship Id="rId15" Type="http://schemas.openxmlformats.org/officeDocument/2006/relationships/image" Target="../media/image49.jpeg"/><Relationship Id="rId10" Type="http://schemas.openxmlformats.org/officeDocument/2006/relationships/image" Target="../media/image45.png"/><Relationship Id="rId4" Type="http://schemas.openxmlformats.org/officeDocument/2006/relationships/diagramQuickStyle" Target="../diagrams/quickStyle4.xml"/><Relationship Id="rId9" Type="http://schemas.openxmlformats.org/officeDocument/2006/relationships/image" Target="../media/image44.png"/><Relationship Id="rId14"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png"/><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ctrTitle"/>
          </p:nvPr>
        </p:nvSpPr>
        <p:spPr>
          <a:xfrm>
            <a:off x="2357438" y="142875"/>
            <a:ext cx="6429375" cy="1714500"/>
          </a:xfrm>
        </p:spPr>
        <p:txBody>
          <a:bodyPr/>
          <a:lstStyle/>
          <a:p>
            <a:pPr algn="ctr" eaLnBrk="1" hangingPunct="1"/>
            <a:r>
              <a:rPr lang="tr-TR" altLang="tr-TR" smtClean="0"/>
              <a:t>SOSYAL GÜVENLİK KURUMU</a:t>
            </a:r>
          </a:p>
        </p:txBody>
      </p:sp>
      <p:sp>
        <p:nvSpPr>
          <p:cNvPr id="11267" name="2 Alt Başlık"/>
          <p:cNvSpPr>
            <a:spLocks noGrp="1"/>
          </p:cNvSpPr>
          <p:nvPr>
            <p:ph type="subTitle" idx="1"/>
          </p:nvPr>
        </p:nvSpPr>
        <p:spPr>
          <a:xfrm>
            <a:off x="214313" y="4868863"/>
            <a:ext cx="8929687" cy="1485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l">
              <a:buClr>
                <a:srgbClr val="046CA6"/>
              </a:buClr>
            </a:pPr>
            <a:r>
              <a:rPr lang="tr-TR" altLang="tr-TR" sz="1800" b="1" dirty="0" smtClean="0">
                <a:solidFill>
                  <a:srgbClr val="FF0000"/>
                </a:solidFill>
                <a:effectLst>
                  <a:outerShdw blurRad="38100" dist="38100" dir="2700000" algn="tl">
                    <a:srgbClr val="C0C0C0"/>
                  </a:outerShdw>
                </a:effectLst>
                <a:ea typeface="Calibri" pitchFamily="34" charset="0"/>
                <a:cs typeface="Calibri" pitchFamily="34" charset="0"/>
              </a:rPr>
              <a:t>                         </a:t>
            </a:r>
            <a:r>
              <a:rPr lang="tr-TR" altLang="tr-TR" b="1" dirty="0" smtClean="0">
                <a:solidFill>
                  <a:srgbClr val="FF0000"/>
                </a:solidFill>
                <a:effectLst>
                  <a:outerShdw blurRad="38100" dist="38100" dir="2700000" algn="tl">
                    <a:srgbClr val="C0C0C0"/>
                  </a:outerShdw>
                </a:effectLst>
                <a:ea typeface="Calibri" pitchFamily="34" charset="0"/>
                <a:cs typeface="Calibri" pitchFamily="34" charset="0"/>
              </a:rPr>
              <a:t>YAPILANDIRMA</a:t>
            </a:r>
          </a:p>
          <a:p>
            <a:pPr algn="l">
              <a:buClr>
                <a:srgbClr val="046CA6"/>
              </a:buClr>
            </a:pPr>
            <a:r>
              <a:rPr lang="tr-TR" altLang="tr-TR" b="1" dirty="0" smtClean="0">
                <a:solidFill>
                  <a:srgbClr val="FF0000"/>
                </a:solidFill>
                <a:effectLst>
                  <a:outerShdw blurRad="38100" dist="38100" dir="2700000" algn="tl">
                    <a:srgbClr val="C0C0C0"/>
                  </a:outerShdw>
                </a:effectLst>
                <a:ea typeface="Calibri" pitchFamily="34" charset="0"/>
                <a:cs typeface="Calibri" pitchFamily="34" charset="0"/>
              </a:rPr>
              <a:t>               (6552 SAYILI KANUN)</a:t>
            </a:r>
          </a:p>
          <a:p>
            <a:pPr algn="l">
              <a:buClr>
                <a:srgbClr val="046CA6"/>
              </a:buClr>
            </a:pPr>
            <a:r>
              <a:rPr lang="tr-TR" altLang="tr-TR" b="1" dirty="0" smtClean="0">
                <a:solidFill>
                  <a:srgbClr val="FF0000"/>
                </a:solidFill>
                <a:effectLst>
                  <a:outerShdw blurRad="38100" dist="38100" dir="2700000" algn="tl">
                    <a:srgbClr val="C0C0C0"/>
                  </a:outerShdw>
                </a:effectLst>
                <a:ea typeface="Calibri" pitchFamily="34" charset="0"/>
                <a:cs typeface="Calibri" pitchFamily="34" charset="0"/>
              </a:rPr>
              <a:t>   SİGORTA PRİMLERİ GENEL MÜDÜRLÜĞÜ       </a:t>
            </a:r>
          </a:p>
        </p:txBody>
      </p:sp>
      <p:pic>
        <p:nvPicPr>
          <p:cNvPr id="1126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5013325"/>
            <a:ext cx="3490913"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359562"/>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Genel Sağlık Sigortalılarına </a:t>
            </a:r>
            <a:br>
              <a:rPr lang="tr-TR" sz="2600" b="1" dirty="0">
                <a:effectLst>
                  <a:outerShdw blurRad="38100" dist="38100" dir="2700000" algn="tl">
                    <a:srgbClr val="000000">
                      <a:alpha val="43137"/>
                    </a:srgbClr>
                  </a:outerShdw>
                </a:effectLst>
              </a:rPr>
            </a:br>
            <a:r>
              <a:rPr lang="tr-TR" sz="2600" b="1" dirty="0">
                <a:effectLst>
                  <a:outerShdw blurRad="38100" dist="38100" dir="2700000" algn="tl">
                    <a:srgbClr val="000000">
                      <a:alpha val="43137"/>
                    </a:srgbClr>
                  </a:outerShdw>
                </a:effectLst>
              </a:rPr>
              <a:t>Ne Sağlıyor?</a:t>
            </a:r>
          </a:p>
        </p:txBody>
      </p:sp>
      <p:sp>
        <p:nvSpPr>
          <p:cNvPr id="3" name="İçerik Yer Tutucusu 2"/>
          <p:cNvSpPr>
            <a:spLocks noGrp="1"/>
          </p:cNvSpPr>
          <p:nvPr>
            <p:ph idx="1"/>
          </p:nvPr>
        </p:nvSpPr>
        <p:spPr>
          <a:xfrm>
            <a:off x="304800" y="1071563"/>
            <a:ext cx="4914900" cy="5357812"/>
          </a:xfrm>
          <a:ln>
            <a:noFill/>
          </a:ln>
        </p:spPr>
        <p:txBody>
          <a:bodyPr/>
          <a:lstStyle/>
          <a:p>
            <a:pPr marL="0" indent="0" algn="just">
              <a:buFont typeface="Wingdings" pitchFamily="2" charset="2"/>
              <a:buNone/>
              <a:defRPr/>
            </a:pPr>
            <a:endParaRPr lang="tr-TR" sz="2400" b="0" dirty="0" smtClean="0"/>
          </a:p>
          <a:p>
            <a:pPr marL="0" indent="0" algn="ctr">
              <a:buFont typeface="Wingdings" pitchFamily="2" charset="2"/>
              <a:buNone/>
              <a:defRPr/>
            </a:pPr>
            <a:r>
              <a:rPr lang="tr-TR" sz="2500" dirty="0">
                <a:solidFill>
                  <a:schemeClr val="accent2">
                    <a:lumMod val="75000"/>
                  </a:schemeClr>
                </a:solidFill>
              </a:rPr>
              <a:t>Genel Sağlık Sigortası Prim Borçları </a:t>
            </a:r>
            <a:r>
              <a:rPr lang="tr-TR" sz="2500" dirty="0" smtClean="0">
                <a:solidFill>
                  <a:schemeClr val="accent2">
                    <a:lumMod val="75000"/>
                  </a:schemeClr>
                </a:solidFill>
              </a:rPr>
              <a:t>Yeniden Yapılandırılacak.</a:t>
            </a:r>
            <a:endParaRPr lang="tr-TR" sz="2500" b="0" dirty="0" smtClean="0"/>
          </a:p>
          <a:p>
            <a:pPr algn="just">
              <a:defRPr/>
            </a:pPr>
            <a:r>
              <a:rPr lang="tr-TR" sz="2500" b="0" dirty="0" smtClean="0"/>
              <a:t>Diğer kapsamlarda sağlık güvencesi olmayan ve gelir testine tabi olan Genel Sağlık Sigortalılarına ait borç asıllarının </a:t>
            </a:r>
            <a:r>
              <a:rPr lang="tr-TR" sz="2500" b="0" u="sng" dirty="0" smtClean="0">
                <a:solidFill>
                  <a:srgbClr val="FF0000"/>
                </a:solidFill>
              </a:rPr>
              <a:t>1 Haziran 2015</a:t>
            </a:r>
            <a:r>
              <a:rPr lang="tr-TR" sz="2500" b="0" dirty="0" smtClean="0"/>
              <a:t> tarihine kadar </a:t>
            </a:r>
            <a:r>
              <a:rPr lang="tr-TR" sz="2500" b="0" dirty="0" smtClean="0">
                <a:solidFill>
                  <a:srgbClr val="FF0000"/>
                </a:solidFill>
              </a:rPr>
              <a:t>peşin </a:t>
            </a:r>
            <a:r>
              <a:rPr lang="tr-TR" sz="2500" b="0" dirty="0">
                <a:solidFill>
                  <a:srgbClr val="FF0000"/>
                </a:solidFill>
              </a:rPr>
              <a:t>ödenmesi</a:t>
            </a:r>
            <a:r>
              <a:rPr lang="tr-TR" sz="2500" b="0" dirty="0"/>
              <a:t> halinde gecikme cezası ve gecikme zammı gibi </a:t>
            </a:r>
            <a:r>
              <a:rPr lang="tr-TR" sz="2500" b="0" dirty="0" err="1"/>
              <a:t>fer’i</a:t>
            </a:r>
            <a:r>
              <a:rPr lang="tr-TR" sz="2500" b="0" dirty="0"/>
              <a:t> alacaklarının </a:t>
            </a:r>
            <a:r>
              <a:rPr lang="tr-TR" sz="2500" dirty="0">
                <a:solidFill>
                  <a:srgbClr val="FF0000"/>
                </a:solidFill>
              </a:rPr>
              <a:t>tamamının tahsilinden vazgeçilecektir. </a:t>
            </a:r>
            <a:endParaRPr lang="tr-TR" sz="2500" dirty="0" smtClean="0">
              <a:solidFill>
                <a:srgbClr val="FF0000"/>
              </a:solidFill>
            </a:endParaRPr>
          </a:p>
          <a:p>
            <a:pPr marL="0" indent="0" algn="just">
              <a:buFont typeface="Wingdings" pitchFamily="2" charset="2"/>
              <a:buNone/>
              <a:defRPr/>
            </a:pPr>
            <a:endParaRPr lang="tr-TR" sz="2400" dirty="0" smtClean="0"/>
          </a:p>
        </p:txBody>
      </p:sp>
      <p:sp>
        <p:nvSpPr>
          <p:cNvPr id="14340"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736F85F2-C4AD-4154-AB69-AC9797BE7B92}" type="slidenum">
              <a:rPr lang="tr-TR" smtClean="0"/>
              <a:pPr/>
              <a:t>10</a:t>
            </a:fld>
            <a:endParaRPr lang="tr-TR" smtClean="0"/>
          </a:p>
        </p:txBody>
      </p:sp>
      <p:pic>
        <p:nvPicPr>
          <p:cNvPr id="4" name="Resim 3"/>
          <p:cNvPicPr>
            <a:picLocks noChangeAspect="1"/>
          </p:cNvPicPr>
          <p:nvPr/>
        </p:nvPicPr>
        <p:blipFill>
          <a:blip r:embed="rId3" cstate="print">
            <a:extLst/>
          </a:blip>
          <a:stretch>
            <a:fillRect/>
          </a:stretch>
        </p:blipFill>
        <p:spPr>
          <a:xfrm>
            <a:off x="5575467" y="1268760"/>
            <a:ext cx="3240360" cy="45365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blip>
          <a:stretch>
            <a:fillRect/>
          </a:stretch>
        </p:blipFill>
        <p:spPr>
          <a:xfrm>
            <a:off x="4895595" y="2924944"/>
            <a:ext cx="3657600" cy="2809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Yapılandırmada Ödeme ve Taksit Seçenekleri Nelerdir?</a:t>
            </a:r>
          </a:p>
        </p:txBody>
      </p:sp>
      <p:sp>
        <p:nvSpPr>
          <p:cNvPr id="3" name="İçerik Yer Tutucusu 2"/>
          <p:cNvSpPr>
            <a:spLocks noGrp="1"/>
          </p:cNvSpPr>
          <p:nvPr>
            <p:ph idx="1"/>
          </p:nvPr>
        </p:nvSpPr>
        <p:spPr>
          <a:xfrm>
            <a:off x="304800" y="1071563"/>
            <a:ext cx="8610600" cy="5357812"/>
          </a:xfrm>
          <a:ln>
            <a:noFill/>
          </a:ln>
        </p:spPr>
        <p:txBody>
          <a:bodyPr vert="horz" wrap="square" lIns="91440" tIns="45720" rIns="91440" bIns="45720" numCol="1" anchor="t" anchorCtr="0" compatLnSpc="1">
            <a:prstTxWarp prst="textNoShape">
              <a:avLst/>
            </a:prstTxWarp>
          </a:bodyPr>
          <a:lstStyle/>
          <a:p>
            <a:pPr algn="just">
              <a:spcBef>
                <a:spcPts val="300"/>
              </a:spcBef>
            </a:pPr>
            <a:r>
              <a:rPr lang="tr-TR" sz="2300" b="0" smtClean="0">
                <a:ea typeface="Times New Roman" pitchFamily="18" charset="0"/>
                <a:cs typeface="Arial" charset="0"/>
              </a:rPr>
              <a:t>Yİ-ÜFE aylık değişim oranları esas alınarak hesaplanacak tutar için, peşin veya ikişer aylık dönemler halinde 18 taksite kadar (36 ay) ödeme imkanı getirilmiştir.</a:t>
            </a:r>
          </a:p>
          <a:p>
            <a:pPr algn="just">
              <a:spcBef>
                <a:spcPts val="300"/>
              </a:spcBef>
            </a:pPr>
            <a:endParaRPr lang="tr-TR" sz="800" b="0" smtClean="0">
              <a:latin typeface="Times New Roman" pitchFamily="18" charset="0"/>
              <a:cs typeface="Times New Roman" pitchFamily="18" charset="0"/>
            </a:endParaRPr>
          </a:p>
          <a:p>
            <a:pPr algn="just">
              <a:spcBef>
                <a:spcPts val="300"/>
              </a:spcBef>
            </a:pPr>
            <a:r>
              <a:rPr lang="tr-TR" sz="2300" b="0" smtClean="0">
                <a:cs typeface="Times New Roman" pitchFamily="18" charset="0"/>
              </a:rPr>
              <a:t>Yapılandırılan borçlar; </a:t>
            </a:r>
            <a:r>
              <a:rPr lang="tr-TR" sz="2300" smtClean="0">
                <a:solidFill>
                  <a:srgbClr val="FF0000"/>
                </a:solidFill>
                <a:cs typeface="Times New Roman" pitchFamily="18" charset="0"/>
              </a:rPr>
              <a:t>6, 9, 12 veya 18 taksit</a:t>
            </a:r>
            <a:r>
              <a:rPr lang="tr-TR" sz="2300" b="0" smtClean="0">
                <a:solidFill>
                  <a:srgbClr val="FF0000"/>
                </a:solidFill>
                <a:cs typeface="Times New Roman" pitchFamily="18" charset="0"/>
              </a:rPr>
              <a:t> </a:t>
            </a:r>
            <a:r>
              <a:rPr lang="tr-TR" sz="2300" b="0" smtClean="0">
                <a:cs typeface="Times New Roman" pitchFamily="18" charset="0"/>
              </a:rPr>
              <a:t>halinde ödenebilecektir. Yapılandırmaya esas tutarlara;</a:t>
            </a:r>
          </a:p>
          <a:p>
            <a:pPr algn="just">
              <a:spcBef>
                <a:spcPts val="300"/>
              </a:spcBef>
              <a:buFont typeface="Wingdings" pitchFamily="2" charset="2"/>
              <a:buNone/>
            </a:pPr>
            <a:endParaRPr lang="tr-TR" sz="800" b="0" smtClean="0">
              <a:latin typeface="Times New Roman" pitchFamily="18" charset="0"/>
              <a:cs typeface="Times New Roman" pitchFamily="18" charset="0"/>
            </a:endParaRPr>
          </a:p>
          <a:p>
            <a:pPr lvl="1" algn="just">
              <a:spcBef>
                <a:spcPts val="300"/>
              </a:spcBef>
              <a:buClr>
                <a:srgbClr val="000080"/>
              </a:buClr>
              <a:buFont typeface="Wingdings" pitchFamily="2" charset="2"/>
              <a:buChar char=""/>
            </a:pPr>
            <a:r>
              <a:rPr lang="tr-TR" sz="2300" smtClean="0">
                <a:solidFill>
                  <a:srgbClr val="8A5C8C"/>
                </a:solidFill>
                <a:cs typeface="Times New Roman" pitchFamily="18" charset="0"/>
              </a:rPr>
              <a:t>Altı eşit taksit için (1,05),</a:t>
            </a:r>
            <a:endParaRPr lang="tr-TR" sz="2300" smtClean="0">
              <a:solidFill>
                <a:srgbClr val="8A5C8C"/>
              </a:solidFill>
              <a:latin typeface="Times New Roman" pitchFamily="18" charset="0"/>
              <a:cs typeface="Times New Roman" pitchFamily="18" charset="0"/>
            </a:endParaRPr>
          </a:p>
          <a:p>
            <a:pPr lvl="1" algn="just">
              <a:spcBef>
                <a:spcPts val="300"/>
              </a:spcBef>
              <a:buClr>
                <a:srgbClr val="000080"/>
              </a:buClr>
              <a:buFont typeface="Wingdings" pitchFamily="2" charset="2"/>
              <a:buChar char=""/>
            </a:pPr>
            <a:r>
              <a:rPr lang="tr-TR" sz="2300" smtClean="0">
                <a:solidFill>
                  <a:srgbClr val="8A5C8C"/>
                </a:solidFill>
                <a:cs typeface="Times New Roman" pitchFamily="18" charset="0"/>
              </a:rPr>
              <a:t>Dokuz eşit taksit için (1,07),</a:t>
            </a:r>
            <a:endParaRPr lang="tr-TR" sz="2300" smtClean="0">
              <a:solidFill>
                <a:srgbClr val="8A5C8C"/>
              </a:solidFill>
              <a:latin typeface="Times New Roman" pitchFamily="18" charset="0"/>
              <a:cs typeface="Times New Roman" pitchFamily="18" charset="0"/>
            </a:endParaRPr>
          </a:p>
          <a:p>
            <a:pPr lvl="1" algn="just">
              <a:spcBef>
                <a:spcPts val="300"/>
              </a:spcBef>
              <a:buClr>
                <a:srgbClr val="000080"/>
              </a:buClr>
              <a:buFont typeface="Wingdings" pitchFamily="2" charset="2"/>
              <a:buChar char=""/>
            </a:pPr>
            <a:r>
              <a:rPr lang="tr-TR" sz="2300" smtClean="0">
                <a:solidFill>
                  <a:srgbClr val="8A5C8C"/>
                </a:solidFill>
                <a:cs typeface="Times New Roman" pitchFamily="18" charset="0"/>
              </a:rPr>
              <a:t>Oniki eşit taksit için (1,10),</a:t>
            </a:r>
            <a:endParaRPr lang="tr-TR" sz="2300" smtClean="0">
              <a:solidFill>
                <a:srgbClr val="8A5C8C"/>
              </a:solidFill>
              <a:latin typeface="Times New Roman" pitchFamily="18" charset="0"/>
              <a:cs typeface="Times New Roman" pitchFamily="18" charset="0"/>
            </a:endParaRPr>
          </a:p>
          <a:p>
            <a:pPr lvl="1" algn="just">
              <a:spcBef>
                <a:spcPts val="300"/>
              </a:spcBef>
              <a:buClr>
                <a:srgbClr val="000080"/>
              </a:buClr>
              <a:buFont typeface="Wingdings" pitchFamily="2" charset="2"/>
              <a:buChar char=""/>
            </a:pPr>
            <a:r>
              <a:rPr lang="tr-TR" sz="2300" smtClean="0">
                <a:solidFill>
                  <a:srgbClr val="8A5C8C"/>
                </a:solidFill>
                <a:cs typeface="Times New Roman" pitchFamily="18" charset="0"/>
              </a:rPr>
              <a:t>Onsekiz eşit taksit için (1,15) </a:t>
            </a:r>
          </a:p>
          <a:p>
            <a:pPr lvl="1" algn="just">
              <a:spcBef>
                <a:spcPts val="300"/>
              </a:spcBef>
              <a:buClr>
                <a:srgbClr val="000080"/>
              </a:buClr>
              <a:buFont typeface="Wingdings" pitchFamily="2" charset="2"/>
              <a:buChar char=""/>
            </a:pPr>
            <a:endParaRPr lang="tr-TR" sz="800" b="0" smtClean="0">
              <a:latin typeface="Times New Roman" pitchFamily="18" charset="0"/>
              <a:cs typeface="Times New Roman" pitchFamily="18" charset="0"/>
            </a:endParaRPr>
          </a:p>
          <a:p>
            <a:pPr algn="just">
              <a:spcBef>
                <a:spcPts val="300"/>
              </a:spcBef>
              <a:buFont typeface="Wingdings" pitchFamily="2" charset="2"/>
              <a:buNone/>
            </a:pPr>
            <a:r>
              <a:rPr lang="tr-TR" sz="2300" b="0" smtClean="0">
                <a:cs typeface="Times New Roman" pitchFamily="18" charset="0"/>
              </a:rPr>
              <a:t>oranında vade farkı uygulanacaktır.</a:t>
            </a:r>
            <a:endParaRPr lang="tr-TR" sz="2300" b="0" smtClean="0">
              <a:latin typeface="Times New Roman" pitchFamily="18" charset="0"/>
              <a:cs typeface="Times New Roman" pitchFamily="18" charset="0"/>
            </a:endParaRPr>
          </a:p>
          <a:p>
            <a:endParaRPr lang="tr-TR" sz="2400" b="0" smtClean="0"/>
          </a:p>
        </p:txBody>
      </p:sp>
      <p:sp>
        <p:nvSpPr>
          <p:cNvPr id="16389"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5478363-7DAF-444F-A8BC-D1EDD9E95B43}" type="slidenum">
              <a:rPr lang="tr-TR" smtClean="0"/>
              <a:pPr/>
              <a:t>11</a:t>
            </a:fld>
            <a:endParaRPr lang="tr-TR"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Yapılandırmada Ödeme ve Taksit Seçenekleri Nelerdir?</a:t>
            </a:r>
          </a:p>
        </p:txBody>
      </p:sp>
      <p:sp>
        <p:nvSpPr>
          <p:cNvPr id="3" name="İçerik Yer Tutucusu 2"/>
          <p:cNvSpPr>
            <a:spLocks noGrp="1"/>
          </p:cNvSpPr>
          <p:nvPr>
            <p:ph idx="1"/>
          </p:nvPr>
        </p:nvSpPr>
        <p:spPr>
          <a:xfrm>
            <a:off x="304800" y="1071563"/>
            <a:ext cx="4554538" cy="5357812"/>
          </a:xfrm>
          <a:ln>
            <a:noFill/>
          </a:ln>
        </p:spPr>
        <p:txBody>
          <a:bodyPr/>
          <a:lstStyle/>
          <a:p>
            <a:pPr algn="just">
              <a:defRPr/>
            </a:pPr>
            <a:r>
              <a:rPr lang="tr-TR" sz="1600" dirty="0" smtClean="0"/>
              <a:t>Yapılandırılan Borçlar;</a:t>
            </a:r>
          </a:p>
          <a:p>
            <a:pPr marL="631825" lvl="1" algn="just">
              <a:buFont typeface="Wingdings" pitchFamily="2" charset="2"/>
              <a:buChar char="Ø"/>
              <a:defRPr/>
            </a:pPr>
            <a:r>
              <a:rPr lang="tr-TR" sz="1600" u="sng" dirty="0" smtClean="0"/>
              <a:t>İl </a:t>
            </a:r>
            <a:r>
              <a:rPr lang="tr-TR" sz="1600" u="sng" dirty="0"/>
              <a:t>özel idareleri, belediyeler ve bunlara bağlı müstakil bütçeli ve kamu tüzel kişiliğini haiz kuruluşlarca</a:t>
            </a:r>
            <a:r>
              <a:rPr lang="tr-TR" sz="1600" dirty="0"/>
              <a:t> ikişer aylık dönemler halinde azami </a:t>
            </a:r>
            <a:r>
              <a:rPr lang="tr-TR" sz="1600" dirty="0" err="1"/>
              <a:t>otuzaltı</a:t>
            </a:r>
            <a:r>
              <a:rPr lang="tr-TR" sz="1600" dirty="0"/>
              <a:t> </a:t>
            </a:r>
            <a:r>
              <a:rPr lang="tr-TR" sz="1600" dirty="0" smtClean="0"/>
              <a:t>(</a:t>
            </a:r>
            <a:r>
              <a:rPr lang="tr-TR" sz="1600" dirty="0" smtClean="0">
                <a:solidFill>
                  <a:srgbClr val="FF0000"/>
                </a:solidFill>
              </a:rPr>
              <a:t>36</a:t>
            </a:r>
            <a:r>
              <a:rPr lang="tr-TR" sz="1600" dirty="0" smtClean="0"/>
              <a:t>) eşit </a:t>
            </a:r>
            <a:r>
              <a:rPr lang="tr-TR" sz="1600" dirty="0"/>
              <a:t>taksitte, </a:t>
            </a:r>
            <a:endParaRPr lang="tr-TR" sz="1600" dirty="0" smtClean="0"/>
          </a:p>
          <a:p>
            <a:pPr marL="631825" lvl="1" algn="just">
              <a:buFont typeface="Wingdings" pitchFamily="2" charset="2"/>
              <a:buChar char="Ø"/>
              <a:defRPr/>
            </a:pPr>
            <a:endParaRPr lang="tr-TR" sz="1600" dirty="0" smtClean="0"/>
          </a:p>
          <a:p>
            <a:pPr marL="631825" lvl="1" algn="just">
              <a:buFont typeface="Wingdings" pitchFamily="2" charset="2"/>
              <a:buChar char="Ø"/>
              <a:defRPr/>
            </a:pPr>
            <a:r>
              <a:rPr lang="tr-TR" sz="1600" u="sng" dirty="0" smtClean="0"/>
              <a:t>Gençlik </a:t>
            </a:r>
            <a:r>
              <a:rPr lang="tr-TR" sz="1600" u="sng" dirty="0"/>
              <a:t>ve Spor Bakanlığı, Türkiye Futbol Federasyonu ve özerk spor federasyonlarına tescil edilmiş olan ve Türkiye’de sportif alanda faaliyette bulunan spor kulüplerince</a:t>
            </a:r>
            <a:r>
              <a:rPr lang="tr-TR" sz="1600" dirty="0"/>
              <a:t> ikişer aylık dönemler halinde azami </a:t>
            </a:r>
            <a:r>
              <a:rPr lang="tr-TR" sz="1600" dirty="0" err="1"/>
              <a:t>kırkiki</a:t>
            </a:r>
            <a:r>
              <a:rPr lang="tr-TR" sz="1600" dirty="0"/>
              <a:t> </a:t>
            </a:r>
            <a:r>
              <a:rPr lang="tr-TR" sz="1600" dirty="0" smtClean="0"/>
              <a:t>(</a:t>
            </a:r>
            <a:r>
              <a:rPr lang="tr-TR" sz="1600" dirty="0" smtClean="0">
                <a:solidFill>
                  <a:srgbClr val="FF0000"/>
                </a:solidFill>
              </a:rPr>
              <a:t>42</a:t>
            </a:r>
            <a:r>
              <a:rPr lang="tr-TR" sz="1600" dirty="0" smtClean="0"/>
              <a:t>) eşit </a:t>
            </a:r>
            <a:r>
              <a:rPr lang="tr-TR" sz="1600" dirty="0"/>
              <a:t>taksitte ödenebilir. </a:t>
            </a:r>
            <a:endParaRPr lang="tr-TR" sz="1600" dirty="0" smtClean="0"/>
          </a:p>
          <a:p>
            <a:pPr algn="just">
              <a:defRPr/>
            </a:pPr>
            <a:endParaRPr lang="tr-TR" sz="1600" dirty="0"/>
          </a:p>
          <a:p>
            <a:pPr>
              <a:spcBef>
                <a:spcPts val="300"/>
              </a:spcBef>
              <a:spcAft>
                <a:spcPts val="0"/>
              </a:spcAft>
              <a:defRPr/>
            </a:pPr>
            <a:r>
              <a:rPr lang="tr-TR" sz="1600" dirty="0" smtClean="0"/>
              <a:t>Bu </a:t>
            </a:r>
            <a:r>
              <a:rPr lang="tr-TR" sz="1600" dirty="0"/>
              <a:t>takdirde </a:t>
            </a:r>
            <a:r>
              <a:rPr lang="tr-TR" sz="1600" dirty="0">
                <a:latin typeface="Calibri"/>
                <a:cs typeface="Arial"/>
              </a:rPr>
              <a:t>y</a:t>
            </a:r>
            <a:r>
              <a:rPr lang="tr-TR" sz="1600" dirty="0" smtClean="0">
                <a:latin typeface="Calibri"/>
                <a:ea typeface="Times New Roman"/>
                <a:cs typeface="Arial"/>
              </a:rPr>
              <a:t>apılandırmaya </a:t>
            </a:r>
            <a:r>
              <a:rPr lang="tr-TR" sz="1600" dirty="0">
                <a:latin typeface="Calibri"/>
                <a:ea typeface="Times New Roman"/>
                <a:cs typeface="Arial"/>
              </a:rPr>
              <a:t>esas tutarlara;</a:t>
            </a:r>
          </a:p>
          <a:p>
            <a:pPr marL="742950" lvl="2" indent="-342900" algn="just">
              <a:buFont typeface="Wingdings" pitchFamily="2" charset="2"/>
              <a:buChar char="Ø"/>
              <a:defRPr/>
            </a:pPr>
            <a:r>
              <a:rPr lang="tr-TR" sz="1600" dirty="0" err="1" smtClean="0">
                <a:solidFill>
                  <a:schemeClr val="accent6"/>
                </a:solidFill>
                <a:latin typeface="Calibri"/>
                <a:ea typeface="Times New Roman"/>
                <a:cs typeface="Arial"/>
              </a:rPr>
              <a:t>Yirmidört</a:t>
            </a:r>
            <a:r>
              <a:rPr lang="tr-TR" sz="1600" dirty="0" smtClean="0">
                <a:solidFill>
                  <a:schemeClr val="accent6"/>
                </a:solidFill>
                <a:latin typeface="Calibri"/>
                <a:ea typeface="Times New Roman"/>
                <a:cs typeface="Arial"/>
              </a:rPr>
              <a:t> </a:t>
            </a:r>
            <a:r>
              <a:rPr lang="tr-TR" sz="1600" dirty="0">
                <a:solidFill>
                  <a:schemeClr val="accent6"/>
                </a:solidFill>
                <a:latin typeface="Calibri"/>
                <a:ea typeface="Times New Roman"/>
                <a:cs typeface="Arial"/>
              </a:rPr>
              <a:t>eşit taksit için (</a:t>
            </a:r>
            <a:r>
              <a:rPr lang="tr-TR" sz="1600" dirty="0" smtClean="0">
                <a:solidFill>
                  <a:schemeClr val="accent6"/>
                </a:solidFill>
                <a:latin typeface="Calibri"/>
                <a:ea typeface="Times New Roman"/>
                <a:cs typeface="Arial"/>
              </a:rPr>
              <a:t>1,20),</a:t>
            </a:r>
          </a:p>
          <a:p>
            <a:pPr marL="742950" lvl="2" indent="-342900" algn="just">
              <a:buFont typeface="Wingdings" pitchFamily="2" charset="2"/>
              <a:buChar char="Ø"/>
              <a:defRPr/>
            </a:pPr>
            <a:r>
              <a:rPr lang="tr-TR" sz="1600" dirty="0">
                <a:solidFill>
                  <a:schemeClr val="accent6"/>
                </a:solidFill>
                <a:latin typeface="Calibri"/>
                <a:ea typeface="Times New Roman"/>
                <a:cs typeface="Arial"/>
              </a:rPr>
              <a:t>O</a:t>
            </a:r>
            <a:r>
              <a:rPr lang="fi-FI" sz="1600" dirty="0">
                <a:solidFill>
                  <a:schemeClr val="accent6"/>
                </a:solidFill>
                <a:latin typeface="Calibri"/>
                <a:ea typeface="Times New Roman"/>
                <a:cs typeface="Arial"/>
              </a:rPr>
              <a:t>tuz eşit taksit için (1,25)</a:t>
            </a:r>
            <a:r>
              <a:rPr lang="tr-TR" sz="1600" dirty="0">
                <a:solidFill>
                  <a:schemeClr val="accent6"/>
                </a:solidFill>
                <a:latin typeface="Calibri"/>
                <a:ea typeface="Times New Roman"/>
                <a:cs typeface="Arial"/>
              </a:rPr>
              <a:t>,</a:t>
            </a:r>
          </a:p>
          <a:p>
            <a:pPr marL="742950" lvl="2" indent="-342900" algn="just">
              <a:buFont typeface="Wingdings" pitchFamily="2" charset="2"/>
              <a:buChar char="Ø"/>
              <a:defRPr/>
            </a:pPr>
            <a:r>
              <a:rPr lang="tr-TR" sz="1600" dirty="0" err="1">
                <a:solidFill>
                  <a:schemeClr val="accent6"/>
                </a:solidFill>
                <a:latin typeface="Calibri"/>
                <a:ea typeface="Times New Roman"/>
                <a:cs typeface="Arial"/>
              </a:rPr>
              <a:t>Kırkiki</a:t>
            </a:r>
            <a:r>
              <a:rPr lang="tr-TR" sz="1600" dirty="0">
                <a:solidFill>
                  <a:schemeClr val="accent6"/>
                </a:solidFill>
                <a:latin typeface="Calibri"/>
                <a:ea typeface="Times New Roman"/>
                <a:cs typeface="Arial"/>
              </a:rPr>
              <a:t> eşit taksit için (1,35) </a:t>
            </a:r>
          </a:p>
          <a:p>
            <a:pPr marL="0" indent="0" algn="just">
              <a:spcBef>
                <a:spcPts val="300"/>
              </a:spcBef>
              <a:spcAft>
                <a:spcPts val="0"/>
              </a:spcAft>
              <a:buFont typeface="Wingdings" pitchFamily="2" charset="2"/>
              <a:buNone/>
              <a:defRPr/>
            </a:pPr>
            <a:r>
              <a:rPr lang="tr-TR" sz="1600" dirty="0">
                <a:latin typeface="Calibri"/>
                <a:ea typeface="Times New Roman"/>
                <a:cs typeface="Arial"/>
              </a:rPr>
              <a:t>oranında vade farkı uygulanacaktır.</a:t>
            </a:r>
            <a:endParaRPr lang="tr-TR" sz="1600" dirty="0">
              <a:latin typeface="Times New Roman"/>
              <a:ea typeface="Times New Roman"/>
            </a:endParaRPr>
          </a:p>
          <a:p>
            <a:pPr algn="just">
              <a:defRPr/>
            </a:pPr>
            <a:endParaRPr lang="tr-TR" sz="1600" b="0" dirty="0"/>
          </a:p>
        </p:txBody>
      </p:sp>
      <p:sp>
        <p:nvSpPr>
          <p:cNvPr id="17412"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7E1B9245-A12B-44DB-96C3-F7487B753A10}" type="slidenum">
              <a:rPr lang="tr-TR" smtClean="0"/>
              <a:pPr/>
              <a:t>12</a:t>
            </a:fld>
            <a:endParaRPr lang="tr-TR" smtClean="0"/>
          </a:p>
        </p:txBody>
      </p:sp>
      <p:pic>
        <p:nvPicPr>
          <p:cNvPr id="17413" name="Resim 4"/>
          <p:cNvPicPr>
            <a:picLocks noChangeAspect="1"/>
          </p:cNvPicPr>
          <p:nvPr/>
        </p:nvPicPr>
        <p:blipFill>
          <a:blip r:embed="rId2"/>
          <a:srcRect/>
          <a:stretch>
            <a:fillRect/>
          </a:stretch>
        </p:blipFill>
        <p:spPr bwMode="auto">
          <a:xfrm>
            <a:off x="6804025" y="1125538"/>
            <a:ext cx="2074863" cy="1374775"/>
          </a:xfrm>
          <a:prstGeom prst="rect">
            <a:avLst/>
          </a:prstGeom>
          <a:noFill/>
          <a:ln w="9525">
            <a:noFill/>
            <a:miter lim="800000"/>
            <a:headEnd/>
            <a:tailEnd/>
          </a:ln>
        </p:spPr>
      </p:pic>
      <p:pic>
        <p:nvPicPr>
          <p:cNvPr id="17414" name="Resim 5"/>
          <p:cNvPicPr>
            <a:picLocks noChangeAspect="1"/>
          </p:cNvPicPr>
          <p:nvPr/>
        </p:nvPicPr>
        <p:blipFill>
          <a:blip r:embed="rId3"/>
          <a:srcRect/>
          <a:stretch>
            <a:fillRect/>
          </a:stretch>
        </p:blipFill>
        <p:spPr bwMode="auto">
          <a:xfrm>
            <a:off x="4881563" y="1125538"/>
            <a:ext cx="2103437" cy="1393825"/>
          </a:xfrm>
          <a:prstGeom prst="rect">
            <a:avLst/>
          </a:prstGeom>
          <a:noFill/>
          <a:ln w="9525">
            <a:noFill/>
            <a:miter lim="800000"/>
            <a:headEnd/>
            <a:tailEnd/>
          </a:ln>
        </p:spPr>
      </p:pic>
      <p:pic>
        <p:nvPicPr>
          <p:cNvPr id="17415" name="Resim 6"/>
          <p:cNvPicPr>
            <a:picLocks noChangeAspect="1"/>
          </p:cNvPicPr>
          <p:nvPr/>
        </p:nvPicPr>
        <p:blipFill>
          <a:blip r:embed="rId4"/>
          <a:srcRect/>
          <a:stretch>
            <a:fillRect/>
          </a:stretch>
        </p:blipFill>
        <p:spPr bwMode="auto">
          <a:xfrm>
            <a:off x="4887913" y="2500313"/>
            <a:ext cx="2097087" cy="1360487"/>
          </a:xfrm>
          <a:prstGeom prst="rect">
            <a:avLst/>
          </a:prstGeom>
          <a:noFill/>
          <a:ln w="9525">
            <a:noFill/>
            <a:miter lim="800000"/>
            <a:headEnd/>
            <a:tailEnd/>
          </a:ln>
        </p:spPr>
      </p:pic>
      <p:pic>
        <p:nvPicPr>
          <p:cNvPr id="17416" name="Resim 7"/>
          <p:cNvPicPr>
            <a:picLocks noChangeAspect="1"/>
          </p:cNvPicPr>
          <p:nvPr/>
        </p:nvPicPr>
        <p:blipFill>
          <a:blip r:embed="rId5"/>
          <a:srcRect/>
          <a:stretch>
            <a:fillRect/>
          </a:stretch>
        </p:blipFill>
        <p:spPr bwMode="auto">
          <a:xfrm>
            <a:off x="6989763" y="2500313"/>
            <a:ext cx="1890712" cy="1360487"/>
          </a:xfrm>
          <a:prstGeom prst="rect">
            <a:avLst/>
          </a:prstGeom>
          <a:noFill/>
          <a:ln w="9525">
            <a:noFill/>
            <a:miter lim="800000"/>
            <a:headEnd/>
            <a:tailEnd/>
          </a:ln>
        </p:spPr>
      </p:pic>
      <p:sp>
        <p:nvSpPr>
          <p:cNvPr id="9" name="Dikdörtgen 8"/>
          <p:cNvSpPr/>
          <p:nvPr/>
        </p:nvSpPr>
        <p:spPr>
          <a:xfrm>
            <a:off x="5623946" y="4839253"/>
            <a:ext cx="2922595" cy="707886"/>
          </a:xfrm>
          <a:prstGeom prst="rect">
            <a:avLst/>
          </a:prstGeom>
          <a:solidFill>
            <a:schemeClr val="bg1">
              <a:alpha val="83000"/>
            </a:schemeClr>
          </a:solid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4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mn-cs"/>
              </a:rPr>
              <a:t>Belediyeler</a:t>
            </a:r>
          </a:p>
        </p:txBody>
      </p:sp>
      <p:pic>
        <p:nvPicPr>
          <p:cNvPr id="17418" name="Resim 9"/>
          <p:cNvPicPr>
            <a:picLocks noChangeAspect="1"/>
          </p:cNvPicPr>
          <p:nvPr/>
        </p:nvPicPr>
        <p:blipFill>
          <a:blip r:embed="rId6"/>
          <a:srcRect/>
          <a:stretch>
            <a:fillRect/>
          </a:stretch>
        </p:blipFill>
        <p:spPr bwMode="auto">
          <a:xfrm>
            <a:off x="4887913" y="4005263"/>
            <a:ext cx="3992562" cy="2376487"/>
          </a:xfrm>
          <a:prstGeom prst="rect">
            <a:avLst/>
          </a:prstGeom>
          <a:noFill/>
          <a:ln w="9525">
            <a:noFill/>
            <a:miter lim="800000"/>
            <a:headEnd/>
            <a:tailEnd/>
          </a:ln>
        </p:spPr>
      </p:pic>
      <p:sp>
        <p:nvSpPr>
          <p:cNvPr id="11" name="Dikdörtgen 10"/>
          <p:cNvSpPr/>
          <p:nvPr/>
        </p:nvSpPr>
        <p:spPr>
          <a:xfrm>
            <a:off x="5675978" y="2298794"/>
            <a:ext cx="2922595" cy="707886"/>
          </a:xfrm>
          <a:prstGeom prst="rect">
            <a:avLst/>
          </a:prstGeom>
          <a:solidFill>
            <a:schemeClr val="bg1">
              <a:alpha val="83000"/>
            </a:schemeClr>
          </a:solid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4000" b="1" dirty="0">
                <a:ln w="11430"/>
                <a:solidFill>
                  <a:srgbClr val="FF0000"/>
                </a:solidFill>
                <a:effectLst>
                  <a:outerShdw blurRad="50800" dist="39000" dir="5460000" algn="tl">
                    <a:srgbClr val="000000">
                      <a:alpha val="38000"/>
                    </a:srgbClr>
                  </a:outerShdw>
                </a:effectLst>
                <a:latin typeface="Arial" pitchFamily="34" charset="0"/>
                <a:cs typeface="+mn-cs"/>
              </a:rPr>
              <a:t>Belediyeler</a:t>
            </a:r>
          </a:p>
        </p:txBody>
      </p:sp>
      <p:sp>
        <p:nvSpPr>
          <p:cNvPr id="12" name="Dikdörtgen 11"/>
          <p:cNvSpPr/>
          <p:nvPr/>
        </p:nvSpPr>
        <p:spPr>
          <a:xfrm>
            <a:off x="5494338" y="4930775"/>
            <a:ext cx="3181350" cy="585788"/>
          </a:xfrm>
          <a:prstGeom prst="rect">
            <a:avLst/>
          </a:prstGeom>
          <a:solidFill>
            <a:schemeClr val="bg1">
              <a:alpha val="81000"/>
            </a:schemeClr>
          </a:solidFill>
        </p:spPr>
        <p:txBody>
          <a:bodyPr>
            <a:spAutoFit/>
          </a:bodyPr>
          <a:lstStyle/>
          <a:p>
            <a:pPr algn="ctr">
              <a:defRPr/>
            </a:pPr>
            <a:r>
              <a:rPr lang="tr-TR" sz="3200" b="1" dirty="0">
                <a:ln w="11430"/>
                <a:solidFill>
                  <a:srgbClr val="FF0000"/>
                </a:solidFill>
                <a:effectLst>
                  <a:outerShdw blurRad="50800" dist="39000" dir="5460000" algn="tl">
                    <a:srgbClr val="000000">
                      <a:alpha val="38000"/>
                    </a:srgbClr>
                  </a:outerShdw>
                </a:effectLst>
                <a:latin typeface="Arial" pitchFamily="34" charset="0"/>
                <a:cs typeface="+mn-cs"/>
              </a:rPr>
              <a:t>Spor Kulüpleri</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smtClean="0">
                <a:effectLst>
                  <a:outerShdw blurRad="38100" dist="38100" dir="2700000" algn="tl">
                    <a:srgbClr val="000000">
                      <a:alpha val="43137"/>
                    </a:srgbClr>
                  </a:outerShdw>
                </a:effectLst>
              </a:rPr>
              <a:t>İl Özel İdareleri, Belediyeler ve Spor Kulüpleri</a:t>
            </a:r>
            <a:endParaRPr lang="tr-TR" sz="2600" b="1" dirty="0">
              <a:effectLst>
                <a:outerShdw blurRad="38100" dist="38100" dir="2700000" algn="tl">
                  <a:srgbClr val="000000">
                    <a:alpha val="43137"/>
                  </a:srgbClr>
                </a:outerShdw>
              </a:effectLst>
            </a:endParaRPr>
          </a:p>
        </p:txBody>
      </p:sp>
      <p:sp>
        <p:nvSpPr>
          <p:cNvPr id="18435" name="İçerik Yer Tutucusu 2"/>
          <p:cNvSpPr>
            <a:spLocks noGrp="1"/>
          </p:cNvSpPr>
          <p:nvPr>
            <p:ph idx="1"/>
          </p:nvPr>
        </p:nvSpPr>
        <p:spPr bwMode="auto">
          <a:xfrm>
            <a:off x="304800" y="1071563"/>
            <a:ext cx="8610600" cy="5357812"/>
          </a:xfrm>
          <a:noFill/>
          <a:ln>
            <a:noFill/>
            <a:miter lim="800000"/>
            <a:headEnd/>
            <a:tailEnd/>
          </a:ln>
        </p:spPr>
        <p:txBody>
          <a:bodyPr vert="horz" wrap="square" lIns="91440" tIns="45720" rIns="91440" bIns="45720" numCol="1" anchor="t" anchorCtr="0" compatLnSpc="1">
            <a:prstTxWarp prst="textNoShape">
              <a:avLst/>
            </a:prstTxWarp>
          </a:bodyPr>
          <a:lstStyle/>
          <a:p>
            <a:pPr algn="just"/>
            <a:endParaRPr lang="tr-TR" sz="2400" b="0" smtClean="0"/>
          </a:p>
          <a:p>
            <a:pPr algn="just">
              <a:lnSpc>
                <a:spcPts val="3100"/>
              </a:lnSpc>
            </a:pPr>
            <a:r>
              <a:rPr lang="tr-TR" sz="2000" b="0" smtClean="0"/>
              <a:t>6111 sayılı Kanun kapsamında otuzaltı veya kırkiki ay taksit talebinde bulunan ve yapılandırması devam eden </a:t>
            </a:r>
            <a:r>
              <a:rPr lang="tr-TR" sz="2000" smtClean="0">
                <a:solidFill>
                  <a:srgbClr val="FF0000"/>
                </a:solidFill>
              </a:rPr>
              <a:t>il özel idareleri, belediyeler ve bunlara bağlı müstakil bütçeli ve kamu tüzel kişiliğini haiz kuruluşlar ile Türkiye’de sportif alanda faaliyette bulunan spor kulüpleri</a:t>
            </a:r>
            <a:r>
              <a:rPr lang="tr-TR" sz="2000" smtClean="0"/>
              <a:t>,</a:t>
            </a:r>
            <a:r>
              <a:rPr lang="tr-TR" sz="2000" b="0" smtClean="0"/>
              <a:t> 6111 sayılı kanun kapsamındaki ödeme yükümlülüklerini yerine getiriyor olmaları halinde, </a:t>
            </a:r>
            <a:r>
              <a:rPr lang="tr-TR" sz="2000" b="0" u="sng" smtClean="0">
                <a:solidFill>
                  <a:srgbClr val="FF0000"/>
                </a:solidFill>
              </a:rPr>
              <a:t>6111 sayılı kanun kapsamına giren borçları dışında kalan borçlarını yapılandırabileceklerdir</a:t>
            </a:r>
            <a:r>
              <a:rPr lang="tr-TR" sz="2000" b="0" u="sng" smtClean="0"/>
              <a:t>.</a:t>
            </a:r>
          </a:p>
          <a:p>
            <a:pPr algn="just">
              <a:lnSpc>
                <a:spcPts val="3100"/>
              </a:lnSpc>
            </a:pPr>
            <a:endParaRPr lang="tr-TR" sz="2000" b="0" u="sng" smtClean="0"/>
          </a:p>
        </p:txBody>
      </p:sp>
      <p:sp>
        <p:nvSpPr>
          <p:cNvPr id="18436"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2FDE3C8C-A3CC-4463-8421-6B05973AA7F1}" type="slidenum">
              <a:rPr lang="tr-TR" smtClean="0"/>
              <a:pPr/>
              <a:t>13</a:t>
            </a:fld>
            <a:endParaRPr lang="tr-TR" smtClean="0"/>
          </a:p>
        </p:txBody>
      </p:sp>
      <p:pic>
        <p:nvPicPr>
          <p:cNvPr id="18437" name="Resim 4"/>
          <p:cNvPicPr>
            <a:picLocks noChangeAspect="1"/>
          </p:cNvPicPr>
          <p:nvPr/>
        </p:nvPicPr>
        <p:blipFill>
          <a:blip r:embed="rId2"/>
          <a:srcRect/>
          <a:stretch>
            <a:fillRect/>
          </a:stretch>
        </p:blipFill>
        <p:spPr bwMode="auto">
          <a:xfrm>
            <a:off x="827088" y="4806950"/>
            <a:ext cx="1489075" cy="1490663"/>
          </a:xfrm>
          <a:prstGeom prst="rect">
            <a:avLst/>
          </a:prstGeom>
          <a:noFill/>
          <a:ln w="9525">
            <a:noFill/>
            <a:miter lim="800000"/>
            <a:headEnd/>
            <a:tailEnd/>
          </a:ln>
        </p:spPr>
      </p:pic>
      <p:pic>
        <p:nvPicPr>
          <p:cNvPr id="18438" name="Resim 5"/>
          <p:cNvPicPr>
            <a:picLocks noChangeAspect="1"/>
          </p:cNvPicPr>
          <p:nvPr/>
        </p:nvPicPr>
        <p:blipFill>
          <a:blip r:embed="rId3"/>
          <a:srcRect/>
          <a:stretch>
            <a:fillRect/>
          </a:stretch>
        </p:blipFill>
        <p:spPr bwMode="auto">
          <a:xfrm>
            <a:off x="2843213" y="4292600"/>
            <a:ext cx="2143125" cy="2143125"/>
          </a:xfrm>
          <a:prstGeom prst="rect">
            <a:avLst/>
          </a:prstGeom>
          <a:noFill/>
          <a:ln w="9525">
            <a:noFill/>
            <a:miter lim="800000"/>
            <a:headEnd/>
            <a:tailEnd/>
          </a:ln>
        </p:spPr>
      </p:pic>
      <p:pic>
        <p:nvPicPr>
          <p:cNvPr id="18439" name="Resim 6"/>
          <p:cNvPicPr>
            <a:picLocks noChangeAspect="1"/>
          </p:cNvPicPr>
          <p:nvPr/>
        </p:nvPicPr>
        <p:blipFill>
          <a:blip r:embed="rId4"/>
          <a:srcRect/>
          <a:stretch>
            <a:fillRect/>
          </a:stretch>
        </p:blipFill>
        <p:spPr bwMode="auto">
          <a:xfrm>
            <a:off x="5878513" y="3938588"/>
            <a:ext cx="2425700" cy="2425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Ne Zaman Başvurulabilir? İlk Ödeme (Peşin/Taksit) Ne Zaman Yapılacak?</a:t>
            </a:r>
          </a:p>
        </p:txBody>
      </p:sp>
      <p:sp>
        <p:nvSpPr>
          <p:cNvPr id="19459"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1E91367-201F-449B-AAC1-B304CBD4D24B}" type="slidenum">
              <a:rPr lang="tr-TR" smtClean="0"/>
              <a:pPr/>
              <a:t>14</a:t>
            </a:fld>
            <a:endParaRPr lang="tr-TR" smtClean="0"/>
          </a:p>
        </p:txBody>
      </p:sp>
      <p:sp>
        <p:nvSpPr>
          <p:cNvPr id="6" name="Başlık 1"/>
          <p:cNvSpPr txBox="1">
            <a:spLocks/>
          </p:cNvSpPr>
          <p:nvPr/>
        </p:nvSpPr>
        <p:spPr bwMode="white">
          <a:xfrm>
            <a:off x="434975" y="939800"/>
            <a:ext cx="8569325" cy="5226050"/>
          </a:xfrm>
          <a:prstGeom prst="rect">
            <a:avLst/>
          </a:prstGeom>
          <a:noFill/>
          <a:ln w="9525">
            <a:noFill/>
            <a:miter lim="800000"/>
            <a:headEnd/>
            <a:tailEnd/>
          </a:ln>
        </p:spPr>
        <p:txBody>
          <a:bodyPr/>
          <a:lstStyle>
            <a:lvl1pPr algn="r" rtl="0" eaLnBrk="0" fontAlgn="base" hangingPunct="0">
              <a:spcBef>
                <a:spcPct val="0"/>
              </a:spcBef>
              <a:spcAft>
                <a:spcPct val="0"/>
              </a:spcAft>
              <a:defRPr sz="2400">
                <a:solidFill>
                  <a:schemeClr val="bg1"/>
                </a:solidFill>
                <a:latin typeface="Calibri" pitchFamily="34" charset="0"/>
                <a:ea typeface="+mj-ea"/>
                <a:cs typeface="+mj-cs"/>
              </a:defRPr>
            </a:lvl1pPr>
            <a:lvl2pPr algn="r" rtl="0" eaLnBrk="0" fontAlgn="base" hangingPunct="0">
              <a:spcBef>
                <a:spcPct val="0"/>
              </a:spcBef>
              <a:spcAft>
                <a:spcPct val="0"/>
              </a:spcAft>
              <a:defRPr sz="3200">
                <a:solidFill>
                  <a:schemeClr val="bg1"/>
                </a:solidFill>
                <a:latin typeface="Calibri" pitchFamily="34" charset="0"/>
              </a:defRPr>
            </a:lvl2pPr>
            <a:lvl3pPr algn="r" rtl="0" eaLnBrk="0" fontAlgn="base" hangingPunct="0">
              <a:spcBef>
                <a:spcPct val="0"/>
              </a:spcBef>
              <a:spcAft>
                <a:spcPct val="0"/>
              </a:spcAft>
              <a:defRPr sz="3200">
                <a:solidFill>
                  <a:schemeClr val="bg1"/>
                </a:solidFill>
                <a:latin typeface="Calibri" pitchFamily="34" charset="0"/>
              </a:defRPr>
            </a:lvl3pPr>
            <a:lvl4pPr algn="r" rtl="0" eaLnBrk="0" fontAlgn="base" hangingPunct="0">
              <a:spcBef>
                <a:spcPct val="0"/>
              </a:spcBef>
              <a:spcAft>
                <a:spcPct val="0"/>
              </a:spcAft>
              <a:defRPr sz="3200">
                <a:solidFill>
                  <a:schemeClr val="bg1"/>
                </a:solidFill>
                <a:latin typeface="Calibri" pitchFamily="34" charset="0"/>
              </a:defRPr>
            </a:lvl4pPr>
            <a:lvl5pPr algn="r" rtl="0" eaLnBrk="0" fontAlgn="base" hangingPunct="0">
              <a:spcBef>
                <a:spcPct val="0"/>
              </a:spcBef>
              <a:spcAft>
                <a:spcPct val="0"/>
              </a:spcAft>
              <a:defRPr sz="3200">
                <a:solidFill>
                  <a:schemeClr val="bg1"/>
                </a:solidFill>
                <a:latin typeface="Calibri" pitchFamily="34" charset="0"/>
              </a:defRPr>
            </a:lvl5pPr>
            <a:lvl6pPr marL="457200" algn="r" rtl="0" eaLnBrk="1" fontAlgn="base" hangingPunct="1">
              <a:spcBef>
                <a:spcPct val="0"/>
              </a:spcBef>
              <a:spcAft>
                <a:spcPct val="0"/>
              </a:spcAft>
              <a:defRPr sz="3200">
                <a:solidFill>
                  <a:schemeClr val="bg1"/>
                </a:solidFill>
                <a:latin typeface="Verdana" pitchFamily="34" charset="0"/>
              </a:defRPr>
            </a:lvl6pPr>
            <a:lvl7pPr marL="914400" algn="r" rtl="0" eaLnBrk="1" fontAlgn="base" hangingPunct="1">
              <a:spcBef>
                <a:spcPct val="0"/>
              </a:spcBef>
              <a:spcAft>
                <a:spcPct val="0"/>
              </a:spcAft>
              <a:defRPr sz="3200">
                <a:solidFill>
                  <a:schemeClr val="bg1"/>
                </a:solidFill>
                <a:latin typeface="Verdana" pitchFamily="34" charset="0"/>
              </a:defRPr>
            </a:lvl7pPr>
            <a:lvl8pPr marL="1371600" algn="r" rtl="0" eaLnBrk="1" fontAlgn="base" hangingPunct="1">
              <a:spcBef>
                <a:spcPct val="0"/>
              </a:spcBef>
              <a:spcAft>
                <a:spcPct val="0"/>
              </a:spcAft>
              <a:defRPr sz="3200">
                <a:solidFill>
                  <a:schemeClr val="bg1"/>
                </a:solidFill>
                <a:latin typeface="Verdana" pitchFamily="34" charset="0"/>
              </a:defRPr>
            </a:lvl8pPr>
            <a:lvl9pPr marL="1828800" algn="r" rtl="0" eaLnBrk="1" fontAlgn="base" hangingPunct="1">
              <a:spcBef>
                <a:spcPct val="0"/>
              </a:spcBef>
              <a:spcAft>
                <a:spcPct val="0"/>
              </a:spcAft>
              <a:defRPr sz="3200">
                <a:solidFill>
                  <a:schemeClr val="bg1"/>
                </a:solidFill>
                <a:latin typeface="Verdana" pitchFamily="34" charset="0"/>
              </a:defRPr>
            </a:lvl9pPr>
          </a:lstStyle>
          <a:p>
            <a:pPr marL="0" lvl="1" algn="ctr">
              <a:spcBef>
                <a:spcPct val="20000"/>
              </a:spcBef>
              <a:buClr>
                <a:schemeClr val="tx1"/>
              </a:buClr>
              <a:defRPr/>
            </a:pPr>
            <a:r>
              <a:rPr lang="tr-TR" sz="2400" b="1" u="sng" dirty="0" smtClean="0">
                <a:solidFill>
                  <a:srgbClr val="FF0000"/>
                </a:solidFill>
                <a:cs typeface="+mn-cs"/>
              </a:rPr>
              <a:t>Başvuru Süresi;</a:t>
            </a:r>
          </a:p>
          <a:p>
            <a:pPr marL="342900" lvl="1" indent="-342900" algn="just">
              <a:spcBef>
                <a:spcPct val="20000"/>
              </a:spcBef>
              <a:buClr>
                <a:schemeClr val="tx1"/>
              </a:buClr>
              <a:buFont typeface="Wingdings" pitchFamily="2" charset="2"/>
              <a:buChar char="q"/>
              <a:defRPr/>
            </a:pPr>
            <a:r>
              <a:rPr lang="tr-TR" sz="2000" b="1" dirty="0" smtClean="0">
                <a:solidFill>
                  <a:schemeClr val="tx1"/>
                </a:solidFill>
                <a:cs typeface="+mn-cs"/>
              </a:rPr>
              <a:t>Kanunun </a:t>
            </a:r>
            <a:r>
              <a:rPr lang="tr-TR" sz="2000" b="1" dirty="0">
                <a:solidFill>
                  <a:schemeClr val="tx1"/>
                </a:solidFill>
                <a:cs typeface="+mn-cs"/>
              </a:rPr>
              <a:t>yayımlandığı tarihi izleyen ay başından </a:t>
            </a:r>
            <a:r>
              <a:rPr lang="tr-TR" sz="2000" b="1" dirty="0" smtClean="0">
                <a:solidFill>
                  <a:schemeClr val="tx1"/>
                </a:solidFill>
                <a:cs typeface="+mn-cs"/>
              </a:rPr>
              <a:t>itibaren;</a:t>
            </a:r>
          </a:p>
          <a:p>
            <a:pPr marL="800100" lvl="2" indent="-342900" algn="just">
              <a:spcBef>
                <a:spcPct val="20000"/>
              </a:spcBef>
              <a:buClr>
                <a:schemeClr val="tx1"/>
              </a:buClr>
              <a:buFont typeface="Wingdings" panose="05000000000000000000" pitchFamily="2" charset="2"/>
              <a:buChar char="Ø"/>
              <a:defRPr/>
            </a:pPr>
            <a:r>
              <a:rPr lang="tr-TR" sz="2000" b="1" dirty="0" smtClean="0">
                <a:solidFill>
                  <a:schemeClr val="tx1"/>
                </a:solidFill>
                <a:cs typeface="+mn-cs"/>
              </a:rPr>
              <a:t>Genel </a:t>
            </a:r>
            <a:r>
              <a:rPr lang="tr-TR" sz="2000" b="1" dirty="0">
                <a:solidFill>
                  <a:schemeClr val="tx1"/>
                </a:solidFill>
                <a:cs typeface="+mn-cs"/>
              </a:rPr>
              <a:t>Sağlık Sigortası borçluları için 7 ay, </a:t>
            </a:r>
          </a:p>
          <a:p>
            <a:pPr marL="800100" lvl="2" indent="-342900" algn="just">
              <a:spcBef>
                <a:spcPct val="20000"/>
              </a:spcBef>
              <a:buClr>
                <a:schemeClr val="tx1"/>
              </a:buClr>
              <a:buFont typeface="Wingdings" panose="05000000000000000000" pitchFamily="2" charset="2"/>
              <a:buChar char="Ø"/>
              <a:defRPr/>
            </a:pPr>
            <a:r>
              <a:rPr lang="tr-TR" sz="2000" b="1" dirty="0">
                <a:solidFill>
                  <a:schemeClr val="tx1"/>
                </a:solidFill>
                <a:cs typeface="+mn-cs"/>
              </a:rPr>
              <a:t>Diğer borçlular için 3 </a:t>
            </a:r>
            <a:r>
              <a:rPr lang="tr-TR" sz="2000" b="1" dirty="0" smtClean="0">
                <a:solidFill>
                  <a:schemeClr val="tx1"/>
                </a:solidFill>
                <a:cs typeface="+mn-cs"/>
              </a:rPr>
              <a:t>ay, </a:t>
            </a:r>
            <a:endParaRPr lang="tr-TR" sz="2000" b="1" dirty="0">
              <a:solidFill>
                <a:schemeClr val="tx1"/>
              </a:solidFill>
              <a:cs typeface="+mn-cs"/>
            </a:endParaRPr>
          </a:p>
          <a:p>
            <a:pPr marL="457200" lvl="2" algn="just">
              <a:spcBef>
                <a:spcPct val="20000"/>
              </a:spcBef>
              <a:buClr>
                <a:schemeClr val="tx1"/>
              </a:buClr>
              <a:defRPr/>
            </a:pPr>
            <a:endParaRPr lang="tr-TR" sz="2400" b="1" u="sng" dirty="0">
              <a:solidFill>
                <a:schemeClr val="accent2">
                  <a:lumMod val="75000"/>
                </a:schemeClr>
              </a:solidFill>
              <a:cs typeface="+mn-cs"/>
            </a:endParaRPr>
          </a:p>
          <a:p>
            <a:pPr marL="0" lvl="1" algn="ctr">
              <a:spcBef>
                <a:spcPct val="20000"/>
              </a:spcBef>
              <a:buClr>
                <a:schemeClr val="tx1"/>
              </a:buClr>
              <a:defRPr/>
            </a:pPr>
            <a:r>
              <a:rPr lang="tr-TR" sz="2400" b="1" u="sng" dirty="0" smtClean="0">
                <a:solidFill>
                  <a:srgbClr val="FF0000"/>
                </a:solidFill>
                <a:cs typeface="+mn-cs"/>
              </a:rPr>
              <a:t>Peşin/ilk taksit ödeme </a:t>
            </a:r>
            <a:r>
              <a:rPr lang="tr-TR" sz="2400" b="1" u="sng" dirty="0">
                <a:solidFill>
                  <a:srgbClr val="FF0000"/>
                </a:solidFill>
                <a:cs typeface="+mn-cs"/>
              </a:rPr>
              <a:t>Süresi;</a:t>
            </a:r>
          </a:p>
          <a:p>
            <a:pPr marL="342900" indent="-342900" algn="just">
              <a:spcBef>
                <a:spcPct val="20000"/>
              </a:spcBef>
              <a:buClr>
                <a:schemeClr val="tx1"/>
              </a:buClr>
              <a:buFont typeface="Wingdings" panose="05000000000000000000" pitchFamily="2" charset="2"/>
              <a:buChar char="q"/>
              <a:defRPr/>
            </a:pPr>
            <a:r>
              <a:rPr lang="tr-TR" sz="2000" b="1" dirty="0">
                <a:solidFill>
                  <a:schemeClr val="tx1"/>
                </a:solidFill>
                <a:ea typeface="+mn-ea"/>
                <a:cs typeface="+mn-cs"/>
              </a:rPr>
              <a:t> </a:t>
            </a:r>
            <a:r>
              <a:rPr lang="tr-TR" sz="2000" b="1" dirty="0" smtClean="0">
                <a:solidFill>
                  <a:schemeClr val="tx1"/>
                </a:solidFill>
                <a:ea typeface="+mn-ea"/>
                <a:cs typeface="+mn-cs"/>
              </a:rPr>
              <a:t>Kanunun </a:t>
            </a:r>
            <a:r>
              <a:rPr lang="tr-TR" sz="2000" b="1" dirty="0">
                <a:solidFill>
                  <a:schemeClr val="tx1"/>
                </a:solidFill>
                <a:ea typeface="+mn-ea"/>
                <a:cs typeface="+mn-cs"/>
              </a:rPr>
              <a:t>yayımlandığı tarihi izleyen ay </a:t>
            </a:r>
            <a:r>
              <a:rPr lang="tr-TR" sz="2000" b="1" dirty="0" smtClean="0">
                <a:solidFill>
                  <a:schemeClr val="tx1"/>
                </a:solidFill>
                <a:ea typeface="+mn-ea"/>
                <a:cs typeface="+mn-cs"/>
              </a:rPr>
              <a:t>başından itibaren;</a:t>
            </a:r>
            <a:endParaRPr lang="tr-TR" sz="2000" b="1" dirty="0">
              <a:solidFill>
                <a:schemeClr val="tx1"/>
              </a:solidFill>
              <a:ea typeface="+mn-ea"/>
              <a:cs typeface="+mn-cs"/>
            </a:endParaRPr>
          </a:p>
          <a:p>
            <a:pPr marL="800100" lvl="2" indent="-342900" algn="just">
              <a:spcBef>
                <a:spcPct val="20000"/>
              </a:spcBef>
              <a:buClr>
                <a:schemeClr val="tx1"/>
              </a:buClr>
              <a:buFont typeface="Wingdings" panose="05000000000000000000" pitchFamily="2" charset="2"/>
              <a:buChar char="Ø"/>
              <a:defRPr/>
            </a:pPr>
            <a:r>
              <a:rPr lang="tr-TR" sz="2000" b="1" dirty="0" smtClean="0">
                <a:solidFill>
                  <a:schemeClr val="tx1"/>
                </a:solidFill>
                <a:cs typeface="+mn-cs"/>
              </a:rPr>
              <a:t>Genel </a:t>
            </a:r>
            <a:r>
              <a:rPr lang="tr-TR" sz="2000" b="1" dirty="0">
                <a:solidFill>
                  <a:schemeClr val="tx1"/>
                </a:solidFill>
                <a:cs typeface="+mn-cs"/>
              </a:rPr>
              <a:t>Sağlık Sigortası borçları için 8 ay, </a:t>
            </a:r>
          </a:p>
          <a:p>
            <a:pPr marL="800100" lvl="2" indent="-342900" algn="just">
              <a:spcBef>
                <a:spcPct val="20000"/>
              </a:spcBef>
              <a:buClr>
                <a:schemeClr val="tx1"/>
              </a:buClr>
              <a:buFont typeface="Wingdings" panose="05000000000000000000" pitchFamily="2" charset="2"/>
              <a:buChar char="Ø"/>
              <a:defRPr/>
            </a:pPr>
            <a:r>
              <a:rPr lang="tr-TR" sz="2000" b="1" dirty="0">
                <a:solidFill>
                  <a:schemeClr val="tx1"/>
                </a:solidFill>
                <a:cs typeface="+mn-cs"/>
              </a:rPr>
              <a:t>Diğer borçlar için 4 </a:t>
            </a:r>
            <a:r>
              <a:rPr lang="tr-TR" sz="2000" b="1" dirty="0" smtClean="0">
                <a:solidFill>
                  <a:schemeClr val="tx1"/>
                </a:solidFill>
                <a:cs typeface="+mn-cs"/>
              </a:rPr>
              <a:t>ay, </a:t>
            </a:r>
          </a:p>
          <a:p>
            <a:pPr algn="just">
              <a:spcBef>
                <a:spcPct val="20000"/>
              </a:spcBef>
              <a:buClr>
                <a:schemeClr val="tx1"/>
              </a:buClr>
              <a:defRPr/>
            </a:pPr>
            <a:endParaRPr lang="tr-TR" sz="2000" b="1" dirty="0">
              <a:solidFill>
                <a:schemeClr val="tx1"/>
              </a:solidFill>
              <a:ea typeface="+mn-ea"/>
              <a:cs typeface="+mn-cs"/>
            </a:endParaRPr>
          </a:p>
        </p:txBody>
      </p:sp>
      <p:sp>
        <p:nvSpPr>
          <p:cNvPr id="8" name="Sağ Ok 7"/>
          <p:cNvSpPr/>
          <p:nvPr/>
        </p:nvSpPr>
        <p:spPr>
          <a:xfrm>
            <a:off x="5846538" y="1892848"/>
            <a:ext cx="288032" cy="144016"/>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tr-TR"/>
          </a:p>
        </p:txBody>
      </p:sp>
      <p:sp>
        <p:nvSpPr>
          <p:cNvPr id="9" name="Sağ Ok 8"/>
          <p:cNvSpPr/>
          <p:nvPr/>
        </p:nvSpPr>
        <p:spPr>
          <a:xfrm>
            <a:off x="4067944" y="2245514"/>
            <a:ext cx="288032" cy="144016"/>
          </a:xfrm>
          <a:prstGeom prst="rightArrow">
            <a:avLst/>
          </a:prstGeom>
        </p:spPr>
        <p:style>
          <a:lnRef idx="0">
            <a:schemeClr val="accent2"/>
          </a:lnRef>
          <a:fillRef idx="3">
            <a:schemeClr val="accent2"/>
          </a:fillRef>
          <a:effectRef idx="3">
            <a:schemeClr val="accent2"/>
          </a:effectRef>
          <a:fontRef idx="minor">
            <a:schemeClr val="lt1"/>
          </a:fontRef>
        </p:style>
        <p:txBody>
          <a:bodyPr anchor="ctr"/>
          <a:lstStyle/>
          <a:p>
            <a:pPr algn="ctr">
              <a:defRPr/>
            </a:pPr>
            <a:endParaRPr lang="tr-TR"/>
          </a:p>
        </p:txBody>
      </p:sp>
      <p:sp>
        <p:nvSpPr>
          <p:cNvPr id="10" name="Sağ Ok 9"/>
          <p:cNvSpPr/>
          <p:nvPr/>
        </p:nvSpPr>
        <p:spPr>
          <a:xfrm>
            <a:off x="5668069" y="3861048"/>
            <a:ext cx="288032" cy="14401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tr-TR"/>
          </a:p>
        </p:txBody>
      </p:sp>
      <p:sp>
        <p:nvSpPr>
          <p:cNvPr id="11" name="Sağ Ok 10"/>
          <p:cNvSpPr/>
          <p:nvPr/>
        </p:nvSpPr>
        <p:spPr>
          <a:xfrm>
            <a:off x="4059952" y="4249709"/>
            <a:ext cx="288032" cy="144016"/>
          </a:xfrm>
          <a:prstGeom prst="rightArrow">
            <a:avLst/>
          </a:prstGeom>
        </p:spPr>
        <p:style>
          <a:lnRef idx="0">
            <a:schemeClr val="accent4"/>
          </a:lnRef>
          <a:fillRef idx="3">
            <a:schemeClr val="accent4"/>
          </a:fillRef>
          <a:effectRef idx="3">
            <a:schemeClr val="accent4"/>
          </a:effectRef>
          <a:fontRef idx="minor">
            <a:schemeClr val="lt1"/>
          </a:fontRef>
        </p:style>
        <p:txBody>
          <a:bodyPr anchor="ctr"/>
          <a:lstStyle/>
          <a:p>
            <a:pPr algn="ctr">
              <a:defRPr/>
            </a:pPr>
            <a:endParaRPr lang="tr-TR"/>
          </a:p>
        </p:txBody>
      </p:sp>
      <p:sp>
        <p:nvSpPr>
          <p:cNvPr id="12" name="Dikdörtgen 11"/>
          <p:cNvSpPr/>
          <p:nvPr/>
        </p:nvSpPr>
        <p:spPr>
          <a:xfrm>
            <a:off x="4466470" y="2132856"/>
            <a:ext cx="2084225" cy="369332"/>
          </a:xfrm>
          <a:prstGeom prst="rect">
            <a:avLst/>
          </a:prstGeom>
          <a:effectLst>
            <a:outerShdw blurRad="40000" dist="23000" dir="5400000" rotWithShape="0">
              <a:srgbClr val="000000">
                <a:alpha val="35000"/>
              </a:srgbClr>
            </a:outerShdw>
          </a:effectLst>
        </p:spPr>
        <p:style>
          <a:lnRef idx="0">
            <a:schemeClr val="accent4"/>
          </a:lnRef>
          <a:fillRef idx="3">
            <a:schemeClr val="accent4"/>
          </a:fillRef>
          <a:effectRef idx="3">
            <a:schemeClr val="accent4"/>
          </a:effectRef>
          <a:fontRef idx="minor">
            <a:schemeClr val="lt1"/>
          </a:fontRef>
        </p:style>
        <p:txBody>
          <a:bodyPr wrap="none">
            <a:spAutoFit/>
          </a:bodyPr>
          <a:lstStyle/>
          <a:p>
            <a:pPr>
              <a:defRPr/>
            </a:pPr>
            <a:r>
              <a:rPr lang="tr-TR" b="1" dirty="0"/>
              <a:t>31 Aralık 2014</a:t>
            </a:r>
            <a:endParaRPr lang="tr-TR" dirty="0"/>
          </a:p>
        </p:txBody>
      </p:sp>
      <p:sp>
        <p:nvSpPr>
          <p:cNvPr id="13" name="Dikdörtgen 12"/>
          <p:cNvSpPr/>
          <p:nvPr/>
        </p:nvSpPr>
        <p:spPr>
          <a:xfrm>
            <a:off x="6621336" y="1780190"/>
            <a:ext cx="2052165" cy="369332"/>
          </a:xfrm>
          <a:prstGeom prst="rect">
            <a:avLst/>
          </a:prstGeom>
        </p:spPr>
        <p:style>
          <a:lnRef idx="0">
            <a:schemeClr val="accent4"/>
          </a:lnRef>
          <a:fillRef idx="3">
            <a:schemeClr val="accent4"/>
          </a:fillRef>
          <a:effectRef idx="3">
            <a:schemeClr val="accent4"/>
          </a:effectRef>
          <a:fontRef idx="minor">
            <a:schemeClr val="lt1"/>
          </a:fontRef>
        </p:style>
        <p:txBody>
          <a:bodyPr wrap="none">
            <a:spAutoFit/>
          </a:bodyPr>
          <a:lstStyle/>
          <a:p>
            <a:pPr>
              <a:defRPr/>
            </a:pPr>
            <a:r>
              <a:rPr lang="tr-TR" b="1" dirty="0"/>
              <a:t>30 Nisan 2015</a:t>
            </a:r>
            <a:endParaRPr lang="tr-TR" dirty="0"/>
          </a:p>
        </p:txBody>
      </p:sp>
      <p:sp>
        <p:nvSpPr>
          <p:cNvPr id="14" name="Dikdörtgen 13"/>
          <p:cNvSpPr/>
          <p:nvPr/>
        </p:nvSpPr>
        <p:spPr>
          <a:xfrm>
            <a:off x="6515538" y="3861048"/>
            <a:ext cx="2157963" cy="369332"/>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defRPr/>
            </a:pPr>
            <a:r>
              <a:rPr lang="tr-TR" b="1" dirty="0"/>
              <a:t>1 Haziran 2015</a:t>
            </a:r>
            <a:endParaRPr lang="tr-TR" dirty="0"/>
          </a:p>
        </p:txBody>
      </p:sp>
      <p:sp>
        <p:nvSpPr>
          <p:cNvPr id="15" name="Dikdörtgen 14"/>
          <p:cNvSpPr/>
          <p:nvPr/>
        </p:nvSpPr>
        <p:spPr>
          <a:xfrm>
            <a:off x="4466470" y="4209059"/>
            <a:ext cx="1909497" cy="369332"/>
          </a:xfrm>
          <a:prstGeom prst="rect">
            <a:avLst/>
          </a:prstGeom>
        </p:spPr>
        <p:style>
          <a:lnRef idx="0">
            <a:schemeClr val="accent6"/>
          </a:lnRef>
          <a:fillRef idx="3">
            <a:schemeClr val="accent6"/>
          </a:fillRef>
          <a:effectRef idx="3">
            <a:schemeClr val="accent6"/>
          </a:effectRef>
          <a:fontRef idx="minor">
            <a:schemeClr val="lt1"/>
          </a:fontRef>
        </p:style>
        <p:txBody>
          <a:bodyPr wrap="none">
            <a:spAutoFit/>
          </a:bodyPr>
          <a:lstStyle/>
          <a:p>
            <a:pPr>
              <a:defRPr/>
            </a:pPr>
            <a:r>
              <a:rPr lang="tr-TR" b="1" dirty="0"/>
              <a:t>2 Şubat 2015</a:t>
            </a:r>
            <a:endParaRPr lang="tr-TR" dirty="0"/>
          </a:p>
        </p:txBody>
      </p:sp>
      <p:pic>
        <p:nvPicPr>
          <p:cNvPr id="3" name="Resim 2"/>
          <p:cNvPicPr>
            <a:picLocks noChangeAspect="1"/>
          </p:cNvPicPr>
          <p:nvPr/>
        </p:nvPicPr>
        <p:blipFill>
          <a:blip r:embed="rId2">
            <a:extLst/>
          </a:blip>
          <a:stretch>
            <a:fillRect/>
          </a:stretch>
        </p:blipFill>
        <p:spPr>
          <a:xfrm>
            <a:off x="2123728" y="4725143"/>
            <a:ext cx="5256584" cy="14401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smtClean="0">
                <a:effectLst>
                  <a:outerShdw blurRad="38100" dist="38100" dir="2700000" algn="tl">
                    <a:srgbClr val="000000">
                      <a:alpha val="43137"/>
                    </a:srgbClr>
                  </a:outerShdw>
                </a:effectLst>
              </a:rPr>
              <a:t>Nereye ve </a:t>
            </a:r>
            <a:r>
              <a:rPr lang="tr-TR" sz="2600" b="1" dirty="0">
                <a:effectLst>
                  <a:outerShdw blurRad="38100" dist="38100" dir="2700000" algn="tl">
                    <a:srgbClr val="000000">
                      <a:alpha val="43137"/>
                    </a:srgbClr>
                  </a:outerShdw>
                </a:effectLst>
              </a:rPr>
              <a:t>Ne Şekilde Başvurulabilir?</a:t>
            </a:r>
          </a:p>
        </p:txBody>
      </p:sp>
      <p:sp>
        <p:nvSpPr>
          <p:cNvPr id="3" name="İçerik Yer Tutucusu 2"/>
          <p:cNvSpPr>
            <a:spLocks noGrp="1"/>
          </p:cNvSpPr>
          <p:nvPr>
            <p:ph idx="1"/>
          </p:nvPr>
        </p:nvSpPr>
        <p:spPr>
          <a:xfrm>
            <a:off x="304800" y="1071563"/>
            <a:ext cx="4338638" cy="5357812"/>
          </a:xfrm>
          <a:ln>
            <a:noFill/>
          </a:ln>
        </p:spPr>
        <p:txBody>
          <a:bodyPr/>
          <a:lstStyle/>
          <a:p>
            <a:pPr algn="just">
              <a:defRPr/>
            </a:pPr>
            <a:r>
              <a:rPr lang="tr-TR" sz="2000" dirty="0" smtClean="0"/>
              <a:t>İşverenler İçin;</a:t>
            </a:r>
          </a:p>
          <a:p>
            <a:pPr algn="just">
              <a:defRPr/>
            </a:pPr>
            <a:endParaRPr lang="tr-TR" sz="1600" dirty="0"/>
          </a:p>
          <a:p>
            <a:pPr algn="just">
              <a:buFont typeface="Wingdings" pitchFamily="2" charset="2"/>
              <a:buChar char="Ø"/>
              <a:defRPr/>
            </a:pPr>
            <a:r>
              <a:rPr lang="tr-TR" sz="1600" dirty="0" smtClean="0"/>
              <a:t>Yapılandırma kapsamındaki prim </a:t>
            </a:r>
            <a:r>
              <a:rPr lang="tr-TR" sz="1600" dirty="0"/>
              <a:t>borçları için </a:t>
            </a:r>
            <a:r>
              <a:rPr lang="tr-TR" sz="1600" dirty="0" smtClean="0">
                <a:solidFill>
                  <a:srgbClr val="FF0000"/>
                </a:solidFill>
              </a:rPr>
              <a:t>e-Sigorta</a:t>
            </a:r>
            <a:r>
              <a:rPr lang="tr-TR" sz="1600" dirty="0" smtClean="0"/>
              <a:t> </a:t>
            </a:r>
            <a:r>
              <a:rPr lang="tr-TR" sz="1600" dirty="0"/>
              <a:t>kanalıyla veya elden ya da posta yoluyla </a:t>
            </a:r>
            <a:r>
              <a:rPr lang="tr-TR" sz="1600" u="sng" dirty="0">
                <a:solidFill>
                  <a:srgbClr val="FF0000"/>
                </a:solidFill>
              </a:rPr>
              <a:t>işyerinin bağlı bulunduğu sosyal güvenlik il müdürlüğüne/sosyal güvenlik merkezine</a:t>
            </a:r>
            <a:r>
              <a:rPr lang="tr-TR" sz="1600" dirty="0" smtClean="0">
                <a:solidFill>
                  <a:srgbClr val="FF0000"/>
                </a:solidFill>
              </a:rPr>
              <a:t>,</a:t>
            </a:r>
          </a:p>
          <a:p>
            <a:pPr marL="0" indent="0" algn="just">
              <a:buFont typeface="Wingdings" pitchFamily="2" charset="2"/>
              <a:buNone/>
              <a:defRPr/>
            </a:pPr>
            <a:endParaRPr lang="tr-TR" sz="1600" dirty="0" smtClean="0"/>
          </a:p>
          <a:p>
            <a:pPr algn="just">
              <a:defRPr/>
            </a:pPr>
            <a:r>
              <a:rPr lang="tr-TR" dirty="0"/>
              <a:t>4/b </a:t>
            </a:r>
            <a:r>
              <a:rPr lang="tr-TR" dirty="0" smtClean="0"/>
              <a:t>(</a:t>
            </a:r>
            <a:r>
              <a:rPr lang="tr-TR" dirty="0" err="1" smtClean="0"/>
              <a:t>Bağ-Kur</a:t>
            </a:r>
            <a:r>
              <a:rPr lang="tr-TR" dirty="0"/>
              <a:t>) </a:t>
            </a:r>
            <a:r>
              <a:rPr lang="tr-TR" dirty="0" smtClean="0"/>
              <a:t>Sigortalıları </a:t>
            </a:r>
            <a:r>
              <a:rPr lang="tr-TR" dirty="0"/>
              <a:t>İ</a:t>
            </a:r>
            <a:r>
              <a:rPr lang="tr-TR" dirty="0" smtClean="0"/>
              <a:t>çin;</a:t>
            </a:r>
          </a:p>
          <a:p>
            <a:pPr marL="0" indent="0" algn="just">
              <a:buFont typeface="Wingdings" pitchFamily="2" charset="2"/>
              <a:buNone/>
              <a:defRPr/>
            </a:pPr>
            <a:endParaRPr lang="tr-TR" sz="1600" dirty="0"/>
          </a:p>
          <a:p>
            <a:pPr algn="just">
              <a:buFont typeface="Wingdings" pitchFamily="2" charset="2"/>
              <a:buChar char="Ø"/>
              <a:defRPr/>
            </a:pPr>
            <a:r>
              <a:rPr lang="tr-TR" sz="1600" dirty="0"/>
              <a:t>Durdurulan sigortalılık sürelerinin ihyasına ilişkin prim borçları </a:t>
            </a:r>
            <a:r>
              <a:rPr lang="tr-TR" sz="1600" dirty="0" smtClean="0"/>
              <a:t>yönünden </a:t>
            </a:r>
            <a:r>
              <a:rPr lang="tr-TR" sz="1600" dirty="0"/>
              <a:t>sigortalı </a:t>
            </a:r>
            <a:r>
              <a:rPr lang="tr-TR" sz="1600" u="sng" dirty="0">
                <a:solidFill>
                  <a:srgbClr val="FF0000"/>
                </a:solidFill>
              </a:rPr>
              <a:t>dosyalarının </a:t>
            </a:r>
            <a:r>
              <a:rPr lang="tr-TR" sz="1600" u="sng" dirty="0" smtClean="0">
                <a:solidFill>
                  <a:srgbClr val="FF0000"/>
                </a:solidFill>
              </a:rPr>
              <a:t>bulunduğu</a:t>
            </a:r>
            <a:r>
              <a:rPr lang="tr-TR" sz="1600" dirty="0" smtClean="0"/>
              <a:t>,</a:t>
            </a:r>
          </a:p>
          <a:p>
            <a:pPr algn="just">
              <a:buFont typeface="Wingdings" pitchFamily="2" charset="2"/>
              <a:buChar char="Ø"/>
              <a:defRPr/>
            </a:pPr>
            <a:r>
              <a:rPr lang="tr-TR" sz="1600" dirty="0" smtClean="0"/>
              <a:t>Prim </a:t>
            </a:r>
            <a:r>
              <a:rPr lang="tr-TR" sz="1600" dirty="0"/>
              <a:t>borçları yönünden </a:t>
            </a:r>
            <a:r>
              <a:rPr lang="tr-TR" sz="1600" dirty="0" smtClean="0"/>
              <a:t>ise </a:t>
            </a:r>
            <a:r>
              <a:rPr lang="tr-TR" sz="1600" u="sng" dirty="0" smtClean="0">
                <a:solidFill>
                  <a:srgbClr val="FF0000"/>
                </a:solidFill>
              </a:rPr>
              <a:t>herhangi </a:t>
            </a:r>
            <a:r>
              <a:rPr lang="tr-TR" sz="1600" u="sng" dirty="0">
                <a:solidFill>
                  <a:srgbClr val="FF0000"/>
                </a:solidFill>
              </a:rPr>
              <a:t>bir </a:t>
            </a:r>
            <a:r>
              <a:rPr lang="tr-TR" sz="1600" u="sng" dirty="0" smtClean="0">
                <a:solidFill>
                  <a:srgbClr val="FF0000"/>
                </a:solidFill>
              </a:rPr>
              <a:t>sosyal </a:t>
            </a:r>
            <a:r>
              <a:rPr lang="tr-TR" sz="1600" u="sng" dirty="0">
                <a:solidFill>
                  <a:srgbClr val="FF0000"/>
                </a:solidFill>
              </a:rPr>
              <a:t>güvenlik il müdürlüğüne/sosyal güvenlik </a:t>
            </a:r>
            <a:r>
              <a:rPr lang="tr-TR" sz="1600" u="sng" dirty="0" smtClean="0">
                <a:solidFill>
                  <a:srgbClr val="FF0000"/>
                </a:solidFill>
              </a:rPr>
              <a:t>merkezine</a:t>
            </a:r>
            <a:r>
              <a:rPr lang="tr-TR" sz="1600" dirty="0" smtClean="0"/>
              <a:t> elden </a:t>
            </a:r>
            <a:r>
              <a:rPr lang="tr-TR" sz="1600" dirty="0"/>
              <a:t>ya da posta yoluyla</a:t>
            </a:r>
            <a:r>
              <a:rPr lang="tr-TR" sz="1600" dirty="0" smtClean="0"/>
              <a:t>,</a:t>
            </a:r>
          </a:p>
          <a:p>
            <a:pPr algn="just">
              <a:buFont typeface="Wingdings" pitchFamily="2" charset="2"/>
              <a:buChar char="Ø"/>
              <a:defRPr/>
            </a:pPr>
            <a:endParaRPr lang="tr-TR" sz="1600" dirty="0"/>
          </a:p>
          <a:p>
            <a:pPr marL="0" indent="0" algn="just">
              <a:buFont typeface="Wingdings" pitchFamily="2" charset="2"/>
              <a:buNone/>
              <a:defRPr/>
            </a:pPr>
            <a:r>
              <a:rPr lang="tr-TR" sz="1600" dirty="0"/>
              <a:t>başvuruda bulunmaları gerekmektedir.</a:t>
            </a:r>
          </a:p>
        </p:txBody>
      </p:sp>
      <p:sp>
        <p:nvSpPr>
          <p:cNvPr id="20484"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79EEC23B-027D-4232-8BA7-CC9844A67643}" type="slidenum">
              <a:rPr lang="tr-TR" smtClean="0"/>
              <a:pPr/>
              <a:t>15</a:t>
            </a:fld>
            <a:endParaRPr lang="tr-TR" smtClean="0"/>
          </a:p>
        </p:txBody>
      </p:sp>
      <p:sp>
        <p:nvSpPr>
          <p:cNvPr id="5" name="Sağ Ok 4"/>
          <p:cNvSpPr/>
          <p:nvPr/>
        </p:nvSpPr>
        <p:spPr>
          <a:xfrm>
            <a:off x="2411413" y="1089025"/>
            <a:ext cx="2447925" cy="323850"/>
          </a:xfrm>
          <a:prstGeom prst="rightArrow">
            <a:avLst/>
          </a:prstGeom>
          <a:solidFill>
            <a:srgbClr val="FF0000">
              <a:alpha val="9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rgbClr val="FF0000"/>
              </a:solidFill>
            </a:endParaRPr>
          </a:p>
        </p:txBody>
      </p:sp>
      <p:sp>
        <p:nvSpPr>
          <p:cNvPr id="6" name="Sağ Ok 5"/>
          <p:cNvSpPr/>
          <p:nvPr/>
        </p:nvSpPr>
        <p:spPr>
          <a:xfrm>
            <a:off x="4146550" y="3644900"/>
            <a:ext cx="719138" cy="288925"/>
          </a:xfrm>
          <a:prstGeom prst="rightArrow">
            <a:avLst/>
          </a:prstGeom>
          <a:solidFill>
            <a:srgbClr val="FF0000">
              <a:alpha val="9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solidFill>
                <a:srgbClr val="FF0000"/>
              </a:solidFill>
            </a:endParaRPr>
          </a:p>
        </p:txBody>
      </p:sp>
      <p:pic>
        <p:nvPicPr>
          <p:cNvPr id="7" name="Resim 6"/>
          <p:cNvPicPr>
            <a:picLocks noChangeAspect="1"/>
          </p:cNvPicPr>
          <p:nvPr/>
        </p:nvPicPr>
        <p:blipFill>
          <a:blip r:embed="rId2">
            <a:extLst/>
          </a:blip>
          <a:stretch>
            <a:fillRect/>
          </a:stretch>
        </p:blipFill>
        <p:spPr>
          <a:xfrm>
            <a:off x="5472100" y="3789039"/>
            <a:ext cx="2664296" cy="2131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Resim 7"/>
          <p:cNvPicPr>
            <a:picLocks noChangeAspect="1"/>
          </p:cNvPicPr>
          <p:nvPr/>
        </p:nvPicPr>
        <p:blipFill>
          <a:blip r:embed="rId3" cstate="print">
            <a:extLst/>
          </a:blip>
          <a:stretch>
            <a:fillRect/>
          </a:stretch>
        </p:blipFill>
        <p:spPr>
          <a:xfrm>
            <a:off x="4881385" y="1962999"/>
            <a:ext cx="1764195" cy="9619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Resim 8"/>
          <p:cNvPicPr>
            <a:picLocks noChangeAspect="1"/>
          </p:cNvPicPr>
          <p:nvPr/>
        </p:nvPicPr>
        <p:blipFill>
          <a:blip r:embed="rId2">
            <a:extLst/>
          </a:blip>
          <a:stretch>
            <a:fillRect/>
          </a:stretch>
        </p:blipFill>
        <p:spPr>
          <a:xfrm>
            <a:off x="7020272" y="1085175"/>
            <a:ext cx="1872208" cy="18397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Resim 10"/>
          <p:cNvPicPr>
            <a:picLocks noChangeAspect="1"/>
          </p:cNvPicPr>
          <p:nvPr/>
        </p:nvPicPr>
        <p:blipFill>
          <a:blip r:embed="rId4" cstate="print">
            <a:extLst/>
          </a:blip>
          <a:stretch>
            <a:fillRect/>
          </a:stretch>
        </p:blipFill>
        <p:spPr>
          <a:xfrm>
            <a:off x="4881385" y="1085175"/>
            <a:ext cx="1748893" cy="8778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Nereye ve Ne Şekilde Başvurulabilir?</a:t>
            </a:r>
          </a:p>
        </p:txBody>
      </p:sp>
      <p:sp>
        <p:nvSpPr>
          <p:cNvPr id="3" name="İçerik Yer Tutucusu 2"/>
          <p:cNvSpPr>
            <a:spLocks noGrp="1"/>
          </p:cNvSpPr>
          <p:nvPr>
            <p:ph idx="1"/>
          </p:nvPr>
        </p:nvSpPr>
        <p:spPr>
          <a:xfrm>
            <a:off x="304800" y="908050"/>
            <a:ext cx="8610600" cy="5521325"/>
          </a:xfrm>
          <a:ln>
            <a:noFill/>
          </a:ln>
        </p:spPr>
        <p:txBody>
          <a:bodyPr/>
          <a:lstStyle/>
          <a:p>
            <a:pPr>
              <a:defRPr/>
            </a:pPr>
            <a:r>
              <a:rPr lang="tr-TR" sz="2400" dirty="0" smtClean="0"/>
              <a:t>Kamu İşyerleri İçin;</a:t>
            </a:r>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marL="0" indent="0">
              <a:buFont typeface="Wingdings" pitchFamily="2" charset="2"/>
              <a:buNone/>
              <a:defRPr/>
            </a:pPr>
            <a:endParaRPr lang="tr-TR" sz="3600" dirty="0" smtClean="0"/>
          </a:p>
          <a:p>
            <a:pPr marL="0" indent="0">
              <a:buFont typeface="Wingdings" pitchFamily="2" charset="2"/>
              <a:buNone/>
              <a:defRPr/>
            </a:pPr>
            <a:r>
              <a:rPr lang="tr-TR" sz="2400" dirty="0" smtClean="0"/>
              <a:t>başvuruda </a:t>
            </a:r>
            <a:r>
              <a:rPr lang="tr-TR" sz="2400" dirty="0"/>
              <a:t>bulunmaları gerekmektedir.</a:t>
            </a:r>
            <a:endParaRPr lang="tr-TR" sz="2400" b="0" dirty="0"/>
          </a:p>
          <a:p>
            <a:pPr marL="0" indent="0">
              <a:buFont typeface="Wingdings" pitchFamily="2" charset="2"/>
              <a:buNone/>
              <a:defRPr/>
            </a:pPr>
            <a:endParaRPr lang="tr-TR" sz="2400" dirty="0"/>
          </a:p>
        </p:txBody>
      </p:sp>
      <p:sp>
        <p:nvSpPr>
          <p:cNvPr id="21508"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5C5AEFE-1946-42B9-8137-4C64F1B79994}" type="slidenum">
              <a:rPr lang="tr-TR" smtClean="0"/>
              <a:pPr/>
              <a:t>16</a:t>
            </a:fld>
            <a:endParaRPr lang="tr-TR" smtClean="0"/>
          </a:p>
        </p:txBody>
      </p:sp>
      <p:sp>
        <p:nvSpPr>
          <p:cNvPr id="7" name="Dikdörtgen 6"/>
          <p:cNvSpPr/>
          <p:nvPr/>
        </p:nvSpPr>
        <p:spPr>
          <a:xfrm>
            <a:off x="314325" y="1484313"/>
            <a:ext cx="4978400" cy="2032000"/>
          </a:xfrm>
          <a:prstGeom prst="rect">
            <a:avLst/>
          </a:prstGeom>
        </p:spPr>
        <p:style>
          <a:lnRef idx="3">
            <a:schemeClr val="lt1"/>
          </a:lnRef>
          <a:fillRef idx="1">
            <a:schemeClr val="accent2"/>
          </a:fillRef>
          <a:effectRef idx="1">
            <a:schemeClr val="accent2"/>
          </a:effectRef>
          <a:fontRef idx="minor">
            <a:schemeClr val="lt1"/>
          </a:fontRef>
        </p:style>
        <p:txBody>
          <a:bodyPr>
            <a:spAutoFit/>
          </a:bodyPr>
          <a:lstStyle/>
          <a:p>
            <a:pPr algn="just"/>
            <a:r>
              <a:rPr lang="tr-TR">
                <a:solidFill>
                  <a:srgbClr val="FFFFFF"/>
                </a:solidFill>
                <a:latin typeface="Calibri" pitchFamily="34" charset="0"/>
                <a:ea typeface="Calibri" pitchFamily="34" charset="0"/>
                <a:cs typeface="Calibri" pitchFamily="34" charset="0"/>
              </a:rPr>
              <a:t>Emekli keseneği, kurum karşılığı, sigorta primi ile fiili hizmet süresi zammı ve itibari hizmet süresi zammına ilişkin prim borçları için e-Sigorta kanalıyla veya elden ya da posta yoluyla </a:t>
            </a:r>
            <a:r>
              <a:rPr lang="tr-TR" b="1">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Sigorta Primleri Genel Müdürlüğü Kamu Görevlileri Tescil Prim ve Hizmet Daire Başkanlığı Mithatpaşa Caddesi No:7 Sıhhıye/ANKARA </a:t>
            </a:r>
            <a:r>
              <a:rPr lang="tr-TR">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adresine,</a:t>
            </a:r>
          </a:p>
        </p:txBody>
      </p:sp>
      <p:sp>
        <p:nvSpPr>
          <p:cNvPr id="8" name="Dikdörtgen 7"/>
          <p:cNvSpPr/>
          <p:nvPr/>
        </p:nvSpPr>
        <p:spPr>
          <a:xfrm>
            <a:off x="336550" y="3500438"/>
            <a:ext cx="4956175" cy="1200150"/>
          </a:xfrm>
          <a:prstGeom prst="rect">
            <a:avLst/>
          </a:prstGeom>
        </p:spPr>
        <p:style>
          <a:lnRef idx="3">
            <a:schemeClr val="lt1"/>
          </a:lnRef>
          <a:fillRef idx="1">
            <a:schemeClr val="accent4"/>
          </a:fillRef>
          <a:effectRef idx="1">
            <a:schemeClr val="accent4"/>
          </a:effectRef>
          <a:fontRef idx="minor">
            <a:schemeClr val="lt1"/>
          </a:fontRef>
        </p:style>
        <p:txBody>
          <a:bodyPr>
            <a:spAutoFit/>
          </a:bodyPr>
          <a:lstStyle/>
          <a:p>
            <a:pPr algn="just"/>
            <a:r>
              <a:rPr lang="tr-TR" dirty="0">
                <a:solidFill>
                  <a:srgbClr val="FFFFFF"/>
                </a:solidFill>
                <a:latin typeface="Calibri" pitchFamily="34" charset="0"/>
                <a:ea typeface="Calibri" pitchFamily="34" charset="0"/>
                <a:cs typeface="Calibri" pitchFamily="34" charset="0"/>
              </a:rPr>
              <a:t>Ek karşılık prim borçları için e-Sigorta kanalıyla veya elden </a:t>
            </a:r>
            <a:r>
              <a:rPr lang="tr-TR" dirty="0" smtClean="0">
                <a:solidFill>
                  <a:srgbClr val="FFFFFF"/>
                </a:solidFill>
                <a:latin typeface="Calibri" pitchFamily="34" charset="0"/>
                <a:ea typeface="Calibri" pitchFamily="34" charset="0"/>
                <a:cs typeface="Calibri" pitchFamily="34" charset="0"/>
              </a:rPr>
              <a:t>ya da </a:t>
            </a:r>
            <a:r>
              <a:rPr lang="tr-TR" dirty="0">
                <a:solidFill>
                  <a:srgbClr val="FFFFFF"/>
                </a:solidFill>
                <a:latin typeface="Calibri" pitchFamily="34" charset="0"/>
                <a:ea typeface="Calibri" pitchFamily="34" charset="0"/>
                <a:cs typeface="Calibri" pitchFamily="34" charset="0"/>
              </a:rPr>
              <a:t>posta yoluyla </a:t>
            </a:r>
            <a:r>
              <a:rPr lang="tr-TR" b="1" dirty="0">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Strateji Geliştirme Başkanlığı Muhasebe Daire Başkanlığı</a:t>
            </a:r>
            <a:r>
              <a:rPr lang="tr-TR" dirty="0">
                <a:solidFill>
                  <a:srgbClr val="FFFFFF"/>
                </a:solidFill>
                <a:latin typeface="Calibri" pitchFamily="34" charset="0"/>
                <a:ea typeface="Calibri" pitchFamily="34" charset="0"/>
                <a:cs typeface="Calibri" pitchFamily="34" charset="0"/>
              </a:rPr>
              <a:t> </a:t>
            </a:r>
            <a:r>
              <a:rPr lang="tr-TR" b="1" dirty="0" err="1">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Ziyabey</a:t>
            </a:r>
            <a:r>
              <a:rPr lang="tr-TR" b="1" dirty="0">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 Cad. No:6 Balgat/ANKARA </a:t>
            </a:r>
            <a:r>
              <a:rPr lang="tr-TR" dirty="0">
                <a:solidFill>
                  <a:srgbClr val="FFFFFF"/>
                </a:solidFill>
                <a:effectLst>
                  <a:outerShdw blurRad="38100" dist="38100" dir="2700000" algn="tl">
                    <a:srgbClr val="000000"/>
                  </a:outerShdw>
                </a:effectLst>
                <a:latin typeface="Calibri" pitchFamily="34" charset="0"/>
                <a:ea typeface="Calibri" pitchFamily="34" charset="0"/>
                <a:cs typeface="Calibri" pitchFamily="34" charset="0"/>
              </a:rPr>
              <a:t>adresine,</a:t>
            </a:r>
          </a:p>
        </p:txBody>
      </p:sp>
      <p:sp>
        <p:nvSpPr>
          <p:cNvPr id="9" name="Dikdörtgen 8"/>
          <p:cNvSpPr/>
          <p:nvPr/>
        </p:nvSpPr>
        <p:spPr>
          <a:xfrm>
            <a:off x="314325" y="4808538"/>
            <a:ext cx="4978400" cy="1200150"/>
          </a:xfrm>
          <a:prstGeom prst="rect">
            <a:avLst/>
          </a:prstGeom>
        </p:spPr>
        <p:style>
          <a:lnRef idx="3">
            <a:schemeClr val="lt1"/>
          </a:lnRef>
          <a:fillRef idx="1">
            <a:schemeClr val="accent5"/>
          </a:fillRef>
          <a:effectRef idx="1">
            <a:schemeClr val="accent5"/>
          </a:effectRef>
          <a:fontRef idx="minor">
            <a:schemeClr val="lt1"/>
          </a:fontRef>
        </p:style>
        <p:txBody>
          <a:bodyPr>
            <a:spAutoFit/>
          </a:bodyPr>
          <a:lstStyle/>
          <a:p>
            <a:pPr algn="just"/>
            <a:r>
              <a:rPr lang="tr-TR">
                <a:solidFill>
                  <a:srgbClr val="023653"/>
                </a:solidFill>
                <a:latin typeface="Calibri" pitchFamily="34" charset="0"/>
                <a:ea typeface="Calibri" pitchFamily="34" charset="0"/>
                <a:cs typeface="Calibri" pitchFamily="34" charset="0"/>
              </a:rPr>
              <a:t>İdari para cezası borçları için e-Sigorta kanalıyla veya elden ya da posta yoluyla </a:t>
            </a:r>
            <a:r>
              <a:rPr lang="tr-TR" b="1">
                <a:solidFill>
                  <a:srgbClr val="023653"/>
                </a:solidFill>
                <a:latin typeface="Calibri" pitchFamily="34" charset="0"/>
                <a:ea typeface="Calibri" pitchFamily="34" charset="0"/>
                <a:cs typeface="Calibri" pitchFamily="34" charset="0"/>
              </a:rPr>
              <a:t>işyerinin bağlı bulunduğu sosyal güvenlik il müdürlüğüne/sosyal güvenlik merkezine</a:t>
            </a:r>
            <a:endParaRPr lang="tr-TR">
              <a:solidFill>
                <a:srgbClr val="023653"/>
              </a:solidFill>
              <a:latin typeface="Calibri" pitchFamily="34" charset="0"/>
              <a:ea typeface="Calibri" pitchFamily="34" charset="0"/>
              <a:cs typeface="Calibri" pitchFamily="34" charset="0"/>
            </a:endParaRPr>
          </a:p>
        </p:txBody>
      </p:sp>
      <p:pic>
        <p:nvPicPr>
          <p:cNvPr id="6" name="Resim 5"/>
          <p:cNvPicPr>
            <a:picLocks noChangeAspect="1"/>
          </p:cNvPicPr>
          <p:nvPr/>
        </p:nvPicPr>
        <p:blipFill>
          <a:blip r:embed="rId2">
            <a:extLst/>
          </a:blip>
          <a:stretch>
            <a:fillRect/>
          </a:stretch>
        </p:blipFill>
        <p:spPr>
          <a:xfrm>
            <a:off x="6444209" y="4808184"/>
            <a:ext cx="2304255" cy="1200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Sağ Ok 9"/>
          <p:cNvSpPr/>
          <p:nvPr/>
        </p:nvSpPr>
        <p:spPr>
          <a:xfrm>
            <a:off x="5435600" y="2338388"/>
            <a:ext cx="649288" cy="323850"/>
          </a:xfrm>
          <a:prstGeom prst="rightArrow">
            <a:avLst/>
          </a:prstGeom>
          <a:solidFill>
            <a:schemeClr val="accent2">
              <a:alpha val="9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1" name="Sağ Ok 10"/>
          <p:cNvSpPr/>
          <p:nvPr/>
        </p:nvSpPr>
        <p:spPr>
          <a:xfrm>
            <a:off x="5468938" y="3938588"/>
            <a:ext cx="647700" cy="323850"/>
          </a:xfrm>
          <a:prstGeom prst="rightArrow">
            <a:avLst/>
          </a:prstGeom>
          <a:solidFill>
            <a:schemeClr val="accent4">
              <a:lumMod val="75000"/>
              <a:alpha val="9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2" name="Sağ Ok 11"/>
          <p:cNvSpPr/>
          <p:nvPr/>
        </p:nvSpPr>
        <p:spPr>
          <a:xfrm>
            <a:off x="5468938" y="5246688"/>
            <a:ext cx="647700" cy="323850"/>
          </a:xfrm>
          <a:prstGeom prst="rightArrow">
            <a:avLst/>
          </a:prstGeom>
          <a:solidFill>
            <a:schemeClr val="accent1">
              <a:lumMod val="60000"/>
              <a:lumOff val="40000"/>
              <a:alpha val="9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13" name="Resim 12"/>
          <p:cNvPicPr/>
          <p:nvPr/>
        </p:nvPicPr>
        <p:blipFill>
          <a:blip r:embed="rId3" cstate="print">
            <a:extLst/>
          </a:blip>
          <a:srcRect/>
          <a:stretch>
            <a:fillRect/>
          </a:stretch>
        </p:blipFill>
        <p:spPr bwMode="auto">
          <a:xfrm>
            <a:off x="6444209" y="1484313"/>
            <a:ext cx="2304255" cy="144063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6301" y="3212976"/>
            <a:ext cx="2304255"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6192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esim 12"/>
          <p:cNvPicPr/>
          <p:nvPr/>
        </p:nvPicPr>
        <p:blipFill>
          <a:blip r:embed="rId2" cstate="print">
            <a:extLst/>
          </a:blip>
          <a:srcRect/>
          <a:stretch>
            <a:fillRect/>
          </a:stretch>
        </p:blipFill>
        <p:spPr bwMode="auto">
          <a:xfrm>
            <a:off x="377534" y="3203417"/>
            <a:ext cx="1512167" cy="105452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Nereye ve Ne Şekilde Başvurulabilir?</a:t>
            </a:r>
          </a:p>
        </p:txBody>
      </p:sp>
      <p:sp>
        <p:nvSpPr>
          <p:cNvPr id="3" name="İçerik Yer Tutucusu 2"/>
          <p:cNvSpPr>
            <a:spLocks noGrp="1"/>
          </p:cNvSpPr>
          <p:nvPr>
            <p:ph idx="1"/>
          </p:nvPr>
        </p:nvSpPr>
        <p:spPr>
          <a:xfrm>
            <a:off x="304800" y="1071563"/>
            <a:ext cx="8610600" cy="5357812"/>
          </a:xfrm>
          <a:ln>
            <a:noFill/>
          </a:ln>
        </p:spPr>
        <p:txBody>
          <a:bodyPr/>
          <a:lstStyle/>
          <a:p>
            <a:pPr>
              <a:defRPr/>
            </a:pPr>
            <a:r>
              <a:rPr lang="tr-TR" sz="2400" dirty="0" smtClean="0"/>
              <a:t>Sosyal Güvenlik Destek Primi Borçları İçin;</a:t>
            </a:r>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marL="0" indent="0">
              <a:buFont typeface="Wingdings" pitchFamily="2" charset="2"/>
              <a:buNone/>
              <a:defRPr/>
            </a:pPr>
            <a:endParaRPr lang="tr-TR" sz="2400" dirty="0" smtClean="0"/>
          </a:p>
          <a:p>
            <a:pPr marL="0" indent="0">
              <a:buFont typeface="Wingdings" pitchFamily="2" charset="2"/>
              <a:buNone/>
              <a:defRPr/>
            </a:pPr>
            <a:endParaRPr lang="tr-TR" sz="2400" dirty="0"/>
          </a:p>
          <a:p>
            <a:pPr algn="just">
              <a:buFont typeface="Wingdings" pitchFamily="2" charset="2"/>
              <a:buChar char="Ø"/>
              <a:defRPr/>
            </a:pPr>
            <a:endParaRPr lang="tr-TR" sz="2400" dirty="0" smtClean="0"/>
          </a:p>
          <a:p>
            <a:pPr algn="just">
              <a:buFont typeface="Wingdings" pitchFamily="2" charset="2"/>
              <a:buChar char="Ø"/>
              <a:defRPr/>
            </a:pPr>
            <a:endParaRPr lang="tr-TR" sz="2400" dirty="0"/>
          </a:p>
          <a:p>
            <a:pPr algn="just">
              <a:buFont typeface="Wingdings" pitchFamily="2" charset="2"/>
              <a:buChar char="Ø"/>
              <a:defRPr/>
            </a:pPr>
            <a:endParaRPr lang="tr-TR" sz="2400" dirty="0" smtClean="0"/>
          </a:p>
          <a:p>
            <a:pPr algn="just">
              <a:buFont typeface="Wingdings" pitchFamily="2" charset="2"/>
              <a:buChar char="Ø"/>
              <a:defRPr/>
            </a:pPr>
            <a:endParaRPr lang="tr-TR" sz="2400" dirty="0" smtClean="0"/>
          </a:p>
          <a:p>
            <a:pPr marL="0" indent="0" algn="just">
              <a:buFont typeface="Wingdings" pitchFamily="2" charset="2"/>
              <a:buNone/>
              <a:defRPr/>
            </a:pPr>
            <a:endParaRPr lang="tr-TR" sz="2400" dirty="0" smtClean="0"/>
          </a:p>
          <a:p>
            <a:pPr marL="0" indent="0" algn="just">
              <a:buFont typeface="Wingdings" pitchFamily="2" charset="2"/>
              <a:buNone/>
              <a:defRPr/>
            </a:pPr>
            <a:r>
              <a:rPr lang="tr-TR" sz="2400" dirty="0" smtClean="0"/>
              <a:t>başvuruda </a:t>
            </a:r>
            <a:r>
              <a:rPr lang="tr-TR" sz="2400" dirty="0"/>
              <a:t>bulunmaları </a:t>
            </a:r>
            <a:r>
              <a:rPr lang="tr-TR" sz="2400" dirty="0" smtClean="0"/>
              <a:t>gerekmektedir.</a:t>
            </a:r>
            <a:endParaRPr lang="tr-TR" sz="2400" b="0" dirty="0"/>
          </a:p>
          <a:p>
            <a:pPr algn="just">
              <a:buFont typeface="Wingdings" pitchFamily="2" charset="2"/>
              <a:buChar char="Ø"/>
              <a:defRPr/>
            </a:pPr>
            <a:endParaRPr lang="tr-TR" sz="2400" dirty="0" smtClean="0"/>
          </a:p>
          <a:p>
            <a:pPr algn="just">
              <a:buFont typeface="Wingdings" pitchFamily="2" charset="2"/>
              <a:buChar char="Ø"/>
              <a:defRPr/>
            </a:pPr>
            <a:endParaRPr lang="tr-TR" sz="2400" dirty="0"/>
          </a:p>
        </p:txBody>
      </p:sp>
      <p:sp>
        <p:nvSpPr>
          <p:cNvPr id="22533"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048F425-A1F1-435E-BE06-FC80FBA1FD87}" type="slidenum">
              <a:rPr lang="tr-TR" smtClean="0"/>
              <a:pPr/>
              <a:t>17</a:t>
            </a:fld>
            <a:endParaRPr lang="tr-TR" smtClean="0"/>
          </a:p>
        </p:txBody>
      </p:sp>
      <p:sp>
        <p:nvSpPr>
          <p:cNvPr id="5" name="Dikdörtgen 4"/>
          <p:cNvSpPr/>
          <p:nvPr/>
        </p:nvSpPr>
        <p:spPr>
          <a:xfrm>
            <a:off x="3059832" y="3068960"/>
            <a:ext cx="5578864" cy="1323439"/>
          </a:xfrm>
          <a:prstGeom prst="rect">
            <a:avLst/>
          </a:prstGeom>
          <a:effectLst>
            <a:outerShdw blurRad="152400" dist="317500" dir="5400000" sx="90000" sy="-19000" rotWithShape="0">
              <a:prstClr val="black">
                <a:alpha val="15000"/>
              </a:prstClr>
            </a:outerShdw>
          </a:effectLst>
        </p:spPr>
        <p:style>
          <a:lnRef idx="0">
            <a:schemeClr val="accent6"/>
          </a:lnRef>
          <a:fillRef idx="3">
            <a:schemeClr val="accent6"/>
          </a:fillRef>
          <a:effectRef idx="3">
            <a:schemeClr val="accent6"/>
          </a:effectRef>
          <a:fontRef idx="minor">
            <a:schemeClr val="lt1"/>
          </a:fontRef>
        </p:style>
        <p:txBody>
          <a:bodyPr>
            <a:spAutoFit/>
          </a:bodyPr>
          <a:lstStyle/>
          <a:p>
            <a:pPr algn="just"/>
            <a:r>
              <a:rPr lang="tr-TR" sz="2000">
                <a:solidFill>
                  <a:srgbClr val="FFFFFF"/>
                </a:solidFill>
                <a:latin typeface="Calibri" pitchFamily="34" charset="0"/>
                <a:ea typeface="Calibri" pitchFamily="34" charset="0"/>
                <a:cs typeface="Calibri" pitchFamily="34" charset="0"/>
              </a:rPr>
              <a:t>01/10/2008 sonrası döneme ilişkin SGDP borcu olanlardan 4/c emeklisi olanlar elden ya da posta kanalıyla </a:t>
            </a:r>
            <a:r>
              <a:rPr lang="tr-TR" sz="2000" b="1">
                <a:solidFill>
                  <a:srgbClr val="FFFFFF"/>
                </a:solidFill>
                <a:effectLst>
                  <a:outerShdw blurRad="38100" dist="38100" dir="2700000" algn="tl">
                    <a:srgbClr val="C0C0C0"/>
                  </a:outerShdw>
                </a:effectLst>
                <a:latin typeface="Calibri" pitchFamily="34" charset="0"/>
                <a:ea typeface="Calibri" pitchFamily="34" charset="0"/>
                <a:cs typeface="Calibri" pitchFamily="34" charset="0"/>
              </a:rPr>
              <a:t>Emeklilik Hizmetleri Genel Müdürlüğü Kamu Görevlileri Ödemeler Daire Başkanlığına,</a:t>
            </a:r>
          </a:p>
        </p:txBody>
      </p:sp>
      <p:sp>
        <p:nvSpPr>
          <p:cNvPr id="6" name="Dikdörtgen 5"/>
          <p:cNvSpPr/>
          <p:nvPr/>
        </p:nvSpPr>
        <p:spPr>
          <a:xfrm>
            <a:off x="3059832" y="1556792"/>
            <a:ext cx="5578864" cy="1323439"/>
          </a:xfrm>
          <a:prstGeom prst="rect">
            <a:avLst/>
          </a:prstGeom>
          <a:effectLst>
            <a:outerShdw blurRad="152400" dist="317500" dir="5400000" sx="90000" sy="-19000" rotWithShape="0">
              <a:prstClr val="black">
                <a:alpha val="15000"/>
              </a:prstClr>
            </a:outerShdw>
          </a:effectLst>
        </p:spPr>
        <p:style>
          <a:lnRef idx="0">
            <a:schemeClr val="accent4"/>
          </a:lnRef>
          <a:fillRef idx="3">
            <a:schemeClr val="accent4"/>
          </a:fillRef>
          <a:effectRef idx="3">
            <a:schemeClr val="accent4"/>
          </a:effectRef>
          <a:fontRef idx="minor">
            <a:schemeClr val="lt1"/>
          </a:fontRef>
        </p:style>
        <p:txBody>
          <a:bodyPr>
            <a:spAutoFit/>
          </a:bodyPr>
          <a:lstStyle/>
          <a:p>
            <a:pPr algn="just"/>
            <a:r>
              <a:rPr lang="tr-TR" sz="2000">
                <a:solidFill>
                  <a:srgbClr val="FFFFFF"/>
                </a:solidFill>
                <a:latin typeface="Calibri" pitchFamily="34" charset="0"/>
                <a:ea typeface="Calibri" pitchFamily="34" charset="0"/>
                <a:cs typeface="Calibri" pitchFamily="34" charset="0"/>
              </a:rPr>
              <a:t>01/10/2008 öncesi döneme ilişkin SGDP borcu olanlar elden ya da posta kanalıyla, </a:t>
            </a:r>
            <a:r>
              <a:rPr lang="tr-TR" sz="2000" b="1">
                <a:solidFill>
                  <a:srgbClr val="FFFFFF"/>
                </a:solidFill>
                <a:effectLst>
                  <a:outerShdw blurRad="38100" dist="38100" dir="2700000" algn="tl">
                    <a:srgbClr val="C0C0C0"/>
                  </a:outerShdw>
                </a:effectLst>
                <a:latin typeface="Calibri" pitchFamily="34" charset="0"/>
                <a:ea typeface="Calibri" pitchFamily="34" charset="0"/>
                <a:cs typeface="Calibri" pitchFamily="34" charset="0"/>
              </a:rPr>
              <a:t>herhangi bir sosyal güvenlik il müdürlüğüne/sosyal güvenlik merkezine,</a:t>
            </a:r>
          </a:p>
        </p:txBody>
      </p:sp>
      <p:sp>
        <p:nvSpPr>
          <p:cNvPr id="7" name="Dikdörtgen 6"/>
          <p:cNvSpPr/>
          <p:nvPr/>
        </p:nvSpPr>
        <p:spPr>
          <a:xfrm>
            <a:off x="3059832" y="4509120"/>
            <a:ext cx="5578864" cy="1477328"/>
          </a:xfrm>
          <a:prstGeom prst="rect">
            <a:avLst/>
          </a:prstGeom>
          <a:solidFill>
            <a:srgbClr val="0070C0"/>
          </a:solidFill>
          <a:effectLst>
            <a:outerShdw blurRad="152400" dist="317500" dir="5400000" sx="90000" sy="-19000" rotWithShape="0">
              <a:prstClr val="black">
                <a:alpha val="15000"/>
              </a:prstClr>
            </a:outerShdw>
          </a:effectLst>
        </p:spPr>
        <p:style>
          <a:lnRef idx="0">
            <a:schemeClr val="accent6"/>
          </a:lnRef>
          <a:fillRef idx="3">
            <a:schemeClr val="accent6"/>
          </a:fillRef>
          <a:effectRef idx="3">
            <a:schemeClr val="accent6"/>
          </a:effectRef>
          <a:fontRef idx="minor">
            <a:schemeClr val="lt1"/>
          </a:fontRef>
        </p:style>
        <p:txBody>
          <a:bodyPr>
            <a:spAutoFit/>
          </a:bodyPr>
          <a:lstStyle/>
          <a:p>
            <a:pPr algn="just"/>
            <a:r>
              <a:rPr lang="tr-TR">
                <a:solidFill>
                  <a:srgbClr val="FFFFFF"/>
                </a:solidFill>
                <a:latin typeface="Calibri" pitchFamily="34" charset="0"/>
                <a:ea typeface="Calibri" pitchFamily="34" charset="0"/>
                <a:cs typeface="Calibri" pitchFamily="34" charset="0"/>
              </a:rPr>
              <a:t>01/10/2008 sonrası döneme ilişkin SGDP borcu olanlardan 4/a ve 4/b emeklisi olanlar ise elden ya da posta kanalıyla </a:t>
            </a:r>
            <a:r>
              <a:rPr lang="tr-TR" b="1">
                <a:solidFill>
                  <a:srgbClr val="FFFFFF"/>
                </a:solidFill>
                <a:effectLst>
                  <a:outerShdw blurRad="38100" dist="38100" dir="2700000" algn="tl">
                    <a:srgbClr val="C0C0C0"/>
                  </a:outerShdw>
                </a:effectLst>
                <a:latin typeface="Calibri" pitchFamily="34" charset="0"/>
                <a:ea typeface="Calibri" pitchFamily="34" charset="0"/>
                <a:cs typeface="Calibri" pitchFamily="34" charset="0"/>
              </a:rPr>
              <a:t>borç dosyalarının oluşturulduğu sosyal güvenlik il müdürlüğü/sosyal güvenlik merkezi takip birimine,</a:t>
            </a:r>
          </a:p>
        </p:txBody>
      </p:sp>
      <p:sp>
        <p:nvSpPr>
          <p:cNvPr id="8" name="Sağ Ok 7"/>
          <p:cNvSpPr/>
          <p:nvPr/>
        </p:nvSpPr>
        <p:spPr>
          <a:xfrm rot="10800000">
            <a:off x="2093913" y="3568700"/>
            <a:ext cx="647700" cy="323850"/>
          </a:xfrm>
          <a:prstGeom prst="rightArrow">
            <a:avLst/>
          </a:prstGeom>
          <a:solidFill>
            <a:schemeClr val="accent2">
              <a:alpha val="9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9" name="Sağ Ok 8"/>
          <p:cNvSpPr/>
          <p:nvPr/>
        </p:nvSpPr>
        <p:spPr>
          <a:xfrm rot="10800000">
            <a:off x="2127250" y="2055813"/>
            <a:ext cx="647700" cy="325437"/>
          </a:xfrm>
          <a:prstGeom prst="rightArrow">
            <a:avLst/>
          </a:prstGeom>
          <a:solidFill>
            <a:schemeClr val="accent4">
              <a:lumMod val="75000"/>
              <a:alpha val="9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0" name="Sağ Ok 9"/>
          <p:cNvSpPr/>
          <p:nvPr/>
        </p:nvSpPr>
        <p:spPr>
          <a:xfrm rot="10800000">
            <a:off x="2084388" y="4964113"/>
            <a:ext cx="647700" cy="323850"/>
          </a:xfrm>
          <a:prstGeom prst="rightArrow">
            <a:avLst/>
          </a:prstGeom>
          <a:solidFill>
            <a:srgbClr val="0070C0">
              <a:alpha val="9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11" name="Resim 10"/>
          <p:cNvPicPr>
            <a:picLocks noChangeAspect="1"/>
          </p:cNvPicPr>
          <p:nvPr/>
        </p:nvPicPr>
        <p:blipFill>
          <a:blip r:embed="rId3">
            <a:extLst/>
          </a:blip>
          <a:stretch>
            <a:fillRect/>
          </a:stretch>
        </p:blipFill>
        <p:spPr>
          <a:xfrm>
            <a:off x="323527" y="1523402"/>
            <a:ext cx="1620180" cy="10662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Resim 11"/>
          <p:cNvPicPr>
            <a:picLocks noChangeAspect="1"/>
          </p:cNvPicPr>
          <p:nvPr/>
        </p:nvPicPr>
        <p:blipFill>
          <a:blip r:embed="rId3">
            <a:extLst/>
          </a:blip>
          <a:stretch>
            <a:fillRect/>
          </a:stretch>
        </p:blipFill>
        <p:spPr>
          <a:xfrm>
            <a:off x="323527" y="4593287"/>
            <a:ext cx="1620180" cy="10662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Nereye ve Ne Şekilde Başvurulabilir?</a:t>
            </a:r>
          </a:p>
        </p:txBody>
      </p:sp>
      <p:sp>
        <p:nvSpPr>
          <p:cNvPr id="3" name="İçerik Yer Tutucusu 2"/>
          <p:cNvSpPr>
            <a:spLocks noGrp="1"/>
          </p:cNvSpPr>
          <p:nvPr>
            <p:ph idx="1"/>
          </p:nvPr>
        </p:nvSpPr>
        <p:spPr>
          <a:xfrm>
            <a:off x="304800" y="1071563"/>
            <a:ext cx="3835400" cy="5357812"/>
          </a:xfrm>
          <a:ln>
            <a:noFill/>
          </a:ln>
        </p:spPr>
        <p:txBody>
          <a:bodyPr/>
          <a:lstStyle/>
          <a:p>
            <a:pPr algn="just">
              <a:buFont typeface="Wingdings" pitchFamily="2" charset="2"/>
              <a:buChar char="Ø"/>
              <a:defRPr/>
            </a:pPr>
            <a:r>
              <a:rPr lang="tr-TR" sz="1600" dirty="0"/>
              <a:t>2925 sayılı Kanuna tabi sigortalılar, 5510 sayılı Kanunun Ek-5 inci ve Ek-6 </a:t>
            </a:r>
            <a:r>
              <a:rPr lang="tr-TR" sz="1600" dirty="0" err="1"/>
              <a:t>ncı</a:t>
            </a:r>
            <a:r>
              <a:rPr lang="tr-TR" sz="1600" dirty="0"/>
              <a:t> maddeleri kapsamındaki sigortalılar, isteğe bağlı sigortalılar ile </a:t>
            </a:r>
            <a:r>
              <a:rPr lang="tr-TR" sz="1600" dirty="0" smtClean="0"/>
              <a:t>topluluk </a:t>
            </a:r>
            <a:r>
              <a:rPr lang="tr-TR" sz="1600" dirty="0"/>
              <a:t>sigortasına</a:t>
            </a:r>
            <a:r>
              <a:rPr lang="tr-TR" sz="1600" b="0" dirty="0"/>
              <a:t> tabi </a:t>
            </a:r>
            <a:r>
              <a:rPr lang="tr-TR" sz="1600" b="0" dirty="0" smtClean="0"/>
              <a:t>olanlar prim borçları </a:t>
            </a:r>
            <a:r>
              <a:rPr lang="tr-TR" sz="1600" b="0" dirty="0"/>
              <a:t>için </a:t>
            </a:r>
            <a:r>
              <a:rPr lang="tr-TR" sz="1600" b="0" dirty="0" smtClean="0"/>
              <a:t>elden </a:t>
            </a:r>
            <a:r>
              <a:rPr lang="tr-TR" sz="1600" b="0" dirty="0"/>
              <a:t>veya posta yoluyla sigortalı </a:t>
            </a:r>
            <a:r>
              <a:rPr lang="tr-TR" sz="1600" b="0" u="sng" dirty="0">
                <a:solidFill>
                  <a:srgbClr val="FF0000"/>
                </a:solidFill>
              </a:rPr>
              <a:t>dosyalarının bulunduğu sosyal güvenlik il müdürlüğüne/sosyal güvenlik merkezine</a:t>
            </a:r>
            <a:r>
              <a:rPr lang="tr-TR" sz="1600" b="0" dirty="0" smtClean="0">
                <a:solidFill>
                  <a:srgbClr val="FF0000"/>
                </a:solidFill>
              </a:rPr>
              <a:t>,</a:t>
            </a:r>
          </a:p>
          <a:p>
            <a:pPr algn="just">
              <a:buFont typeface="Wingdings" pitchFamily="2" charset="2"/>
              <a:buChar char="Ø"/>
              <a:defRPr/>
            </a:pPr>
            <a:endParaRPr lang="tr-TR" sz="1600" b="0" dirty="0"/>
          </a:p>
          <a:p>
            <a:pPr algn="just">
              <a:buFont typeface="Wingdings" pitchFamily="2" charset="2"/>
              <a:buChar char="Ø"/>
              <a:defRPr/>
            </a:pPr>
            <a:r>
              <a:rPr lang="tr-TR" sz="1600" b="0" dirty="0" smtClean="0"/>
              <a:t>5510 </a:t>
            </a:r>
            <a:r>
              <a:rPr lang="tr-TR" sz="1600" b="0" dirty="0"/>
              <a:t>sayılı Kanunun 60 </a:t>
            </a:r>
            <a:r>
              <a:rPr lang="tr-TR" sz="1600" b="0" dirty="0" err="1"/>
              <a:t>ıncı</a:t>
            </a:r>
            <a:r>
              <a:rPr lang="tr-TR" sz="1600" b="0" dirty="0"/>
              <a:t> maddesinin birinci fıkrasının (g) bendi kapsamındaki </a:t>
            </a:r>
            <a:r>
              <a:rPr lang="tr-TR" sz="1600" dirty="0"/>
              <a:t>genel sağlık sigortası</a:t>
            </a:r>
            <a:r>
              <a:rPr lang="tr-TR" sz="1600" b="0" dirty="0"/>
              <a:t> prim alacakları için </a:t>
            </a:r>
            <a:r>
              <a:rPr lang="tr-TR" sz="1600" b="0" dirty="0" smtClean="0"/>
              <a:t>elden </a:t>
            </a:r>
            <a:r>
              <a:rPr lang="tr-TR" sz="1600" b="0" dirty="0"/>
              <a:t>veya posta yoluyla </a:t>
            </a:r>
            <a:r>
              <a:rPr lang="tr-TR" sz="1600" b="0" u="sng" dirty="0">
                <a:solidFill>
                  <a:srgbClr val="FF0000"/>
                </a:solidFill>
              </a:rPr>
              <a:t>ikametgahının bağlı bulunduğu sosyal güvenlik il müdürlüğüne/sosyal güvenlik merkezine</a:t>
            </a:r>
            <a:r>
              <a:rPr lang="tr-TR" sz="1600" b="0" dirty="0"/>
              <a:t>,</a:t>
            </a:r>
          </a:p>
          <a:p>
            <a:pPr>
              <a:defRPr/>
            </a:pPr>
            <a:endParaRPr lang="tr-TR" sz="1600" dirty="0" smtClean="0"/>
          </a:p>
          <a:p>
            <a:pPr marL="0" indent="0">
              <a:buFont typeface="Wingdings" pitchFamily="2" charset="2"/>
              <a:buNone/>
              <a:defRPr/>
            </a:pPr>
            <a:r>
              <a:rPr lang="tr-TR" sz="1600" dirty="0" smtClean="0"/>
              <a:t>başvuruda </a:t>
            </a:r>
            <a:r>
              <a:rPr lang="tr-TR" sz="1600" dirty="0"/>
              <a:t>bulunmaları gerekmektedir.</a:t>
            </a:r>
          </a:p>
          <a:p>
            <a:pPr>
              <a:defRPr/>
            </a:pPr>
            <a:endParaRPr lang="tr-TR" sz="1600" dirty="0"/>
          </a:p>
        </p:txBody>
      </p:sp>
      <p:sp>
        <p:nvSpPr>
          <p:cNvPr id="23556"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6919D7B-098C-4516-BA20-486A9E201B6A}" type="slidenum">
              <a:rPr lang="tr-TR" smtClean="0"/>
              <a:pPr/>
              <a:t>18</a:t>
            </a:fld>
            <a:endParaRPr lang="tr-TR" smtClean="0"/>
          </a:p>
        </p:txBody>
      </p:sp>
      <p:pic>
        <p:nvPicPr>
          <p:cNvPr id="23557" name="Resim 4"/>
          <p:cNvPicPr>
            <a:picLocks noChangeAspect="1"/>
          </p:cNvPicPr>
          <p:nvPr/>
        </p:nvPicPr>
        <p:blipFill>
          <a:blip r:embed="rId2"/>
          <a:srcRect/>
          <a:stretch>
            <a:fillRect/>
          </a:stretch>
        </p:blipFill>
        <p:spPr bwMode="auto">
          <a:xfrm>
            <a:off x="4211638" y="1193800"/>
            <a:ext cx="1897062" cy="1158875"/>
          </a:xfrm>
          <a:prstGeom prst="rect">
            <a:avLst/>
          </a:prstGeom>
          <a:noFill/>
          <a:ln w="9525">
            <a:noFill/>
            <a:miter lim="800000"/>
            <a:headEnd/>
            <a:tailEnd/>
          </a:ln>
        </p:spPr>
      </p:pic>
      <p:pic>
        <p:nvPicPr>
          <p:cNvPr id="23558" name="Resim 5"/>
          <p:cNvPicPr>
            <a:picLocks noChangeAspect="1"/>
          </p:cNvPicPr>
          <p:nvPr/>
        </p:nvPicPr>
        <p:blipFill>
          <a:blip r:embed="rId3"/>
          <a:srcRect/>
          <a:stretch>
            <a:fillRect/>
          </a:stretch>
        </p:blipFill>
        <p:spPr bwMode="auto">
          <a:xfrm>
            <a:off x="4200525" y="2352675"/>
            <a:ext cx="893763" cy="811213"/>
          </a:xfrm>
          <a:prstGeom prst="rect">
            <a:avLst/>
          </a:prstGeom>
          <a:noFill/>
          <a:ln w="9525">
            <a:noFill/>
            <a:miter lim="800000"/>
            <a:headEnd/>
            <a:tailEnd/>
          </a:ln>
        </p:spPr>
      </p:pic>
      <p:pic>
        <p:nvPicPr>
          <p:cNvPr id="23559" name="Resim 6"/>
          <p:cNvPicPr>
            <a:picLocks noChangeAspect="1"/>
          </p:cNvPicPr>
          <p:nvPr/>
        </p:nvPicPr>
        <p:blipFill>
          <a:blip r:embed="rId4"/>
          <a:srcRect/>
          <a:stretch>
            <a:fillRect/>
          </a:stretch>
        </p:blipFill>
        <p:spPr bwMode="auto">
          <a:xfrm>
            <a:off x="5108575" y="2352675"/>
            <a:ext cx="1016000" cy="811213"/>
          </a:xfrm>
          <a:prstGeom prst="rect">
            <a:avLst/>
          </a:prstGeom>
          <a:noFill/>
          <a:ln w="9525">
            <a:noFill/>
            <a:miter lim="800000"/>
            <a:headEnd/>
            <a:tailEnd/>
          </a:ln>
        </p:spPr>
      </p:pic>
      <p:sp>
        <p:nvSpPr>
          <p:cNvPr id="8" name="Sağ Ok 7"/>
          <p:cNvSpPr/>
          <p:nvPr/>
        </p:nvSpPr>
        <p:spPr>
          <a:xfrm>
            <a:off x="6275388" y="2014538"/>
            <a:ext cx="647700" cy="323850"/>
          </a:xfrm>
          <a:prstGeom prst="rightArrow">
            <a:avLst/>
          </a:prstGeom>
          <a:solidFill>
            <a:srgbClr val="FF0000">
              <a:alpha val="9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 name="Resim 8"/>
          <p:cNvPicPr>
            <a:picLocks noChangeAspect="1"/>
          </p:cNvPicPr>
          <p:nvPr/>
        </p:nvPicPr>
        <p:blipFill>
          <a:blip r:embed="rId5">
            <a:extLst/>
          </a:blip>
          <a:stretch>
            <a:fillRect/>
          </a:stretch>
        </p:blipFill>
        <p:spPr>
          <a:xfrm>
            <a:off x="7092280" y="1268761"/>
            <a:ext cx="1800200" cy="1894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Resim 9"/>
          <p:cNvPicPr>
            <a:picLocks noChangeAspect="1"/>
          </p:cNvPicPr>
          <p:nvPr/>
        </p:nvPicPr>
        <p:blipFill>
          <a:blip r:embed="rId6">
            <a:extLst/>
          </a:blip>
          <a:stretch>
            <a:fillRect/>
          </a:stretch>
        </p:blipFill>
        <p:spPr>
          <a:xfrm>
            <a:off x="4166031" y="3645024"/>
            <a:ext cx="1885090" cy="18850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Sağ Ok 10"/>
          <p:cNvSpPr/>
          <p:nvPr/>
        </p:nvSpPr>
        <p:spPr>
          <a:xfrm>
            <a:off x="6275388" y="4565650"/>
            <a:ext cx="647700" cy="323850"/>
          </a:xfrm>
          <a:prstGeom prst="rightArrow">
            <a:avLst/>
          </a:prstGeom>
          <a:solidFill>
            <a:srgbClr val="FF0000">
              <a:alpha val="9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12" name="Resim 11"/>
          <p:cNvPicPr>
            <a:picLocks noChangeAspect="1"/>
          </p:cNvPicPr>
          <p:nvPr/>
        </p:nvPicPr>
        <p:blipFill>
          <a:blip r:embed="rId5">
            <a:extLst/>
          </a:blip>
          <a:stretch>
            <a:fillRect/>
          </a:stretch>
        </p:blipFill>
        <p:spPr>
          <a:xfrm>
            <a:off x="7152426" y="3645024"/>
            <a:ext cx="1800200" cy="18946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Nereye ve Ne Şekilde Başvurulabilir?</a:t>
            </a:r>
          </a:p>
        </p:txBody>
      </p:sp>
      <p:sp>
        <p:nvSpPr>
          <p:cNvPr id="3" name="İçerik Yer Tutucusu 2"/>
          <p:cNvSpPr>
            <a:spLocks noGrp="1"/>
          </p:cNvSpPr>
          <p:nvPr>
            <p:ph idx="1"/>
          </p:nvPr>
        </p:nvSpPr>
        <p:spPr>
          <a:xfrm>
            <a:off x="303213" y="2252663"/>
            <a:ext cx="8610600" cy="4105275"/>
          </a:xfrm>
          <a:ln>
            <a:noFill/>
          </a:ln>
        </p:spPr>
        <p:txBody>
          <a:bodyPr/>
          <a:lstStyle/>
          <a:p>
            <a:pPr marL="0" indent="0" algn="just">
              <a:buFont typeface="Wingdings" pitchFamily="2" charset="2"/>
              <a:buNone/>
              <a:defRPr/>
            </a:pPr>
            <a:endParaRPr lang="tr-TR" sz="2400" b="0" dirty="0" smtClean="0"/>
          </a:p>
          <a:p>
            <a:pPr algn="just">
              <a:buFont typeface="Wingdings" pitchFamily="2" charset="2"/>
              <a:buChar char="Ø"/>
              <a:defRPr/>
            </a:pPr>
            <a:r>
              <a:rPr lang="tr-TR" sz="2400" b="0" dirty="0" smtClean="0"/>
              <a:t>4/a kapsamında aylık alanların </a:t>
            </a:r>
            <a:r>
              <a:rPr lang="tr-TR" sz="2400" b="0" u="sng" dirty="0" smtClean="0">
                <a:solidFill>
                  <a:srgbClr val="FF0000"/>
                </a:solidFill>
              </a:rPr>
              <a:t>ikametgahının bulunduğu sosyal </a:t>
            </a:r>
            <a:r>
              <a:rPr lang="tr-TR" sz="2400" b="0" u="sng" dirty="0">
                <a:solidFill>
                  <a:srgbClr val="FF0000"/>
                </a:solidFill>
              </a:rPr>
              <a:t>güvenlik il müdürlüğüne/sosyal güvenlik </a:t>
            </a:r>
            <a:r>
              <a:rPr lang="tr-TR" sz="2400" b="0" u="sng" dirty="0" smtClean="0">
                <a:solidFill>
                  <a:srgbClr val="FF0000"/>
                </a:solidFill>
              </a:rPr>
              <a:t>merkezine</a:t>
            </a:r>
            <a:r>
              <a:rPr lang="tr-TR" sz="2400" b="0" u="sng" dirty="0" smtClean="0"/>
              <a:t>,</a:t>
            </a:r>
          </a:p>
          <a:p>
            <a:pPr algn="just">
              <a:buFont typeface="Wingdings" pitchFamily="2" charset="2"/>
              <a:buChar char="Ø"/>
              <a:defRPr/>
            </a:pPr>
            <a:endParaRPr lang="tr-TR" sz="800" b="0" dirty="0"/>
          </a:p>
          <a:p>
            <a:pPr algn="just">
              <a:buFont typeface="Wingdings" pitchFamily="2" charset="2"/>
              <a:buChar char="Ø"/>
              <a:defRPr/>
            </a:pPr>
            <a:r>
              <a:rPr lang="tr-TR" sz="2400" b="0" dirty="0" smtClean="0"/>
              <a:t>4/b </a:t>
            </a:r>
            <a:r>
              <a:rPr lang="tr-TR" sz="2400" b="0" dirty="0"/>
              <a:t>kapsamında aylık alanların </a:t>
            </a:r>
            <a:r>
              <a:rPr lang="tr-TR" sz="2400" b="0" dirty="0" smtClean="0"/>
              <a:t>sigortalı </a:t>
            </a:r>
            <a:r>
              <a:rPr lang="tr-TR" sz="2400" b="0" u="sng" dirty="0">
                <a:solidFill>
                  <a:srgbClr val="FF0000"/>
                </a:solidFill>
              </a:rPr>
              <a:t>dosyalarının bulunduğu sosyal güvenlik il müdürlüğüne/sosyal güvenlik </a:t>
            </a:r>
            <a:r>
              <a:rPr lang="tr-TR" sz="2400" b="0" u="sng" dirty="0" smtClean="0">
                <a:solidFill>
                  <a:srgbClr val="FF0000"/>
                </a:solidFill>
              </a:rPr>
              <a:t>merkezine</a:t>
            </a:r>
            <a:r>
              <a:rPr lang="tr-TR" sz="2400" b="0" u="sng" dirty="0" smtClean="0"/>
              <a:t>,</a:t>
            </a:r>
          </a:p>
          <a:p>
            <a:pPr algn="just">
              <a:buFont typeface="Wingdings" pitchFamily="2" charset="2"/>
              <a:buChar char="Ø"/>
              <a:defRPr/>
            </a:pPr>
            <a:endParaRPr lang="tr-TR" sz="800" b="0" dirty="0" smtClean="0"/>
          </a:p>
          <a:p>
            <a:pPr algn="just">
              <a:buFont typeface="Wingdings" pitchFamily="2" charset="2"/>
              <a:buChar char="Ø"/>
              <a:defRPr/>
            </a:pPr>
            <a:r>
              <a:rPr lang="tr-TR" sz="2400" b="0" dirty="0" smtClean="0"/>
              <a:t>4/c kapsamında </a:t>
            </a:r>
            <a:r>
              <a:rPr lang="tr-TR" sz="2400" b="0" dirty="0"/>
              <a:t>aylık alanların </a:t>
            </a:r>
            <a:r>
              <a:rPr lang="tr-TR" sz="2400" b="0" u="sng" dirty="0" smtClean="0">
                <a:solidFill>
                  <a:srgbClr val="FF0000"/>
                </a:solidFill>
              </a:rPr>
              <a:t>Emeklilik </a:t>
            </a:r>
            <a:r>
              <a:rPr lang="tr-TR" sz="2400" b="0" u="sng" dirty="0">
                <a:solidFill>
                  <a:srgbClr val="FF0000"/>
                </a:solidFill>
              </a:rPr>
              <a:t>Hizmetleri Genel Müdürlüğü Kamu Görevlileri Ödemeler Daire Başkanlığı </a:t>
            </a:r>
            <a:r>
              <a:rPr lang="tr-TR" sz="2400" b="0" u="sng" dirty="0" err="1">
                <a:solidFill>
                  <a:srgbClr val="FF0000"/>
                </a:solidFill>
              </a:rPr>
              <a:t>Mithatpaşa</a:t>
            </a:r>
            <a:r>
              <a:rPr lang="tr-TR" sz="2400" b="0" u="sng" dirty="0">
                <a:solidFill>
                  <a:srgbClr val="FF0000"/>
                </a:solidFill>
              </a:rPr>
              <a:t> Caddesi No:7 </a:t>
            </a:r>
            <a:r>
              <a:rPr lang="tr-TR" sz="2400" b="0" u="sng" dirty="0" err="1">
                <a:solidFill>
                  <a:srgbClr val="FF0000"/>
                </a:solidFill>
              </a:rPr>
              <a:t>Sıhhıye</a:t>
            </a:r>
            <a:r>
              <a:rPr lang="tr-TR" sz="2400" b="0" u="sng" dirty="0">
                <a:solidFill>
                  <a:srgbClr val="FF0000"/>
                </a:solidFill>
              </a:rPr>
              <a:t>/ANKARA </a:t>
            </a:r>
            <a:r>
              <a:rPr lang="tr-TR" sz="2400" b="0" u="sng" dirty="0" smtClean="0">
                <a:solidFill>
                  <a:srgbClr val="FF0000"/>
                </a:solidFill>
              </a:rPr>
              <a:t>adresine</a:t>
            </a:r>
            <a:r>
              <a:rPr lang="tr-TR" sz="2400" b="0" u="sng" dirty="0" smtClean="0"/>
              <a:t>,</a:t>
            </a:r>
          </a:p>
          <a:p>
            <a:pPr>
              <a:buFont typeface="Wingdings" pitchFamily="2" charset="2"/>
              <a:buChar char="Ø"/>
              <a:defRPr/>
            </a:pPr>
            <a:endParaRPr lang="tr-TR" sz="2400" dirty="0"/>
          </a:p>
          <a:p>
            <a:pPr marL="0" indent="0">
              <a:buFont typeface="Wingdings" pitchFamily="2" charset="2"/>
              <a:buNone/>
              <a:defRPr/>
            </a:pPr>
            <a:r>
              <a:rPr lang="tr-TR" sz="2400" dirty="0"/>
              <a:t>başvuruda bulunmaları gerekmektedir.</a:t>
            </a:r>
          </a:p>
          <a:p>
            <a:pPr marL="0" indent="0">
              <a:buFont typeface="Wingdings" pitchFamily="2" charset="2"/>
              <a:buNone/>
              <a:defRPr/>
            </a:pPr>
            <a:endParaRPr lang="tr-TR" sz="2400" dirty="0"/>
          </a:p>
        </p:txBody>
      </p:sp>
      <p:sp>
        <p:nvSpPr>
          <p:cNvPr id="24580"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FF5010D-B682-47A3-94FF-E0656542987E}" type="slidenum">
              <a:rPr lang="tr-TR" smtClean="0"/>
              <a:pPr/>
              <a:t>19</a:t>
            </a:fld>
            <a:endParaRPr lang="tr-TR" smtClean="0"/>
          </a:p>
        </p:txBody>
      </p:sp>
      <p:sp>
        <p:nvSpPr>
          <p:cNvPr id="5" name="Dikdörtgen 4"/>
          <p:cNvSpPr/>
          <p:nvPr/>
        </p:nvSpPr>
        <p:spPr>
          <a:xfrm>
            <a:off x="467544" y="1052736"/>
            <a:ext cx="8280920" cy="1200329"/>
          </a:xfrm>
          <a:prstGeom prst="rect">
            <a:avLst/>
          </a:prstGeom>
          <a:effectLst>
            <a:outerShdw blurRad="40000" dist="23000" dir="5400000" rotWithShape="0">
              <a:srgbClr val="000000">
                <a:alpha val="35000"/>
              </a:srgbClr>
            </a:outerShdw>
          </a:effectLst>
        </p:spPr>
        <p:style>
          <a:lnRef idx="0">
            <a:schemeClr val="accent2"/>
          </a:lnRef>
          <a:fillRef idx="3">
            <a:schemeClr val="accent2"/>
          </a:fillRef>
          <a:effectRef idx="3">
            <a:schemeClr val="accent2"/>
          </a:effectRef>
          <a:fontRef idx="minor">
            <a:schemeClr val="lt1"/>
          </a:fontRef>
        </p:style>
        <p:txBody>
          <a:bodyPr>
            <a:spAutoFit/>
          </a:bodyPr>
          <a:lstStyle/>
          <a:p>
            <a:pPr algn="just"/>
            <a:r>
              <a:rPr lang="tr-TR" sz="2400">
                <a:solidFill>
                  <a:srgbClr val="FFFFFF"/>
                </a:solidFill>
                <a:latin typeface="Calibri" pitchFamily="34" charset="0"/>
                <a:ea typeface="Calibri" pitchFamily="34" charset="0"/>
                <a:cs typeface="Calibri" pitchFamily="34" charset="0"/>
              </a:rPr>
              <a:t>Emeklilik veya yaşlılık aylığı almakta iken kamuya ait işyerlerinde çalışmaları nedeniyle aylıkları yersiz olarak ödendiği tespit edilenlerden </a:t>
            </a:r>
            <a:r>
              <a:rPr lang="es-ES" sz="2400">
                <a:solidFill>
                  <a:srgbClr val="FFFFFF"/>
                </a:solidFill>
                <a:latin typeface="Calibri" pitchFamily="34" charset="0"/>
                <a:ea typeface="Calibri" pitchFamily="34" charset="0"/>
                <a:cs typeface="Calibri" pitchFamily="34" charset="0"/>
              </a:rPr>
              <a:t>elden ya da posta yoluyla</a:t>
            </a:r>
            <a:r>
              <a:rPr lang="tr-TR" sz="2400">
                <a:solidFill>
                  <a:srgbClr val="FFFFFF"/>
                </a:solidFill>
                <a:latin typeface="Calibri" pitchFamily="34" charset="0"/>
                <a:ea typeface="Calibri" pitchFamily="34" charset="0"/>
                <a:cs typeface="Calibri" pitchFamily="34"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Hangi </a:t>
            </a:r>
            <a:r>
              <a:rPr lang="tr-TR" sz="2600" b="1" dirty="0" smtClean="0">
                <a:effectLst>
                  <a:outerShdw blurRad="38100" dist="38100" dir="2700000" algn="tl">
                    <a:srgbClr val="000000">
                      <a:alpha val="43137"/>
                    </a:srgbClr>
                  </a:outerShdw>
                </a:effectLst>
              </a:rPr>
              <a:t>Borçları </a:t>
            </a:r>
            <a:r>
              <a:rPr lang="tr-TR" sz="2600" b="1" dirty="0">
                <a:effectLst>
                  <a:outerShdw blurRad="38100" dist="38100" dir="2700000" algn="tl">
                    <a:srgbClr val="000000">
                      <a:alpha val="43137"/>
                    </a:srgbClr>
                  </a:outerShdw>
                </a:effectLst>
              </a:rPr>
              <a:t>Kapsıyor?</a:t>
            </a:r>
            <a:endParaRPr lang="tr-TR" sz="2600" b="1" dirty="0" smtClean="0">
              <a:effectLst>
                <a:outerShdw blurRad="38100" dist="38100" dir="2700000" algn="tl">
                  <a:srgbClr val="000000">
                    <a:alpha val="43137"/>
                  </a:srgbClr>
                </a:outerShdw>
              </a:effectLst>
            </a:endParaRPr>
          </a:p>
        </p:txBody>
      </p:sp>
      <p:sp>
        <p:nvSpPr>
          <p:cNvPr id="13" name="İçerik Yer Tutucusu 12"/>
          <p:cNvSpPr>
            <a:spLocks noGrp="1"/>
          </p:cNvSpPr>
          <p:nvPr>
            <p:ph idx="1"/>
          </p:nvPr>
        </p:nvSpPr>
        <p:spPr>
          <a:xfrm>
            <a:off x="304800" y="1071563"/>
            <a:ext cx="8610600" cy="5357812"/>
          </a:xfrm>
          <a:ln>
            <a:noFill/>
          </a:ln>
        </p:spPr>
        <p:txBody>
          <a:bodyPr/>
          <a:lstStyle/>
          <a:p>
            <a:pPr algn="just">
              <a:tabLst>
                <a:tab pos="361950" algn="l"/>
                <a:tab pos="446088" algn="l"/>
              </a:tabLst>
              <a:defRPr/>
            </a:pPr>
            <a:r>
              <a:rPr lang="tr-TR" sz="2400" u="sng" dirty="0"/>
              <a:t>2014 yılı Nisan</a:t>
            </a:r>
            <a:r>
              <a:rPr lang="tr-TR" sz="2400" dirty="0"/>
              <a:t> </a:t>
            </a:r>
            <a:r>
              <a:rPr lang="tr-TR" sz="2400" b="0" dirty="0"/>
              <a:t>ve önceki aylara </a:t>
            </a:r>
            <a:r>
              <a:rPr lang="tr-TR" sz="2400" b="0" dirty="0" smtClean="0"/>
              <a:t>ilişkin olup</a:t>
            </a:r>
            <a:r>
              <a:rPr lang="tr-TR" sz="2400" b="0" dirty="0"/>
              <a:t>,</a:t>
            </a:r>
            <a:r>
              <a:rPr lang="tr-TR" sz="2400" dirty="0"/>
              <a:t> </a:t>
            </a:r>
            <a:r>
              <a:rPr lang="tr-TR" sz="2400" u="sng" dirty="0" smtClean="0"/>
              <a:t>10 Eylül 2014</a:t>
            </a:r>
            <a:r>
              <a:rPr lang="tr-TR" sz="2400" b="0" dirty="0" smtClean="0"/>
              <a:t> </a:t>
            </a:r>
            <a:r>
              <a:rPr lang="tr-TR" sz="2400" b="0" dirty="0"/>
              <a:t>ve öncesinde tahakkuk ettiği halde ödenmemiş olan</a:t>
            </a:r>
            <a:endParaRPr lang="tr-TR" sz="2400" b="0" dirty="0" smtClean="0"/>
          </a:p>
          <a:p>
            <a:pPr marL="0" indent="0" algn="just">
              <a:buFont typeface="Wingdings" pitchFamily="2" charset="2"/>
              <a:buNone/>
              <a:tabLst>
                <a:tab pos="361950" algn="l"/>
                <a:tab pos="446088" algn="l"/>
              </a:tabLst>
              <a:defRPr/>
            </a:pPr>
            <a:endParaRPr lang="tr-TR" sz="2150" b="0" dirty="0"/>
          </a:p>
          <a:p>
            <a:pPr marL="0" indent="180975" algn="just">
              <a:buFont typeface="Wingdings" pitchFamily="2" charset="2"/>
              <a:buChar char="Ø"/>
              <a:tabLst>
                <a:tab pos="361950" algn="l"/>
                <a:tab pos="446088" algn="l"/>
              </a:tabLst>
              <a:defRPr/>
            </a:pPr>
            <a:endParaRPr lang="tr-TR" sz="2150" dirty="0" smtClean="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smtClean="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smtClean="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smtClean="0">
              <a:solidFill>
                <a:schemeClr val="accent2">
                  <a:lumMod val="75000"/>
                </a:schemeClr>
              </a:solidFill>
            </a:endParaRPr>
          </a:p>
          <a:p>
            <a:pPr marL="0" indent="180975" algn="just">
              <a:buFont typeface="Wingdings" pitchFamily="2" charset="2"/>
              <a:buChar char="Ø"/>
              <a:tabLst>
                <a:tab pos="361950" algn="l"/>
                <a:tab pos="446088" algn="l"/>
              </a:tabLst>
              <a:defRPr/>
            </a:pPr>
            <a:endParaRPr lang="tr-TR" sz="2150" dirty="0">
              <a:solidFill>
                <a:schemeClr val="accent2">
                  <a:lumMod val="75000"/>
                </a:schemeClr>
              </a:solidFill>
            </a:endParaRPr>
          </a:p>
          <a:p>
            <a:pPr marL="0" indent="180975" algn="just">
              <a:buFont typeface="Wingdings" pitchFamily="2" charset="2"/>
              <a:buNone/>
              <a:tabLst>
                <a:tab pos="361950" algn="l"/>
                <a:tab pos="446088" algn="l"/>
              </a:tabLst>
              <a:defRPr/>
            </a:pPr>
            <a:endParaRPr lang="tr-TR" sz="2400" dirty="0" smtClean="0">
              <a:solidFill>
                <a:schemeClr val="accent2">
                  <a:lumMod val="75000"/>
                </a:schemeClr>
              </a:solidFill>
            </a:endParaRPr>
          </a:p>
          <a:p>
            <a:pPr marL="182563" indent="-90488" algn="just">
              <a:buFont typeface="Wingdings" pitchFamily="2" charset="2"/>
              <a:buNone/>
              <a:tabLst>
                <a:tab pos="361950" algn="l"/>
                <a:tab pos="446088" algn="l"/>
              </a:tabLst>
              <a:defRPr/>
            </a:pPr>
            <a:r>
              <a:rPr lang="tr-TR" sz="2100" kern="1200" dirty="0" smtClean="0">
                <a:solidFill>
                  <a:schemeClr val="accent2">
                    <a:lumMod val="75000"/>
                  </a:schemeClr>
                </a:solidFill>
              </a:rPr>
              <a:t> borç </a:t>
            </a:r>
            <a:r>
              <a:rPr lang="tr-TR" sz="2100" kern="1200" dirty="0">
                <a:solidFill>
                  <a:schemeClr val="accent2">
                    <a:lumMod val="75000"/>
                  </a:schemeClr>
                </a:solidFill>
              </a:rPr>
              <a:t>asılları ile bu borçlara bağlı gecikme cezası ve gecikme </a:t>
            </a:r>
            <a:r>
              <a:rPr lang="tr-TR" sz="2100" kern="1200" dirty="0" smtClean="0">
                <a:solidFill>
                  <a:schemeClr val="accent2">
                    <a:lumMod val="75000"/>
                  </a:schemeClr>
                </a:solidFill>
              </a:rPr>
              <a:t>zammı tutarları,</a:t>
            </a:r>
            <a:endParaRPr lang="tr-TR" sz="2100" kern="1200" dirty="0">
              <a:solidFill>
                <a:schemeClr val="accent2">
                  <a:lumMod val="75000"/>
                </a:schemeClr>
              </a:solidFill>
            </a:endParaRPr>
          </a:p>
        </p:txBody>
      </p:sp>
      <p:sp>
        <p:nvSpPr>
          <p:cNvPr id="7172" name="Slide Number Placeholder 4"/>
          <p:cNvSpPr txBox="1">
            <a:spLocks noGrp="1"/>
          </p:cNvSpPr>
          <p:nvPr/>
        </p:nvSpPr>
        <p:spPr bwMode="auto">
          <a:xfrm>
            <a:off x="7956550" y="6492875"/>
            <a:ext cx="830263" cy="365125"/>
          </a:xfrm>
          <a:prstGeom prst="rect">
            <a:avLst/>
          </a:prstGeom>
          <a:noFill/>
          <a:ln w="9525">
            <a:noFill/>
            <a:miter lim="800000"/>
            <a:headEnd/>
            <a:tailEnd/>
          </a:ln>
        </p:spPr>
        <p:txBody>
          <a:bodyPr anchor="ctr"/>
          <a:lstStyle/>
          <a:p>
            <a:pPr algn="r"/>
            <a:fld id="{8BD02D4A-1702-4B30-BDDA-CB8A9D65CEAC}" type="slidenum">
              <a:rPr lang="tr-TR" sz="1200" b="1"/>
              <a:pPr algn="r"/>
              <a:t>2</a:t>
            </a:fld>
            <a:endParaRPr lang="tr-TR" sz="1200" b="1"/>
          </a:p>
        </p:txBody>
      </p:sp>
      <p:sp>
        <p:nvSpPr>
          <p:cNvPr id="2" name="Metin kutusu 1"/>
          <p:cNvSpPr txBox="1"/>
          <p:nvPr/>
        </p:nvSpPr>
        <p:spPr>
          <a:xfrm>
            <a:off x="428625" y="1862138"/>
            <a:ext cx="3948113" cy="3648075"/>
          </a:xfrm>
          <a:prstGeom prst="rect">
            <a:avLst/>
          </a:prstGeom>
          <a:noFill/>
          <a:ln>
            <a:noFill/>
          </a:ln>
        </p:spPr>
        <p:txBody>
          <a:bodyPr>
            <a:spAutoFit/>
          </a:bodyPr>
          <a:lstStyle/>
          <a:p>
            <a:pPr indent="361950"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Sigorta primi,</a:t>
            </a:r>
          </a:p>
          <a:p>
            <a:pPr indent="180975"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	İşsizlik sigortası primi,</a:t>
            </a:r>
          </a:p>
          <a:p>
            <a:pPr indent="180975"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	Sosyal güvenlik destek primi,</a:t>
            </a:r>
          </a:p>
          <a:p>
            <a:pPr indent="180975"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	Genel sağlık sigortası primi,</a:t>
            </a:r>
          </a:p>
          <a:p>
            <a:pPr indent="180975"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	İsteğe bağlı sigorta ve topluluk sigortası primleri,</a:t>
            </a:r>
          </a:p>
          <a:p>
            <a:pPr indent="361950" algn="just">
              <a:buFont typeface="Wingdings" pitchFamily="2" charset="2"/>
              <a:buChar char="Ø"/>
              <a:tabLst>
                <a:tab pos="4572000" algn="l"/>
              </a:tabLst>
              <a:defRPr/>
            </a:pPr>
            <a:r>
              <a:rPr lang="tr-TR" sz="2100" b="1" dirty="0">
                <a:solidFill>
                  <a:srgbClr val="FF0000"/>
                </a:solidFill>
                <a:latin typeface="Calibri" pitchFamily="34" charset="0"/>
                <a:cs typeface="+mn-cs"/>
              </a:rPr>
              <a:t>Emeklilik keseneği ve kurum karşılığı ile ek karşılık primi,</a:t>
            </a:r>
          </a:p>
          <a:p>
            <a:pPr indent="180975" algn="just">
              <a:buFont typeface="Wingdings" pitchFamily="2" charset="2"/>
              <a:buChar char="Ø"/>
              <a:tabLst>
                <a:tab pos="361950" algn="l"/>
                <a:tab pos="446088" algn="l"/>
              </a:tabLst>
              <a:defRPr/>
            </a:pPr>
            <a:r>
              <a:rPr lang="tr-TR" sz="2100" b="1" dirty="0">
                <a:solidFill>
                  <a:srgbClr val="FF0000"/>
                </a:solidFill>
                <a:latin typeface="Calibri" pitchFamily="34" charset="0"/>
                <a:cs typeface="+mn-cs"/>
              </a:rPr>
              <a:t>	Kurumca tahsil edilen; damga vergisi, özel işlem vergisi, eğitime katkı payı,</a:t>
            </a:r>
          </a:p>
        </p:txBody>
      </p:sp>
      <p:sp>
        <p:nvSpPr>
          <p:cNvPr id="7174" name="Metin kutusu 7"/>
          <p:cNvSpPr txBox="1">
            <a:spLocks noChangeArrowheads="1"/>
          </p:cNvSpPr>
          <p:nvPr/>
        </p:nvSpPr>
        <p:spPr bwMode="auto">
          <a:xfrm>
            <a:off x="4787900" y="1862138"/>
            <a:ext cx="3998913" cy="3970337"/>
          </a:xfrm>
          <a:prstGeom prst="rect">
            <a:avLst/>
          </a:prstGeom>
          <a:noFill/>
          <a:ln w="9525">
            <a:noFill/>
            <a:miter lim="800000"/>
            <a:headEnd/>
            <a:tailEnd/>
          </a:ln>
        </p:spPr>
        <p:txBody>
          <a:bodyPr>
            <a:spAutoFit/>
          </a:bodyPr>
          <a:lstStyle/>
          <a:p>
            <a:pPr indent="361950" algn="just">
              <a:buFont typeface="Wingdings" pitchFamily="2" charset="2"/>
              <a:buChar char="Ø"/>
              <a:tabLst>
                <a:tab pos="361950" algn="l"/>
                <a:tab pos="446088" algn="l"/>
              </a:tabLst>
            </a:pPr>
            <a:r>
              <a:rPr lang="tr-TR" sz="2100" b="1">
                <a:solidFill>
                  <a:srgbClr val="FF0000"/>
                </a:solidFill>
                <a:latin typeface="Calibri" pitchFamily="34" charset="0"/>
              </a:rPr>
              <a:t>30 Nisan 2014 tarihine kadar bitirilmiş özel nitelikteki inşaatlar ile ihale konusu işlere ilişkin eksik işçilik tutarı üzerinden hesaplanan sigorta primi,</a:t>
            </a:r>
          </a:p>
          <a:p>
            <a:pPr indent="361950" algn="just">
              <a:buFont typeface="Wingdings" pitchFamily="2" charset="2"/>
              <a:buChar char="Ø"/>
              <a:tabLst>
                <a:tab pos="361950" algn="l"/>
                <a:tab pos="446088" algn="l"/>
              </a:tabLst>
            </a:pPr>
            <a:r>
              <a:rPr lang="tr-TR" sz="2100" b="1">
                <a:solidFill>
                  <a:srgbClr val="FF0000"/>
                </a:solidFill>
                <a:latin typeface="Calibri" pitchFamily="34" charset="0"/>
              </a:rPr>
              <a:t>Aylık almakta iken kamuya ait işyerlerinde çalışmaları nedeniyle aylıkları kesilmesi gerekenlere,   11 Eylül 2014 tarihini takip eden ödeme dönemine kadar yersiz olarak ödendiği tespit edilen aylıklara ilişkin,</a:t>
            </a:r>
          </a:p>
        </p:txBody>
      </p:sp>
      <p:sp>
        <p:nvSpPr>
          <p:cNvPr id="7175" name="Slayt Numarası Yer Tutucusu 2"/>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1FB536BF-8848-404A-868F-B6A65F2ED95E}" type="slidenum">
              <a:rPr lang="tr-TR" smtClean="0"/>
              <a:pPr/>
              <a:t>2</a:t>
            </a:fld>
            <a:endParaRPr lang="tr-TR"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smtClean="0">
                <a:effectLst>
                  <a:outerShdw blurRad="38100" dist="38100" dir="2700000" algn="tl">
                    <a:srgbClr val="000000">
                      <a:alpha val="43137"/>
                    </a:srgbClr>
                  </a:outerShdw>
                </a:effectLst>
              </a:rPr>
              <a:t>Yapılandırma Tutarlarını Önceden </a:t>
            </a:r>
            <a:r>
              <a:rPr lang="tr-TR" sz="2600" b="1" dirty="0" err="1" smtClean="0">
                <a:effectLst>
                  <a:outerShdw blurRad="38100" dist="38100" dir="2700000" algn="tl">
                    <a:srgbClr val="000000">
                      <a:alpha val="43137"/>
                    </a:srgbClr>
                  </a:outerShdw>
                </a:effectLst>
              </a:rPr>
              <a:t>Görebilirmiyiz</a:t>
            </a:r>
            <a:r>
              <a:rPr lang="tr-TR" sz="2600" b="1" dirty="0" smtClean="0">
                <a:effectLst>
                  <a:outerShdw blurRad="38100" dist="38100" dir="2700000" algn="tl">
                    <a:srgbClr val="000000">
                      <a:alpha val="43137"/>
                    </a:srgbClr>
                  </a:outerShdw>
                </a:effectLst>
              </a:rPr>
              <a:t>?</a:t>
            </a:r>
            <a:endParaRPr lang="tr-TR" sz="2600" b="1" dirty="0">
              <a:effectLst>
                <a:outerShdw blurRad="38100" dist="38100" dir="2700000" algn="tl">
                  <a:srgbClr val="000000">
                    <a:alpha val="43137"/>
                  </a:srgbClr>
                </a:outerShdw>
              </a:effectLst>
            </a:endParaRPr>
          </a:p>
        </p:txBody>
      </p:sp>
      <p:sp>
        <p:nvSpPr>
          <p:cNvPr id="25603" name="İçerik Yer Tutucusu 2"/>
          <p:cNvSpPr>
            <a:spLocks noGrp="1"/>
          </p:cNvSpPr>
          <p:nvPr>
            <p:ph idx="1"/>
          </p:nvPr>
        </p:nvSpPr>
        <p:spPr bwMode="auto">
          <a:xfrm>
            <a:off x="304800" y="1071563"/>
            <a:ext cx="8610600" cy="5357812"/>
          </a:xfrm>
          <a:noFill/>
          <a:ln>
            <a:noFill/>
            <a:miter lim="800000"/>
            <a:headEnd/>
            <a:tailEnd/>
          </a:ln>
        </p:spPr>
        <p:txBody>
          <a:bodyPr vert="horz" wrap="square" lIns="91440" tIns="45720" rIns="91440" bIns="45720" numCol="1" anchor="t" anchorCtr="0" compatLnSpc="1">
            <a:prstTxWarp prst="textNoShape">
              <a:avLst/>
            </a:prstTxWarp>
          </a:bodyPr>
          <a:lstStyle/>
          <a:p>
            <a:pPr marL="0" indent="0" algn="just">
              <a:buFont typeface="Wingdings" pitchFamily="2" charset="2"/>
              <a:buNone/>
            </a:pPr>
            <a:endParaRPr lang="tr-TR" sz="2400" b="0" smtClean="0"/>
          </a:p>
          <a:p>
            <a:pPr marL="0" indent="0" algn="just">
              <a:buFont typeface="Wingdings" pitchFamily="2" charset="2"/>
              <a:buNone/>
            </a:pPr>
            <a:endParaRPr lang="tr-TR" sz="2400" b="0" smtClean="0"/>
          </a:p>
          <a:p>
            <a:pPr marL="0" indent="0" algn="just">
              <a:buFont typeface="Wingdings" pitchFamily="2" charset="2"/>
              <a:buNone/>
            </a:pPr>
            <a:r>
              <a:rPr lang="tr-TR" sz="2400" b="0" smtClean="0"/>
              <a:t>4/b kapsamında (Bağ-Kur) sigortalı olanlar, prim borçlarını yapılandırmaları halinde ödeyecekleri taksit tutarlarını T.C. Kimlik numaraları ile </a:t>
            </a:r>
            <a:r>
              <a:rPr lang="tr-TR" sz="2400" b="0" smtClean="0">
                <a:solidFill>
                  <a:srgbClr val="FF0000"/>
                </a:solidFill>
              </a:rPr>
              <a:t>www.sgk.gov. tr</a:t>
            </a:r>
            <a:r>
              <a:rPr lang="tr-TR" sz="2400" b="0" smtClean="0"/>
              <a:t>. internet adresindeki “E-SGK” bölümünde yer alan “</a:t>
            </a:r>
            <a:r>
              <a:rPr lang="tr-TR" sz="2400" b="0" smtClean="0">
                <a:solidFill>
                  <a:srgbClr val="FF0000"/>
                </a:solidFill>
              </a:rPr>
              <a:t>E-Hizmetler</a:t>
            </a:r>
            <a:r>
              <a:rPr lang="tr-TR" sz="2400" b="0" smtClean="0"/>
              <a:t>”  menüsünden yahut “</a:t>
            </a:r>
            <a:r>
              <a:rPr lang="tr-TR" sz="2400" b="0" smtClean="0">
                <a:solidFill>
                  <a:srgbClr val="FF0000"/>
                </a:solidFill>
              </a:rPr>
              <a:t>https://esgm.sgk.gov.tr/Esgm</a:t>
            </a:r>
            <a:r>
              <a:rPr lang="tr-TR" sz="2400" b="0" smtClean="0"/>
              <a:t>/” linkinden görebilirler. </a:t>
            </a:r>
          </a:p>
          <a:p>
            <a:pPr marL="0" indent="0" algn="just">
              <a:buFont typeface="Wingdings" pitchFamily="2" charset="2"/>
              <a:buNone/>
            </a:pPr>
            <a:endParaRPr lang="tr-TR" sz="2400" b="0" smtClean="0"/>
          </a:p>
        </p:txBody>
      </p:sp>
      <p:sp>
        <p:nvSpPr>
          <p:cNvPr id="25604"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95FD703-34EF-4E8F-BAC7-5926D8E7F1CB}" type="slidenum">
              <a:rPr lang="tr-TR" smtClean="0"/>
              <a:pPr/>
              <a:t>20</a:t>
            </a:fld>
            <a:endParaRPr lang="tr-TR" smtClean="0"/>
          </a:p>
        </p:txBody>
      </p:sp>
      <p:pic>
        <p:nvPicPr>
          <p:cNvPr id="6" name="Resim 5"/>
          <p:cNvPicPr>
            <a:picLocks noChangeAspect="1"/>
          </p:cNvPicPr>
          <p:nvPr/>
        </p:nvPicPr>
        <p:blipFill>
          <a:blip r:embed="rId2">
            <a:extLst/>
          </a:blip>
          <a:stretch>
            <a:fillRect/>
          </a:stretch>
        </p:blipFill>
        <p:spPr>
          <a:xfrm>
            <a:off x="1043608" y="4077072"/>
            <a:ext cx="6984776" cy="20750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Başka Ne Tür Avantajlar Sağlamaktadır?</a:t>
            </a:r>
          </a:p>
        </p:txBody>
      </p:sp>
      <p:sp>
        <p:nvSpPr>
          <p:cNvPr id="26627" name="İçerik Yer Tutucusu 2"/>
          <p:cNvSpPr>
            <a:spLocks noGrp="1"/>
          </p:cNvSpPr>
          <p:nvPr>
            <p:ph idx="1"/>
          </p:nvPr>
        </p:nvSpPr>
        <p:spPr bwMode="auto">
          <a:xfrm>
            <a:off x="323850" y="801688"/>
            <a:ext cx="4400550" cy="5357812"/>
          </a:xfrm>
          <a:noFill/>
          <a:ln>
            <a:noFill/>
            <a:miter lim="800000"/>
            <a:headEnd/>
            <a:tailEnd/>
          </a:ln>
        </p:spPr>
        <p:txBody>
          <a:bodyPr vert="horz" wrap="square" lIns="91440" tIns="45720" rIns="91440" bIns="45720" numCol="1" anchor="t" anchorCtr="0" compatLnSpc="1">
            <a:prstTxWarp prst="textNoShape">
              <a:avLst/>
            </a:prstTxWarp>
          </a:bodyPr>
          <a:lstStyle/>
          <a:p>
            <a:pPr algn="just"/>
            <a:r>
              <a:rPr lang="tr-TR" smtClean="0"/>
              <a:t>Prim borçlarından dolayı sağlık hizmetlerinden faydalanamayan 4/b, EK-5, Ek-6 ve Kanunun 60 ıncı maddesinin birinci fıkrasının (g) bendine tabi genel sağlık sigortalıları; yapılandırıldığı tarihten sonraki cari aylardan 60 günden fazla prim borçlarının bulunmaması, yapılandırılan borçlarının ilk taksitini ödemeleri ve yapılandırmanın ihlal edilmemesi kaydıyla  kendileri ile bakmakla yükümlü olduğu kişiler, genel sağlık sigortası kapsamında sağlık hizmetlerinden yararlanacaklardır.</a:t>
            </a:r>
          </a:p>
        </p:txBody>
      </p:sp>
      <p:sp>
        <p:nvSpPr>
          <p:cNvPr id="26628"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CCCCCDFD-2943-4515-82E7-6E7B29E6A3B2}" type="slidenum">
              <a:rPr lang="tr-TR" smtClean="0"/>
              <a:pPr/>
              <a:t>21</a:t>
            </a:fld>
            <a:endParaRPr lang="tr-TR" smtClean="0"/>
          </a:p>
        </p:txBody>
      </p:sp>
      <p:sp>
        <p:nvSpPr>
          <p:cNvPr id="5" name="Dikdörtgen 4"/>
          <p:cNvSpPr/>
          <p:nvPr/>
        </p:nvSpPr>
        <p:spPr>
          <a:xfrm>
            <a:off x="475143" y="4509120"/>
            <a:ext cx="4248472" cy="1938992"/>
          </a:xfrm>
          <a:prstGeom prst="rect">
            <a:avLst/>
          </a:prstGeom>
          <a:effectLst>
            <a:outerShdw blurRad="76200" dir="13500000" sy="23000" kx="1200000" algn="br" rotWithShape="0">
              <a:prstClr val="black">
                <a:alpha val="20000"/>
              </a:prstClr>
            </a:outerShdw>
          </a:effectLst>
        </p:spPr>
        <p:style>
          <a:lnRef idx="0">
            <a:schemeClr val="accent6"/>
          </a:lnRef>
          <a:fillRef idx="3">
            <a:schemeClr val="accent6"/>
          </a:fillRef>
          <a:effectRef idx="3">
            <a:schemeClr val="accent6"/>
          </a:effectRef>
          <a:fontRef idx="minor">
            <a:schemeClr val="lt1"/>
          </a:fontRef>
        </p:style>
        <p:txBody>
          <a:bodyPr>
            <a:spAutoFit/>
          </a:bodyPr>
          <a:lstStyle/>
          <a:p>
            <a:pPr algn="just"/>
            <a:r>
              <a:rPr lang="tr-TR" sz="2000">
                <a:solidFill>
                  <a:srgbClr val="FFFFFF"/>
                </a:solidFill>
                <a:latin typeface="Calibri" pitchFamily="34" charset="0"/>
                <a:ea typeface="Calibri" pitchFamily="34" charset="0"/>
                <a:cs typeface="Calibri" pitchFamily="34" charset="0"/>
              </a:rPr>
              <a:t>Ayrıca borçlarını yapılandıran işverenler,</a:t>
            </a:r>
          </a:p>
          <a:p>
            <a:pPr algn="just">
              <a:buFont typeface="Wingdings" pitchFamily="2" charset="2"/>
              <a:buChar char="Ø"/>
            </a:pPr>
            <a:r>
              <a:rPr lang="tr-TR" sz="2000">
                <a:solidFill>
                  <a:srgbClr val="FFFFFF"/>
                </a:solidFill>
                <a:latin typeface="Calibri" pitchFamily="34" charset="0"/>
                <a:ea typeface="Calibri" pitchFamily="34" charset="0"/>
                <a:cs typeface="Calibri" pitchFamily="34" charset="0"/>
              </a:rPr>
              <a:t> Borcu yoktur yazısı alabilecek, </a:t>
            </a:r>
          </a:p>
          <a:p>
            <a:pPr algn="just">
              <a:buFont typeface="Wingdings" pitchFamily="2" charset="2"/>
              <a:buChar char="Ø"/>
            </a:pPr>
            <a:r>
              <a:rPr lang="tr-TR" sz="2000">
                <a:solidFill>
                  <a:srgbClr val="FFFFFF"/>
                </a:solidFill>
                <a:latin typeface="Calibri" pitchFamily="34" charset="0"/>
                <a:ea typeface="Calibri" pitchFamily="34" charset="0"/>
                <a:cs typeface="Calibri" pitchFamily="34" charset="0"/>
              </a:rPr>
              <a:t> Bu borçlarından dolayı icra takibi ve haciz işlemlerine uğramayacak,</a:t>
            </a:r>
          </a:p>
          <a:p>
            <a:pPr algn="just">
              <a:buFont typeface="Wingdings" pitchFamily="2" charset="2"/>
              <a:buChar char="Ø"/>
            </a:pPr>
            <a:r>
              <a:rPr lang="tr-TR" sz="2000">
                <a:solidFill>
                  <a:srgbClr val="FFFFFF"/>
                </a:solidFill>
                <a:latin typeface="Calibri" pitchFamily="34" charset="0"/>
                <a:ea typeface="Calibri" pitchFamily="34" charset="0"/>
                <a:cs typeface="Calibri" pitchFamily="34" charset="0"/>
              </a:rPr>
              <a:t> Teşviklerden yararlanabileceklerdir.</a:t>
            </a:r>
          </a:p>
        </p:txBody>
      </p:sp>
      <p:pic>
        <p:nvPicPr>
          <p:cNvPr id="26632" name="Resim 5"/>
          <p:cNvPicPr>
            <a:picLocks noChangeAspect="1"/>
          </p:cNvPicPr>
          <p:nvPr/>
        </p:nvPicPr>
        <p:blipFill>
          <a:blip r:embed="rId2"/>
          <a:srcRect/>
          <a:stretch>
            <a:fillRect/>
          </a:stretch>
        </p:blipFill>
        <p:spPr bwMode="auto">
          <a:xfrm rot="-360236">
            <a:off x="5553075" y="1541463"/>
            <a:ext cx="2293938" cy="2055812"/>
          </a:xfrm>
          <a:prstGeom prst="rect">
            <a:avLst/>
          </a:prstGeom>
          <a:noFill/>
          <a:ln w="9525">
            <a:noFill/>
            <a:miter lim="800000"/>
            <a:headEnd/>
            <a:tailEnd/>
          </a:ln>
        </p:spPr>
      </p:pic>
      <p:pic>
        <p:nvPicPr>
          <p:cNvPr id="26633" name="Resim 6"/>
          <p:cNvPicPr>
            <a:picLocks noChangeAspect="1"/>
          </p:cNvPicPr>
          <p:nvPr/>
        </p:nvPicPr>
        <p:blipFill>
          <a:blip r:embed="rId2"/>
          <a:srcRect/>
          <a:stretch>
            <a:fillRect/>
          </a:stretch>
        </p:blipFill>
        <p:spPr bwMode="auto">
          <a:xfrm rot="-277248">
            <a:off x="5697538" y="3862388"/>
            <a:ext cx="2293937" cy="2055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a:t>
            </a:r>
            <a:r>
              <a:rPr lang="tr-TR" sz="2600" b="1" dirty="0" smtClean="0">
                <a:effectLst>
                  <a:outerShdw blurRad="38100" dist="38100" dir="2700000" algn="tl">
                    <a:srgbClr val="000000">
                      <a:alpha val="43137"/>
                    </a:srgbClr>
                  </a:outerShdw>
                </a:effectLst>
              </a:rPr>
              <a:t>Hakkının Kaybedilmesi</a:t>
            </a:r>
            <a:endParaRPr lang="tr-TR" sz="2600" b="1" dirty="0">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304800" y="1071563"/>
            <a:ext cx="8610600" cy="5357812"/>
          </a:xfrm>
          <a:ln>
            <a:noFill/>
          </a:ln>
        </p:spPr>
        <p:txBody>
          <a:bodyPr/>
          <a:lstStyle/>
          <a:p>
            <a:pPr algn="just">
              <a:defRPr/>
            </a:pPr>
            <a:r>
              <a:rPr lang="tr-TR" sz="2400" b="0" dirty="0"/>
              <a:t>Yapılandırma taksitleri ile taksitlendirme süresi içerisinde tahakkuk edecek cari ay prim borçlarının, bir takvim yılı içerisinde, </a:t>
            </a:r>
            <a:r>
              <a:rPr lang="tr-TR" sz="2400" dirty="0" smtClean="0">
                <a:solidFill>
                  <a:srgbClr val="FF0000"/>
                </a:solidFill>
              </a:rPr>
              <a:t>ikiden </a:t>
            </a:r>
            <a:r>
              <a:rPr lang="tr-TR" sz="2400" b="0" dirty="0">
                <a:solidFill>
                  <a:srgbClr val="FF0000"/>
                </a:solidFill>
              </a:rPr>
              <a:t>fazla </a:t>
            </a:r>
            <a:r>
              <a:rPr lang="tr-TR" sz="2400" b="0" dirty="0" smtClean="0"/>
              <a:t>taksitin süresinde </a:t>
            </a:r>
            <a:r>
              <a:rPr lang="tr-TR" sz="2400" b="0" dirty="0"/>
              <a:t>ödenmemesi veya eksik ödenmesi halinde, taksitlendirme hakkı kaybedilecektir.</a:t>
            </a:r>
          </a:p>
          <a:p>
            <a:pPr algn="just">
              <a:defRPr/>
            </a:pPr>
            <a:endParaRPr lang="tr-TR" sz="2400" b="0" dirty="0"/>
          </a:p>
          <a:p>
            <a:pPr algn="just">
              <a:defRPr/>
            </a:pPr>
            <a:r>
              <a:rPr lang="tr-TR" sz="2400" b="0" dirty="0"/>
              <a:t>En fazla iki taksitin süresinde ödenmemesi veya eksik ödenmesi halinde, ödenmeyen veya eksik ödenen taksit tutarlarının son taksiti izleyen ayın sonuna kadar hesaplanacak geç ödeme zammı ile birlikte </a:t>
            </a:r>
            <a:r>
              <a:rPr lang="tr-TR" sz="2400" b="0" dirty="0" smtClean="0"/>
              <a:t>ödenmemesi halinde de </a:t>
            </a:r>
            <a:r>
              <a:rPr lang="tr-TR" sz="2400" b="0" dirty="0"/>
              <a:t>taksitlendirme hakkı kaybedilecektir</a:t>
            </a:r>
            <a:r>
              <a:rPr lang="tr-TR" sz="2400" b="0" dirty="0" smtClean="0"/>
              <a:t>.</a:t>
            </a:r>
          </a:p>
          <a:p>
            <a:pPr marL="0" indent="0" algn="just">
              <a:buFont typeface="Wingdings" pitchFamily="2" charset="2"/>
              <a:buNone/>
              <a:defRPr/>
            </a:pPr>
            <a:endParaRPr lang="tr-TR" sz="2400" b="0" dirty="0"/>
          </a:p>
        </p:txBody>
      </p:sp>
      <p:sp>
        <p:nvSpPr>
          <p:cNvPr id="27652"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FF8E72B-22AB-42C3-B04C-8D5053F98736}" type="slidenum">
              <a:rPr lang="tr-TR" smtClean="0"/>
              <a:pPr/>
              <a:t>22</a:t>
            </a:fld>
            <a:endParaRPr lang="tr-TR" smtClean="0"/>
          </a:p>
        </p:txBody>
      </p:sp>
      <p:sp>
        <p:nvSpPr>
          <p:cNvPr id="5" name="Dikdörtgen 4"/>
          <p:cNvSpPr/>
          <p:nvPr/>
        </p:nvSpPr>
        <p:spPr>
          <a:xfrm>
            <a:off x="385417" y="5512656"/>
            <a:ext cx="8352928" cy="830997"/>
          </a:xfrm>
          <a:prstGeom prst="rect">
            <a:avLst/>
          </a:prstGeom>
          <a:effectLst>
            <a:glow rad="2286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a:spAutoFit/>
          </a:bodyPr>
          <a:lstStyle/>
          <a:p>
            <a:pPr algn="ctr"/>
            <a:r>
              <a:rPr lang="tr-TR" sz="2400" i="1">
                <a:solidFill>
                  <a:srgbClr val="046CA6"/>
                </a:solidFill>
                <a:latin typeface="Calibri" pitchFamily="34" charset="0"/>
                <a:ea typeface="Calibri" pitchFamily="34" charset="0"/>
                <a:cs typeface="Calibri" pitchFamily="34" charset="0"/>
              </a:rPr>
              <a:t>Taksit tutarının % 10’u aşılmamak kaydıyla 5 liraya (bu tutar dahil) kadar yapılmış eksik ödemeler ihlal sayılmayacaktır.</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Başka Kanunlara Göre Taksitlendirilmiş Borçlar Yapılandırılabilir mi?</a:t>
            </a:r>
          </a:p>
        </p:txBody>
      </p:sp>
      <p:sp>
        <p:nvSpPr>
          <p:cNvPr id="3" name="İçerik Yer Tutucusu 2"/>
          <p:cNvSpPr>
            <a:spLocks noGrp="1"/>
          </p:cNvSpPr>
          <p:nvPr>
            <p:ph idx="1"/>
          </p:nvPr>
        </p:nvSpPr>
        <p:spPr>
          <a:xfrm>
            <a:off x="304800" y="1071563"/>
            <a:ext cx="8610600" cy="5357812"/>
          </a:xfrm>
          <a:ln>
            <a:noFill/>
          </a:ln>
        </p:spPr>
        <p:txBody>
          <a:bodyPr/>
          <a:lstStyle/>
          <a:p>
            <a:pPr algn="just">
              <a:defRPr/>
            </a:pPr>
            <a:r>
              <a:rPr lang="tr-TR" sz="2400" b="0" dirty="0" smtClean="0"/>
              <a:t> 11/9/2014 tarihi itibariyle taksitlendirmesi/yapılandırması devam eden;</a:t>
            </a:r>
          </a:p>
          <a:p>
            <a:pPr marL="0" indent="0" algn="just">
              <a:buFont typeface="Wingdings" pitchFamily="2" charset="2"/>
              <a:buNone/>
              <a:defRPr/>
            </a:pPr>
            <a:endParaRPr lang="tr-TR" sz="1000" b="0" dirty="0" smtClean="0"/>
          </a:p>
          <a:p>
            <a:pPr marL="627063" lvl="1" indent="-361950" algn="just">
              <a:buFont typeface="Wingdings" pitchFamily="2" charset="2"/>
              <a:buChar char="Ø"/>
              <a:defRPr/>
            </a:pPr>
            <a:r>
              <a:rPr lang="tr-TR" sz="2400" b="0" dirty="0" smtClean="0"/>
              <a:t>6183 </a:t>
            </a:r>
            <a:r>
              <a:rPr lang="tr-TR" sz="2400" b="0" dirty="0"/>
              <a:t>sayılı Kanunun 48 inci maddesine istinaden tecil ve taksitlendirilmiş borçlar </a:t>
            </a:r>
            <a:r>
              <a:rPr lang="tr-TR" sz="2400" b="0" dirty="0" smtClean="0"/>
              <a:t>ile,</a:t>
            </a:r>
          </a:p>
          <a:p>
            <a:pPr marL="627063" lvl="1" indent="-361950" algn="just">
              <a:buFont typeface="Wingdings" pitchFamily="2" charset="2"/>
              <a:buChar char="Ø"/>
              <a:defRPr/>
            </a:pPr>
            <a:r>
              <a:rPr lang="tr-TR" sz="2400" b="0" dirty="0" smtClean="0"/>
              <a:t>6385 </a:t>
            </a:r>
            <a:r>
              <a:rPr lang="tr-TR" sz="2400" b="0" dirty="0"/>
              <a:t>sayılı Kanuna göre yapılandırılmış sosyal güvenlik destek primi </a:t>
            </a:r>
            <a:r>
              <a:rPr lang="tr-TR" sz="2400" b="0" dirty="0" smtClean="0"/>
              <a:t>borçları,</a:t>
            </a:r>
          </a:p>
          <a:p>
            <a:pPr algn="just">
              <a:buFont typeface="Wingdings" pitchFamily="2" charset="2"/>
              <a:buChar char="Ø"/>
              <a:defRPr/>
            </a:pPr>
            <a:endParaRPr lang="tr-TR" sz="1000" b="0" dirty="0"/>
          </a:p>
          <a:p>
            <a:pPr marL="0" indent="0" algn="just">
              <a:buFont typeface="Wingdings" pitchFamily="2" charset="2"/>
              <a:buNone/>
              <a:defRPr/>
            </a:pPr>
            <a:r>
              <a:rPr lang="tr-TR" sz="2400" b="0" dirty="0" smtClean="0"/>
              <a:t>ödenmiş taksitleri </a:t>
            </a:r>
            <a:r>
              <a:rPr lang="tr-TR" sz="2400" b="0" dirty="0"/>
              <a:t>cari usullere göre mahsup edildikten sonra </a:t>
            </a:r>
            <a:r>
              <a:rPr lang="tr-TR" sz="2400" b="0" dirty="0" smtClean="0"/>
              <a:t>kalan tutarlar talep edilmesi halinde </a:t>
            </a:r>
            <a:r>
              <a:rPr lang="tr-TR" sz="2400" dirty="0" smtClean="0">
                <a:solidFill>
                  <a:srgbClr val="FF0000"/>
                </a:solidFill>
              </a:rPr>
              <a:t>yapılandırılabilecektir.</a:t>
            </a:r>
          </a:p>
          <a:p>
            <a:pPr marL="0" indent="0" algn="just">
              <a:buFont typeface="Wingdings" pitchFamily="2" charset="2"/>
              <a:buNone/>
              <a:defRPr/>
            </a:pPr>
            <a:endParaRPr lang="tr-TR" sz="2400" b="0" dirty="0" smtClean="0"/>
          </a:p>
          <a:p>
            <a:pPr marL="0" indent="0" algn="just">
              <a:buFont typeface="Wingdings" pitchFamily="2" charset="2"/>
              <a:buNone/>
              <a:defRPr/>
            </a:pPr>
            <a:endParaRPr lang="tr-TR" sz="2400" b="0" dirty="0"/>
          </a:p>
        </p:txBody>
      </p:sp>
      <p:sp>
        <p:nvSpPr>
          <p:cNvPr id="28676"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E626E57B-F227-41EC-9025-5B113DCE4AE5}" type="slidenum">
              <a:rPr lang="tr-TR" smtClean="0"/>
              <a:pPr/>
              <a:t>23</a:t>
            </a:fld>
            <a:endParaRPr lang="tr-TR"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Diğer Hususlar</a:t>
            </a:r>
          </a:p>
        </p:txBody>
      </p:sp>
      <p:sp>
        <p:nvSpPr>
          <p:cNvPr id="29699" name="İçerik Yer Tutucusu 2"/>
          <p:cNvSpPr>
            <a:spLocks noGrp="1"/>
          </p:cNvSpPr>
          <p:nvPr>
            <p:ph idx="1"/>
          </p:nvPr>
        </p:nvSpPr>
        <p:spPr bwMode="auto">
          <a:xfrm>
            <a:off x="323528" y="764704"/>
            <a:ext cx="8610600" cy="5357812"/>
          </a:xfrm>
          <a:noFill/>
          <a:ln>
            <a:noFill/>
            <a:miter lim="800000"/>
            <a:headEnd/>
            <a:tailEnd/>
          </a:ln>
        </p:spPr>
        <p:txBody>
          <a:bodyPr vert="horz" wrap="square" lIns="91440" tIns="45720" rIns="91440" bIns="45720" numCol="1" anchor="t" anchorCtr="0" compatLnSpc="1">
            <a:prstTxWarp prst="textNoShape">
              <a:avLst/>
            </a:prstTxWarp>
          </a:bodyPr>
          <a:lstStyle/>
          <a:p>
            <a:pPr algn="just"/>
            <a:r>
              <a:rPr lang="tr-TR" sz="2000" b="0" dirty="0" smtClean="0"/>
              <a:t>Yapılandırma kapsamına giren alacakların; asıllarının kanunun yayımı tarihinden önce ödenmiş olması şartıyla ve 11/09/2014 tarihi itibarıyla aslı </a:t>
            </a:r>
            <a:r>
              <a:rPr lang="tr-TR" sz="2000" b="0" dirty="0"/>
              <a:t>ödenmiş </a:t>
            </a:r>
            <a:r>
              <a:rPr lang="tr-TR" sz="2000" b="0" dirty="0" err="1"/>
              <a:t>fer’i</a:t>
            </a:r>
            <a:r>
              <a:rPr lang="tr-TR" sz="2000" b="0" dirty="0"/>
              <a:t> alacağın % 40’ının ilk taksit ödeme süresi </a:t>
            </a:r>
            <a:r>
              <a:rPr lang="tr-TR" sz="2000" b="0" dirty="0" smtClean="0"/>
              <a:t>içinde </a:t>
            </a:r>
            <a:r>
              <a:rPr lang="tr-TR" sz="2000" dirty="0" smtClean="0"/>
              <a:t>(ilk taksitin veya peşin ödeme tutarını) </a:t>
            </a:r>
            <a:r>
              <a:rPr lang="tr-TR" sz="2000" b="0" dirty="0"/>
              <a:t>ödenmesi </a:t>
            </a:r>
            <a:r>
              <a:rPr lang="tr-TR" sz="2000" b="0" dirty="0" smtClean="0"/>
              <a:t>halinde </a:t>
            </a:r>
            <a:r>
              <a:rPr lang="tr-TR" sz="2000" u="sng" dirty="0" smtClean="0">
                <a:solidFill>
                  <a:srgbClr val="FF0000"/>
                </a:solidFill>
              </a:rPr>
              <a:t>aslı ödenmiş </a:t>
            </a:r>
            <a:r>
              <a:rPr lang="tr-TR" sz="2000" u="sng" dirty="0" err="1" smtClean="0">
                <a:solidFill>
                  <a:srgbClr val="FF0000"/>
                </a:solidFill>
              </a:rPr>
              <a:t>fer’i</a:t>
            </a:r>
            <a:r>
              <a:rPr lang="tr-TR" sz="2000" u="sng" dirty="0" smtClean="0">
                <a:solidFill>
                  <a:srgbClr val="FF0000"/>
                </a:solidFill>
              </a:rPr>
              <a:t> alacağın</a:t>
            </a:r>
            <a:r>
              <a:rPr lang="tr-TR" sz="2000" b="0" dirty="0" smtClean="0">
                <a:solidFill>
                  <a:srgbClr val="FF0000"/>
                </a:solidFill>
              </a:rPr>
              <a:t> </a:t>
            </a:r>
            <a:r>
              <a:rPr lang="tr-TR" sz="2000" b="0" dirty="0" smtClean="0"/>
              <a:t>% 60’ının tahsilinden vazgeçilecektir. Aslı ödenmiş </a:t>
            </a:r>
            <a:r>
              <a:rPr lang="tr-TR" sz="2000" b="0" dirty="0" err="1" smtClean="0"/>
              <a:t>fer’i</a:t>
            </a:r>
            <a:r>
              <a:rPr lang="tr-TR" sz="2000" b="0" dirty="0" smtClean="0"/>
              <a:t> borçlar içinde peşin ve taksitler halinde ödeme imkanı getirilmektedir.</a:t>
            </a:r>
          </a:p>
          <a:p>
            <a:pPr algn="just"/>
            <a:endParaRPr lang="tr-TR" sz="2000" b="0" dirty="0" smtClean="0"/>
          </a:p>
          <a:p>
            <a:pPr algn="just"/>
            <a:endParaRPr lang="tr-TR" sz="2000" b="0" dirty="0" smtClean="0"/>
          </a:p>
          <a:p>
            <a:pPr algn="just"/>
            <a:r>
              <a:rPr lang="tr-TR" sz="2000" b="0" dirty="0" smtClean="0"/>
              <a:t>Ödeme hakkının kaybedilmiş olması halinde, borçlular </a:t>
            </a:r>
            <a:r>
              <a:rPr lang="tr-TR" sz="2000" b="0" dirty="0" smtClean="0">
                <a:solidFill>
                  <a:srgbClr val="FF0000"/>
                </a:solidFill>
              </a:rPr>
              <a:t>ödedikleri tutar kadar </a:t>
            </a:r>
            <a:r>
              <a:rPr lang="tr-TR" sz="2000" b="0" dirty="0" smtClean="0"/>
              <a:t>bu madde hükmünden yararlandırılacaklardır.</a:t>
            </a:r>
          </a:p>
          <a:p>
            <a:pPr algn="just"/>
            <a:r>
              <a:rPr lang="tr-TR" sz="2000" b="0" dirty="0" smtClean="0"/>
              <a:t>Bu maddeye göre ödenecek alacaklarla ilgili olarak tatbik edilen hacizler yapılan ödemeler nispetinde kaldırılacak ve buna isabet eden </a:t>
            </a:r>
            <a:r>
              <a:rPr lang="tr-TR" sz="2000" b="0" dirty="0" smtClean="0">
                <a:solidFill>
                  <a:srgbClr val="FF0000"/>
                </a:solidFill>
              </a:rPr>
              <a:t>teminatlar iade edilecektir.</a:t>
            </a:r>
          </a:p>
          <a:p>
            <a:pPr algn="just"/>
            <a:endParaRPr lang="tr-TR" sz="2400" b="0" dirty="0" smtClean="0"/>
          </a:p>
        </p:txBody>
      </p:sp>
      <p:sp>
        <p:nvSpPr>
          <p:cNvPr id="29700"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9CAD0C33-8FC3-4D57-B479-F54B1B10C6E9}" type="slidenum">
              <a:rPr lang="tr-TR" smtClean="0"/>
              <a:pPr/>
              <a:t>24</a:t>
            </a:fld>
            <a:endParaRPr lang="tr-TR" smtClean="0"/>
          </a:p>
        </p:txBody>
      </p:sp>
      <p:pic>
        <p:nvPicPr>
          <p:cNvPr id="5" name="Resim 4"/>
          <p:cNvPicPr>
            <a:picLocks noChangeAspect="1"/>
          </p:cNvPicPr>
          <p:nvPr/>
        </p:nvPicPr>
        <p:blipFill>
          <a:blip r:embed="rId2">
            <a:extLst/>
          </a:blip>
          <a:stretch>
            <a:fillRect/>
          </a:stretch>
        </p:blipFill>
        <p:spPr>
          <a:xfrm>
            <a:off x="2339752" y="4859187"/>
            <a:ext cx="5288136" cy="15942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ctrTitle"/>
          </p:nvPr>
        </p:nvSpPr>
        <p:spPr>
          <a:xfrm>
            <a:off x="2357438" y="142875"/>
            <a:ext cx="6429375" cy="1714500"/>
          </a:xfrm>
        </p:spPr>
        <p:txBody>
          <a:bodyPr/>
          <a:lstStyle/>
          <a:p>
            <a:pPr algn="ctr" eaLnBrk="1" hangingPunct="1"/>
            <a:r>
              <a:rPr lang="tr-TR" smtClean="0"/>
              <a:t>SOSYAL GÜVENLİK KURUMU</a:t>
            </a:r>
          </a:p>
        </p:txBody>
      </p:sp>
      <p:sp>
        <p:nvSpPr>
          <p:cNvPr id="11267" name="2 Alt Başlık"/>
          <p:cNvSpPr>
            <a:spLocks noGrp="1"/>
          </p:cNvSpPr>
          <p:nvPr>
            <p:ph type="subTitle" idx="1"/>
          </p:nvPr>
        </p:nvSpPr>
        <p:spPr>
          <a:xfrm>
            <a:off x="214313" y="4868863"/>
            <a:ext cx="8929687" cy="1485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Clr>
                <a:srgbClr val="046CA6"/>
              </a:buClr>
            </a:pPr>
            <a:r>
              <a:rPr lang="tr-TR" b="1" smtClean="0">
                <a:solidFill>
                  <a:srgbClr val="FF0000"/>
                </a:solidFill>
                <a:effectLst>
                  <a:outerShdw blurRad="38100" dist="38100" dir="2700000" algn="tl">
                    <a:srgbClr val="C0C0C0"/>
                  </a:outerShdw>
                </a:effectLst>
                <a:ea typeface="Calibri" pitchFamily="34" charset="0"/>
                <a:cs typeface="Calibri" pitchFamily="34" charset="0"/>
              </a:rPr>
              <a:t>GETİRİLEN DİĞER YENİ DÜZENLEMELER</a:t>
            </a:r>
          </a:p>
          <a:p>
            <a:pPr>
              <a:buClr>
                <a:srgbClr val="046CA6"/>
              </a:buClr>
            </a:pPr>
            <a:r>
              <a:rPr lang="tr-TR" b="1" smtClean="0">
                <a:solidFill>
                  <a:srgbClr val="FF0000"/>
                </a:solidFill>
                <a:effectLst>
                  <a:outerShdw blurRad="38100" dist="38100" dir="2700000" algn="tl">
                    <a:srgbClr val="C0C0C0"/>
                  </a:outerShdw>
                </a:effectLst>
                <a:ea typeface="Calibri" pitchFamily="34" charset="0"/>
                <a:cs typeface="Calibri" pitchFamily="34" charset="0"/>
              </a:rPr>
              <a:t>(6552 SAYILI KANUN)</a:t>
            </a:r>
          </a:p>
          <a:p>
            <a:pPr>
              <a:buClr>
                <a:srgbClr val="046CA6"/>
              </a:buClr>
            </a:pPr>
            <a:r>
              <a:rPr lang="tr-TR" b="1" smtClean="0">
                <a:solidFill>
                  <a:srgbClr val="FF0000"/>
                </a:solidFill>
                <a:effectLst>
                  <a:outerShdw blurRad="38100" dist="38100" dir="2700000" algn="tl">
                    <a:srgbClr val="C0C0C0"/>
                  </a:outerShdw>
                </a:effectLst>
                <a:ea typeface="Calibri" pitchFamily="34" charset="0"/>
                <a:cs typeface="Calibri" pitchFamily="34" charset="0"/>
              </a:rPr>
              <a:t>   SİGORTA PRİMLERİ GENEL MÜDÜRLÜĞÜ       </a:t>
            </a:r>
          </a:p>
        </p:txBody>
      </p:sp>
    </p:spTree>
    <p:extLst>
      <p:ext uri="{BB962C8B-B14F-4D97-AF65-F5344CB8AC3E}">
        <p14:creationId xmlns:p14="http://schemas.microsoft.com/office/powerpoint/2010/main" val="2902036077"/>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Başlık 1"/>
          <p:cNvSpPr>
            <a:spLocks noGrp="1"/>
          </p:cNvSpPr>
          <p:nvPr>
            <p:ph type="title"/>
          </p:nvPr>
        </p:nvSpPr>
        <p:spPr>
          <a:xfrm>
            <a:off x="2571750" y="0"/>
            <a:ext cx="6572250" cy="706438"/>
          </a:xfrm>
        </p:spPr>
        <p:txBody>
          <a:bodyPr/>
          <a:lstStyle/>
          <a:p>
            <a:r>
              <a:rPr lang="tr-TR" sz="2500" b="1" smtClean="0"/>
              <a:t>EV HİZMETLERİNDE ÇALIŞANLARIN SİGORTALILIĞI</a:t>
            </a:r>
          </a:p>
        </p:txBody>
      </p:sp>
      <p:sp>
        <p:nvSpPr>
          <p:cNvPr id="31747" name="İçerik Yer Tutucusu 2"/>
          <p:cNvSpPr>
            <a:spLocks noGrp="1"/>
          </p:cNvSpPr>
          <p:nvPr>
            <p:ph idx="1"/>
          </p:nvPr>
        </p:nvSpPr>
        <p:spPr bwMode="auto">
          <a:xfrm>
            <a:off x="304800" y="1071563"/>
            <a:ext cx="4481513" cy="5357812"/>
          </a:xfrm>
          <a:noFill/>
          <a:ln>
            <a:miter lim="800000"/>
            <a:headEnd/>
            <a:tailEnd/>
          </a:ln>
        </p:spPr>
        <p:txBody>
          <a:bodyPr vert="horz" wrap="square" lIns="91440" tIns="45720" rIns="91440" bIns="45720" numCol="1" anchor="t" anchorCtr="0" compatLnSpc="1">
            <a:prstTxWarp prst="textNoShape">
              <a:avLst/>
            </a:prstTxWarp>
          </a:bodyPr>
          <a:lstStyle/>
          <a:p>
            <a:pPr algn="just"/>
            <a:r>
              <a:rPr lang="tr-TR" sz="1700" smtClean="0"/>
              <a:t>Ev hizmetlerinde aynı kişi yanında ay içerisinde 10 günden az çalışanların 5510 sayılı Kanuna eklenen ek madde ile sigortalı sayılacaklardır.</a:t>
            </a:r>
          </a:p>
          <a:p>
            <a:pPr algn="just"/>
            <a:r>
              <a:rPr lang="tr-TR" sz="1700" smtClean="0"/>
              <a:t>Bu kapsamda sigortalı sayılmayanlara ek maddeyle kendilerini sigortalı olarak bildirme hakkı tanınmıştır.</a:t>
            </a:r>
          </a:p>
          <a:p>
            <a:pPr algn="just"/>
            <a:r>
              <a:rPr lang="tr-TR" sz="1700" smtClean="0"/>
              <a:t>Mevcut uygulamada ev hizmetlerinde çalışanlar 4/a kapsamında sigortalı sayılmakta ve çalışılan ev, bir işyeri olarak tescil edilmek suretiyle bildirimleri yapılmaktadır.</a:t>
            </a:r>
          </a:p>
          <a:p>
            <a:pPr algn="just"/>
            <a:r>
              <a:rPr lang="tr-TR" sz="1700" smtClean="0"/>
              <a:t>Halihazırda ev hizmetlerinde çalıştırılanlar için ilk önce işyeri bildirgesi verilerek e-bildirge şifresi alınmakta, çalıştırılan için işe giriş bildirgesi verilerek tescili sağlanmakta ve her ay e-bildirge sistemi üzerinden internet yolu ile aylık prim ve hizmet belgesi düzenlenerek Kuruma verilmektedir.</a:t>
            </a:r>
          </a:p>
          <a:p>
            <a:endParaRPr lang="tr-TR" sz="1700" smtClean="0"/>
          </a:p>
        </p:txBody>
      </p:sp>
      <p:sp>
        <p:nvSpPr>
          <p:cNvPr id="31748"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54A4AA39-E913-49FC-ABD3-C55098F56477}" type="slidenum">
              <a:rPr lang="tr-TR" smtClean="0"/>
              <a:pPr/>
              <a:t>26</a:t>
            </a:fld>
            <a:endParaRPr lang="tr-TR" smtClean="0"/>
          </a:p>
        </p:txBody>
      </p:sp>
      <p:pic>
        <p:nvPicPr>
          <p:cNvPr id="5" name="4 Resim" descr="1341992851277.jpg"/>
          <p:cNvPicPr>
            <a:picLocks noChangeAspect="1"/>
          </p:cNvPicPr>
          <p:nvPr/>
        </p:nvPicPr>
        <p:blipFill>
          <a:blip r:embed="rId2"/>
          <a:stretch>
            <a:fillRect/>
          </a:stretch>
        </p:blipFill>
        <p:spPr>
          <a:xfrm>
            <a:off x="5214942" y="1214422"/>
            <a:ext cx="3709982" cy="40005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Başlık 1"/>
          <p:cNvSpPr>
            <a:spLocks noGrp="1"/>
          </p:cNvSpPr>
          <p:nvPr>
            <p:ph type="title"/>
          </p:nvPr>
        </p:nvSpPr>
        <p:spPr>
          <a:xfrm>
            <a:off x="2571750" y="0"/>
            <a:ext cx="6572250" cy="706438"/>
          </a:xfrm>
        </p:spPr>
        <p:txBody>
          <a:bodyPr/>
          <a:lstStyle/>
          <a:p>
            <a:r>
              <a:rPr lang="tr-TR" sz="2600" b="1" smtClean="0"/>
              <a:t>EV HİZMETLERİNDE ÇALIŞANLARIN SİGORTALILIĞI</a:t>
            </a:r>
          </a:p>
        </p:txBody>
      </p:sp>
      <p:sp>
        <p:nvSpPr>
          <p:cNvPr id="32771" name="İçerik Yer Tutucusu 2"/>
          <p:cNvSpPr>
            <a:spLocks noGrp="1"/>
          </p:cNvSpPr>
          <p:nvPr>
            <p:ph idx="1"/>
          </p:nvPr>
        </p:nvSpPr>
        <p:spPr bwMode="auto">
          <a:xfrm>
            <a:off x="3429000" y="928688"/>
            <a:ext cx="5486400" cy="5526087"/>
          </a:xfrm>
          <a:noFill/>
          <a:ln>
            <a:miter lim="800000"/>
            <a:headEnd/>
            <a:tailEnd/>
          </a:ln>
        </p:spPr>
        <p:txBody>
          <a:bodyPr vert="horz" wrap="square" lIns="91440" tIns="45720" rIns="91440" bIns="45720" numCol="1" anchor="t" anchorCtr="0" compatLnSpc="1">
            <a:prstTxWarp prst="textNoShape">
              <a:avLst/>
            </a:prstTxWarp>
          </a:bodyPr>
          <a:lstStyle/>
          <a:p>
            <a:pPr algn="ctr"/>
            <a:r>
              <a:rPr lang="tr-TR" sz="2000" u="sng" smtClean="0">
                <a:solidFill>
                  <a:srgbClr val="FF0000"/>
                </a:solidFill>
              </a:rPr>
              <a:t>10 Gün ve Daha Fazla Çalışanlar </a:t>
            </a:r>
          </a:p>
          <a:p>
            <a:pPr algn="just"/>
            <a:r>
              <a:rPr lang="tr-TR" sz="2000" b="0" smtClean="0"/>
              <a:t>Ev hizmetlerinde aynı gerçek kişi yanında 10 gün ve daha fazla çalışanların sigortalılık işlemleri kolaylaştırılacaktır.</a:t>
            </a:r>
          </a:p>
          <a:p>
            <a:pPr algn="just"/>
            <a:r>
              <a:rPr lang="tr-TR" sz="2000" b="0" smtClean="0"/>
              <a:t>Bu kapsamda ev hizmetlerinde çalıştırılanlar için sadece ilk başta bir </a:t>
            </a:r>
            <a:r>
              <a:rPr lang="tr-TR" sz="2000" smtClean="0">
                <a:solidFill>
                  <a:srgbClr val="FF0000"/>
                </a:solidFill>
              </a:rPr>
              <a:t>bildirim formu doldurularak Kuruma verilecek ve ayrıca işe giriş bildirgesi, aylık prim hizmet belgesi vb. belgeler düzenlemeyecektir. </a:t>
            </a:r>
            <a:r>
              <a:rPr lang="tr-TR" sz="2000" b="0" smtClean="0"/>
              <a:t>Kurumca belirlenen belgeyi vermeyenler hakkında bir aylık asgari ücret tutarında idari para cezası uygulanacaktır.</a:t>
            </a:r>
          </a:p>
          <a:p>
            <a:pPr algn="just"/>
            <a:r>
              <a:rPr lang="tr-TR" sz="2000" b="0" smtClean="0"/>
              <a:t>İşverenler aynı zamanda 5 puanlık prim indiriminden faydalanacak ve işverenin uzun vadeli sigorta kolları prim oranı % 11’den % 6’ya inecektir. Bu işverene yaklaşık olarak 54 TL prim avantajı sağlayacaktır.</a:t>
            </a:r>
          </a:p>
          <a:p>
            <a:endParaRPr lang="tr-TR" sz="2000" smtClean="0"/>
          </a:p>
        </p:txBody>
      </p:sp>
      <p:sp>
        <p:nvSpPr>
          <p:cNvPr id="32772"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7C8F9CDF-D2EC-47C0-95D3-763ED04EB4C9}" type="slidenum">
              <a:rPr lang="tr-TR" smtClean="0"/>
              <a:pPr/>
              <a:t>27</a:t>
            </a:fld>
            <a:endParaRPr lang="tr-TR" smtClean="0"/>
          </a:p>
        </p:txBody>
      </p:sp>
      <p:pic>
        <p:nvPicPr>
          <p:cNvPr id="5" name="4 Resim" descr="RESİM 3.jpg"/>
          <p:cNvPicPr>
            <a:picLocks noChangeAspect="1"/>
          </p:cNvPicPr>
          <p:nvPr/>
        </p:nvPicPr>
        <p:blipFill>
          <a:blip r:embed="rId2"/>
          <a:stretch>
            <a:fillRect/>
          </a:stretch>
        </p:blipFill>
        <p:spPr>
          <a:xfrm>
            <a:off x="214282" y="2000240"/>
            <a:ext cx="2928958" cy="29123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Başlık 1"/>
          <p:cNvSpPr>
            <a:spLocks noGrp="1"/>
          </p:cNvSpPr>
          <p:nvPr>
            <p:ph type="title"/>
          </p:nvPr>
        </p:nvSpPr>
        <p:spPr>
          <a:xfrm>
            <a:off x="2571750" y="0"/>
            <a:ext cx="6572250" cy="706438"/>
          </a:xfrm>
        </p:spPr>
        <p:txBody>
          <a:bodyPr/>
          <a:lstStyle/>
          <a:p>
            <a:r>
              <a:rPr lang="tr-TR" sz="2600" b="1" smtClean="0"/>
              <a:t>EV HİZMETLERİNDE ÇALIŞANLARIN SİGORTALILIĞI</a:t>
            </a:r>
            <a:endParaRPr lang="tr-TR" sz="2600" smtClean="0"/>
          </a:p>
        </p:txBody>
      </p:sp>
      <p:sp>
        <p:nvSpPr>
          <p:cNvPr id="33795" name="İçerik Yer Tutucusu 2"/>
          <p:cNvSpPr>
            <a:spLocks noGrp="1"/>
          </p:cNvSpPr>
          <p:nvPr>
            <p:ph idx="1"/>
          </p:nvPr>
        </p:nvSpPr>
        <p:spPr bwMode="auto">
          <a:xfrm>
            <a:off x="395288" y="765175"/>
            <a:ext cx="5391150" cy="5759450"/>
          </a:xfrm>
          <a:noFill/>
          <a:ln>
            <a:miter lim="800000"/>
            <a:headEnd/>
            <a:tailEnd/>
          </a:ln>
        </p:spPr>
        <p:txBody>
          <a:bodyPr vert="horz" wrap="square" lIns="91440" tIns="45720" rIns="91440" bIns="45720" numCol="1" anchor="t" anchorCtr="0" compatLnSpc="1">
            <a:prstTxWarp prst="textNoShape">
              <a:avLst/>
            </a:prstTxWarp>
          </a:bodyPr>
          <a:lstStyle/>
          <a:p>
            <a:pPr algn="ctr"/>
            <a:r>
              <a:rPr lang="tr-TR" sz="2000" u="sng" smtClean="0">
                <a:solidFill>
                  <a:srgbClr val="FF0000"/>
                </a:solidFill>
              </a:rPr>
              <a:t>10 Günden Az Çalışanlar</a:t>
            </a:r>
          </a:p>
          <a:p>
            <a:pPr algn="ctr">
              <a:buFont typeface="Wingdings" pitchFamily="2" charset="2"/>
              <a:buNone/>
            </a:pPr>
            <a:endParaRPr lang="tr-TR" sz="2000" u="sng" smtClean="0"/>
          </a:p>
          <a:p>
            <a:pPr algn="just"/>
            <a:r>
              <a:rPr lang="tr-TR" sz="2000" b="0" smtClean="0"/>
              <a:t>Ev hizmetlerinde aynı evde 10 günden az çalışanların iş kazası ve meslek hastalığı primleri ev sahiplerince asgari ücretin % 2’si oranında kuponla ödenecektir. </a:t>
            </a:r>
          </a:p>
          <a:p>
            <a:pPr algn="just"/>
            <a:r>
              <a:rPr lang="tr-TR" sz="2000" b="0" smtClean="0"/>
              <a:t>Çalışanlar, istemeleri halinde adlarına % 2 prim ödenen ay için 30 gün üzerinden emeklilik ve sağlık primini asgari ücretin % 32,5’i üzerinden ödeyebilecektir. </a:t>
            </a:r>
          </a:p>
          <a:p>
            <a:pPr algn="just"/>
            <a:r>
              <a:rPr lang="tr-TR" sz="2000" b="0" smtClean="0"/>
              <a:t>Emeklilik ve sağlık priminin, iş kazası ve meslek hastalığına ilişkin primin Kuruma geldiği ayı takip eden ayın sonuna kadar ödenmesi istenecek, bu süre içinde ödemeyenlerin hakkı düşecektir.</a:t>
            </a:r>
          </a:p>
          <a:p>
            <a:pPr algn="just"/>
            <a:r>
              <a:rPr lang="tr-TR" sz="2000" b="0" smtClean="0"/>
              <a:t>Bunları çalıştıranlar bu Kanun kapsamında işveren sayılmayacaktır.</a:t>
            </a:r>
          </a:p>
          <a:p>
            <a:endParaRPr lang="tr-TR" sz="2000" smtClean="0"/>
          </a:p>
        </p:txBody>
      </p:sp>
      <p:sp>
        <p:nvSpPr>
          <p:cNvPr id="33796"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16038FF7-1BDF-4710-A2D9-9BBA486818FD}" type="slidenum">
              <a:rPr lang="tr-TR" smtClean="0"/>
              <a:pPr/>
              <a:t>28</a:t>
            </a:fld>
            <a:endParaRPr lang="tr-TR" smtClean="0"/>
          </a:p>
        </p:txBody>
      </p:sp>
      <p:pic>
        <p:nvPicPr>
          <p:cNvPr id="5" name="4 Resim" descr="ffff.jpg"/>
          <p:cNvPicPr>
            <a:picLocks noChangeAspect="1"/>
          </p:cNvPicPr>
          <p:nvPr/>
        </p:nvPicPr>
        <p:blipFill>
          <a:blip r:embed="rId2"/>
          <a:stretch>
            <a:fillRect/>
          </a:stretch>
        </p:blipFill>
        <p:spPr>
          <a:xfrm>
            <a:off x="5857884" y="1214422"/>
            <a:ext cx="3071834" cy="40933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Başlık 1"/>
          <p:cNvSpPr>
            <a:spLocks noGrp="1"/>
          </p:cNvSpPr>
          <p:nvPr>
            <p:ph type="title"/>
          </p:nvPr>
        </p:nvSpPr>
        <p:spPr>
          <a:xfrm>
            <a:off x="2571750" y="0"/>
            <a:ext cx="6572250" cy="706438"/>
          </a:xfrm>
        </p:spPr>
        <p:txBody>
          <a:bodyPr/>
          <a:lstStyle/>
          <a:p>
            <a:r>
              <a:rPr lang="tr-TR" sz="2600" b="1" smtClean="0"/>
              <a:t>EV HİZMETLERİNDE ÇALIŞANLARIN SİGORTALILIĞI</a:t>
            </a:r>
            <a:endParaRPr lang="tr-TR" sz="2600" smtClean="0"/>
          </a:p>
        </p:txBody>
      </p:sp>
      <p:sp>
        <p:nvSpPr>
          <p:cNvPr id="34819" name="İçerik Yer Tutucusu 2"/>
          <p:cNvSpPr>
            <a:spLocks noGrp="1"/>
          </p:cNvSpPr>
          <p:nvPr>
            <p:ph idx="1"/>
          </p:nvPr>
        </p:nvSpPr>
        <p:spPr bwMode="auto">
          <a:xfrm>
            <a:off x="395288" y="765175"/>
            <a:ext cx="5033962" cy="5759450"/>
          </a:xfrm>
          <a:noFill/>
          <a:ln>
            <a:miter lim="800000"/>
            <a:headEnd/>
            <a:tailEnd/>
          </a:ln>
        </p:spPr>
        <p:txBody>
          <a:bodyPr vert="horz" wrap="square" lIns="91440" tIns="45720" rIns="91440" bIns="45720" numCol="1" anchor="t" anchorCtr="0" compatLnSpc="1">
            <a:prstTxWarp prst="textNoShape">
              <a:avLst/>
            </a:prstTxWarp>
          </a:bodyPr>
          <a:lstStyle/>
          <a:p>
            <a:pPr algn="ctr"/>
            <a:r>
              <a:rPr lang="tr-TR" sz="2000" u="sng" smtClean="0">
                <a:solidFill>
                  <a:srgbClr val="FF0000"/>
                </a:solidFill>
              </a:rPr>
              <a:t>10 Günden Az Çalışanlar</a:t>
            </a:r>
          </a:p>
          <a:p>
            <a:pPr algn="just"/>
            <a:r>
              <a:rPr lang="tr-TR" sz="2000" b="0" smtClean="0"/>
              <a:t>Primlerini kendileri ödediği için hastalık sigortası hariç diğer sigorta kolları uygulanacaktır. (isteğe bağlı sigortalılar, taksi ve dolmuş şoförleri, tarımda süreksiz çalışanlarda olduğu gibi)</a:t>
            </a:r>
          </a:p>
          <a:p>
            <a:pPr algn="just"/>
            <a:r>
              <a:rPr lang="tr-TR" sz="2000" b="0" smtClean="0"/>
              <a:t>İş kazası ve meslek hastalığından sağlanan yardımlardan yararlanılabilmesi için sigortalılığın kaza tarihinden 10 gün önce başlamış olması şartı aranacaktır.</a:t>
            </a:r>
          </a:p>
          <a:p>
            <a:pPr algn="just"/>
            <a:r>
              <a:rPr lang="tr-TR" sz="2000" b="0" smtClean="0"/>
              <a:t>Genel sağlık sigortasından faydalanmaları için 30 gün prim ödemiş olmaları ve 60 günden fazla prim borcu olmaması ya da bu süreden fazlaya ilişkin prim borcunun taksitlendirilmesi şartı aranacaktır. </a:t>
            </a:r>
          </a:p>
          <a:p>
            <a:pPr algn="just"/>
            <a:r>
              <a:rPr lang="tr-TR" sz="2000" b="0" smtClean="0"/>
              <a:t>İş kazası durumunda bunları çalıştıranlar sorumlu tutulmayacaktır. </a:t>
            </a:r>
          </a:p>
          <a:p>
            <a:endParaRPr lang="tr-TR" sz="2000" smtClean="0"/>
          </a:p>
        </p:txBody>
      </p:sp>
      <p:sp>
        <p:nvSpPr>
          <p:cNvPr id="34820"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C4DAEED-63C9-4693-938D-7D893294FB9A}" type="slidenum">
              <a:rPr lang="tr-TR" smtClean="0"/>
              <a:pPr/>
              <a:t>29</a:t>
            </a:fld>
            <a:endParaRPr lang="tr-TR" smtClean="0"/>
          </a:p>
        </p:txBody>
      </p:sp>
      <p:pic>
        <p:nvPicPr>
          <p:cNvPr id="5" name="4 Resim" descr="ggggg.jpg"/>
          <p:cNvPicPr>
            <a:picLocks noChangeAspect="1"/>
          </p:cNvPicPr>
          <p:nvPr/>
        </p:nvPicPr>
        <p:blipFill>
          <a:blip r:embed="rId2"/>
          <a:stretch>
            <a:fillRect/>
          </a:stretch>
        </p:blipFill>
        <p:spPr>
          <a:xfrm>
            <a:off x="5786446" y="2000240"/>
            <a:ext cx="2986096"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Hangi </a:t>
            </a:r>
            <a:r>
              <a:rPr lang="tr-TR" sz="2600" b="1" dirty="0" smtClean="0">
                <a:effectLst>
                  <a:outerShdw blurRad="38100" dist="38100" dir="2700000" algn="tl">
                    <a:srgbClr val="000000">
                      <a:alpha val="43137"/>
                    </a:srgbClr>
                  </a:outerShdw>
                </a:effectLst>
              </a:rPr>
              <a:t>Borçları </a:t>
            </a:r>
            <a:r>
              <a:rPr lang="tr-TR" sz="2600" b="1" dirty="0">
                <a:effectLst>
                  <a:outerShdw blurRad="38100" dist="38100" dir="2700000" algn="tl">
                    <a:srgbClr val="000000">
                      <a:alpha val="43137"/>
                    </a:srgbClr>
                  </a:outerShdw>
                </a:effectLst>
              </a:rPr>
              <a:t>Kapsıyor?</a:t>
            </a:r>
            <a:endParaRPr lang="tr-TR" sz="2600" b="1" dirty="0" smtClean="0">
              <a:effectLst>
                <a:outerShdw blurRad="38100" dist="38100" dir="2700000" algn="tl">
                  <a:srgbClr val="000000">
                    <a:alpha val="43137"/>
                  </a:srgbClr>
                </a:outerShdw>
              </a:effectLst>
            </a:endParaRPr>
          </a:p>
        </p:txBody>
      </p:sp>
      <p:sp>
        <p:nvSpPr>
          <p:cNvPr id="13" name="İçerik Yer Tutucusu 12"/>
          <p:cNvSpPr>
            <a:spLocks noGrp="1"/>
          </p:cNvSpPr>
          <p:nvPr>
            <p:ph idx="1"/>
          </p:nvPr>
        </p:nvSpPr>
        <p:spPr>
          <a:xfrm>
            <a:off x="4356100" y="1071563"/>
            <a:ext cx="4559300" cy="5357812"/>
          </a:xfrm>
          <a:ln>
            <a:noFill/>
          </a:ln>
        </p:spPr>
        <p:txBody>
          <a:bodyPr/>
          <a:lstStyle/>
          <a:p>
            <a:pPr marL="0" indent="0" algn="just">
              <a:buFont typeface="Wingdings" pitchFamily="2" charset="2"/>
              <a:buNone/>
              <a:tabLst>
                <a:tab pos="361950" algn="l"/>
                <a:tab pos="446088" algn="l"/>
              </a:tabLst>
              <a:defRPr/>
            </a:pPr>
            <a:endParaRPr lang="tr-TR" sz="2400" b="0" dirty="0" smtClean="0"/>
          </a:p>
          <a:p>
            <a:pPr algn="just">
              <a:buClr>
                <a:schemeClr val="accent6"/>
              </a:buClr>
              <a:buFont typeface="Wingdings" pitchFamily="2" charset="2"/>
              <a:buChar char="Ø"/>
              <a:tabLst>
                <a:tab pos="361950" algn="l"/>
                <a:tab pos="446088" algn="l"/>
              </a:tabLst>
              <a:defRPr/>
            </a:pPr>
            <a:r>
              <a:rPr lang="tr-TR" sz="2400" kern="1200" dirty="0" smtClean="0">
                <a:solidFill>
                  <a:srgbClr val="FF0000"/>
                </a:solidFill>
              </a:rPr>
              <a:t>30 Nisan 2014 </a:t>
            </a:r>
            <a:r>
              <a:rPr lang="tr-TR" sz="2400" kern="1200" dirty="0">
                <a:solidFill>
                  <a:schemeClr val="accent2">
                    <a:lumMod val="75000"/>
                  </a:schemeClr>
                </a:solidFill>
              </a:rPr>
              <a:t>ve öncesinde işlemiş oldukları fiiller dolayısıyla uygulanan idari para cezalarından, </a:t>
            </a:r>
            <a:r>
              <a:rPr lang="tr-TR" sz="2400" kern="1200" dirty="0" smtClean="0">
                <a:solidFill>
                  <a:srgbClr val="FF0000"/>
                </a:solidFill>
              </a:rPr>
              <a:t>31 Aralık 2014 </a:t>
            </a:r>
            <a:r>
              <a:rPr lang="tr-TR" sz="2400" kern="1200" dirty="0">
                <a:solidFill>
                  <a:schemeClr val="accent2">
                    <a:lumMod val="75000"/>
                  </a:schemeClr>
                </a:solidFill>
              </a:rPr>
              <a:t>tarihine kadar tebliğ edildiği halde ödenmemiş veya eksik ödenmiş olanlar</a:t>
            </a:r>
          </a:p>
          <a:p>
            <a:pPr marL="0" indent="355600" algn="just">
              <a:buFont typeface="Wingdings" pitchFamily="2" charset="2"/>
              <a:buNone/>
              <a:tabLst>
                <a:tab pos="361950" algn="l"/>
                <a:tab pos="446088" algn="l"/>
              </a:tabLst>
              <a:defRPr/>
            </a:pPr>
            <a:endParaRPr lang="tr-TR" sz="2400" dirty="0" smtClean="0"/>
          </a:p>
          <a:p>
            <a:pPr marL="0" indent="355600" algn="just">
              <a:buFont typeface="Wingdings" pitchFamily="2" charset="2"/>
              <a:buNone/>
              <a:tabLst>
                <a:tab pos="361950" algn="l"/>
                <a:tab pos="446088" algn="l"/>
              </a:tabLst>
              <a:defRPr/>
            </a:pPr>
            <a:endParaRPr lang="tr-TR" sz="2400" dirty="0"/>
          </a:p>
          <a:p>
            <a:pPr marL="0" indent="355600" algn="just">
              <a:buFont typeface="Wingdings" pitchFamily="2" charset="2"/>
              <a:buNone/>
              <a:tabLst>
                <a:tab pos="361950" algn="l"/>
                <a:tab pos="446088" algn="l"/>
              </a:tabLst>
              <a:defRPr/>
            </a:pPr>
            <a:r>
              <a:rPr lang="tr-TR" sz="2400" dirty="0" smtClean="0"/>
              <a:t>Yapılandırma kapsamına      girmektedir</a:t>
            </a:r>
            <a:r>
              <a:rPr lang="tr-TR" sz="2400" dirty="0"/>
              <a:t>.</a:t>
            </a:r>
          </a:p>
        </p:txBody>
      </p:sp>
      <p:sp>
        <p:nvSpPr>
          <p:cNvPr id="8196" name="Slide Number Placeholder 4"/>
          <p:cNvSpPr txBox="1">
            <a:spLocks noGrp="1"/>
          </p:cNvSpPr>
          <p:nvPr/>
        </p:nvSpPr>
        <p:spPr bwMode="auto">
          <a:xfrm>
            <a:off x="7956550" y="6492875"/>
            <a:ext cx="830263" cy="365125"/>
          </a:xfrm>
          <a:prstGeom prst="rect">
            <a:avLst/>
          </a:prstGeom>
          <a:noFill/>
          <a:ln w="9525">
            <a:noFill/>
            <a:miter lim="800000"/>
            <a:headEnd/>
            <a:tailEnd/>
          </a:ln>
        </p:spPr>
        <p:txBody>
          <a:bodyPr anchor="ctr"/>
          <a:lstStyle/>
          <a:p>
            <a:pPr algn="r"/>
            <a:fld id="{87B3BC42-52D0-4ADC-983C-E07F76394B51}" type="slidenum">
              <a:rPr lang="tr-TR" sz="1200" b="1"/>
              <a:pPr algn="r"/>
              <a:t>3</a:t>
            </a:fld>
            <a:endParaRPr lang="tr-TR" sz="1200" b="1"/>
          </a:p>
        </p:txBody>
      </p:sp>
      <p:sp>
        <p:nvSpPr>
          <p:cNvPr id="8197" name="Slayt Numarası Yer Tutucusu 2"/>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45DED276-DA2B-45BD-B667-B7056384CD3A}" type="slidenum">
              <a:rPr lang="tr-TR" smtClean="0"/>
              <a:pPr/>
              <a:t>3</a:t>
            </a:fld>
            <a:endParaRPr lang="tr-TR" smtClean="0"/>
          </a:p>
        </p:txBody>
      </p:sp>
      <p:pic>
        <p:nvPicPr>
          <p:cNvPr id="2" name="Resim 1"/>
          <p:cNvPicPr>
            <a:picLocks noChangeAspect="1"/>
          </p:cNvPicPr>
          <p:nvPr/>
        </p:nvPicPr>
        <p:blipFill>
          <a:blip r:embed="rId3">
            <a:extLst/>
          </a:blip>
          <a:stretch>
            <a:fillRect/>
          </a:stretch>
        </p:blipFill>
        <p:spPr>
          <a:xfrm>
            <a:off x="611560" y="3284984"/>
            <a:ext cx="3319592"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Dikdörtgen 3"/>
          <p:cNvSpPr/>
          <p:nvPr/>
        </p:nvSpPr>
        <p:spPr>
          <a:xfrm>
            <a:off x="727505" y="1052736"/>
            <a:ext cx="3087705" cy="2123658"/>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4400" b="1" dirty="0">
                <a:ln w="11430"/>
                <a:solidFill>
                  <a:srgbClr val="FF0000"/>
                </a:solidFill>
                <a:effectLst>
                  <a:outerShdw blurRad="50800" dist="39000" dir="5460000" algn="tl">
                    <a:srgbClr val="000000">
                      <a:alpha val="38000"/>
                    </a:srgbClr>
                  </a:outerShdw>
                </a:effectLst>
                <a:latin typeface="Arial" pitchFamily="34" charset="0"/>
                <a:cs typeface="+mn-cs"/>
              </a:rPr>
              <a:t>İDARİ</a:t>
            </a:r>
          </a:p>
          <a:p>
            <a:pPr algn="ctr">
              <a:defRPr/>
            </a:pPr>
            <a:r>
              <a:rPr lang="tr-TR" sz="4400" b="1" dirty="0">
                <a:ln w="11430"/>
                <a:solidFill>
                  <a:srgbClr val="FF0000"/>
                </a:solidFill>
                <a:effectLst>
                  <a:outerShdw blurRad="50800" dist="39000" dir="5460000" algn="tl">
                    <a:srgbClr val="000000">
                      <a:alpha val="38000"/>
                    </a:srgbClr>
                  </a:outerShdw>
                </a:effectLst>
                <a:latin typeface="Arial" pitchFamily="34" charset="0"/>
                <a:cs typeface="+mn-cs"/>
              </a:rPr>
              <a:t>PARA</a:t>
            </a:r>
          </a:p>
          <a:p>
            <a:pPr algn="ctr">
              <a:defRPr/>
            </a:pPr>
            <a:r>
              <a:rPr lang="tr-TR" sz="4400" b="1" dirty="0">
                <a:ln w="11430"/>
                <a:solidFill>
                  <a:srgbClr val="FF0000"/>
                </a:solidFill>
                <a:effectLst>
                  <a:outerShdw blurRad="50800" dist="39000" dir="5460000" algn="tl">
                    <a:srgbClr val="000000">
                      <a:alpha val="38000"/>
                    </a:srgbClr>
                  </a:outerShdw>
                </a:effectLst>
                <a:latin typeface="Arial" pitchFamily="34" charset="0"/>
                <a:cs typeface="+mn-cs"/>
              </a:rPr>
              <a:t>CEZALARI</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Başlık 1"/>
          <p:cNvSpPr>
            <a:spLocks noGrp="1"/>
          </p:cNvSpPr>
          <p:nvPr>
            <p:ph type="title"/>
          </p:nvPr>
        </p:nvSpPr>
        <p:spPr>
          <a:xfrm>
            <a:off x="2571750" y="0"/>
            <a:ext cx="6572250" cy="706438"/>
          </a:xfrm>
        </p:spPr>
        <p:txBody>
          <a:bodyPr/>
          <a:lstStyle/>
          <a:p>
            <a:r>
              <a:rPr lang="tr-TR" sz="2800" b="1" smtClean="0"/>
              <a:t>DOĞUM BORÇLANMASI</a:t>
            </a:r>
          </a:p>
        </p:txBody>
      </p:sp>
      <p:sp>
        <p:nvSpPr>
          <p:cNvPr id="35843" name="İçerik Yer Tutucusu 2"/>
          <p:cNvSpPr>
            <a:spLocks noGrp="1"/>
          </p:cNvSpPr>
          <p:nvPr>
            <p:ph idx="1"/>
          </p:nvPr>
        </p:nvSpPr>
        <p:spPr bwMode="auto">
          <a:xfrm>
            <a:off x="304800" y="765175"/>
            <a:ext cx="5124450" cy="5664200"/>
          </a:xfrm>
          <a:noFill/>
          <a:ln>
            <a:noFill/>
            <a:miter lim="800000"/>
            <a:headEnd/>
            <a:tailEnd/>
          </a:ln>
        </p:spPr>
        <p:txBody>
          <a:bodyPr vert="horz" wrap="square" lIns="91440" tIns="45720" rIns="91440" bIns="45720" numCol="1" anchor="t" anchorCtr="0" compatLnSpc="1">
            <a:prstTxWarp prst="textNoShape">
              <a:avLst/>
            </a:prstTxWarp>
          </a:bodyPr>
          <a:lstStyle/>
          <a:p>
            <a:pPr algn="ctr"/>
            <a:endParaRPr lang="tr-TR" dirty="0" smtClean="0"/>
          </a:p>
          <a:p>
            <a:pPr algn="just"/>
            <a:r>
              <a:rPr lang="tr-TR" sz="2000" b="0" dirty="0" smtClean="0"/>
              <a:t>Doğum borçlanması hakkı 2’den 3’e; doğum borçlanmasının üst sınırı da 4 yıldan 6 yıla çıkarılmıştır. Ayrıca doğum borçlanma hakkı </a:t>
            </a:r>
            <a:r>
              <a:rPr lang="tr-TR" sz="2000" dirty="0" smtClean="0">
                <a:solidFill>
                  <a:srgbClr val="FF0000"/>
                </a:solidFill>
              </a:rPr>
              <a:t>SSK sigortalısı kadınların yanında </a:t>
            </a:r>
            <a:r>
              <a:rPr lang="tr-TR" sz="2000" dirty="0" err="1" smtClean="0">
                <a:solidFill>
                  <a:srgbClr val="FF0000"/>
                </a:solidFill>
              </a:rPr>
              <a:t>Bağ-Kur</a:t>
            </a:r>
            <a:r>
              <a:rPr lang="tr-TR" sz="2000" dirty="0" smtClean="0">
                <a:solidFill>
                  <a:srgbClr val="FF0000"/>
                </a:solidFill>
              </a:rPr>
              <a:t> sigortalısı kadınlar ile memuriyete başladıktan sonra doğum nedeniyle ayrılıp bir daha memuriyete dönmeyen kadınlara </a:t>
            </a:r>
            <a:r>
              <a:rPr lang="tr-TR" sz="2000" b="0" dirty="0" smtClean="0"/>
              <a:t>da verilmiştir.</a:t>
            </a:r>
          </a:p>
          <a:p>
            <a:pPr algn="just"/>
            <a:r>
              <a:rPr lang="tr-TR" sz="2000" b="0" dirty="0" smtClean="0"/>
              <a:t>Doğum borçlanması </a:t>
            </a:r>
            <a:r>
              <a:rPr lang="tr-TR" sz="2000" dirty="0" smtClean="0"/>
              <a:t>emeklilik yaşına etki etmemektedir.</a:t>
            </a:r>
            <a:r>
              <a:rPr lang="tr-TR" sz="2000" b="0" dirty="0" smtClean="0"/>
              <a:t> Sadece emeklilik için gerekli olan prim ödeme gün sayısına borçlanılan süreler ilave edilir. </a:t>
            </a:r>
          </a:p>
          <a:p>
            <a:pPr algn="just"/>
            <a:r>
              <a:rPr lang="tr-TR" sz="2000" dirty="0" smtClean="0">
                <a:solidFill>
                  <a:srgbClr val="FF0000"/>
                </a:solidFill>
              </a:rPr>
              <a:t>Sigortalılık süresi ve yaşı tamamlayan ancak günü eksik olan kadın sigortalıların her bir çocuk için 720 gün, 3 çocuk için ise toplam 2160 gün erken emeklilik imkanı sağlamaktadır.</a:t>
            </a:r>
          </a:p>
          <a:p>
            <a:pPr algn="just"/>
            <a:endParaRPr lang="tr-TR" b="0" dirty="0" smtClean="0"/>
          </a:p>
        </p:txBody>
      </p:sp>
      <p:sp>
        <p:nvSpPr>
          <p:cNvPr id="35844"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C30CFEAF-8570-41A8-862F-7E67BA240C23}" type="slidenum">
              <a:rPr lang="tr-TR" smtClean="0"/>
              <a:pPr/>
              <a:t>30</a:t>
            </a:fld>
            <a:endParaRPr lang="tr-TR" smtClean="0"/>
          </a:p>
        </p:txBody>
      </p:sp>
      <p:pic>
        <p:nvPicPr>
          <p:cNvPr id="5" name="4 Resim" descr="ghgh.jpg"/>
          <p:cNvPicPr>
            <a:picLocks noChangeAspect="1"/>
          </p:cNvPicPr>
          <p:nvPr/>
        </p:nvPicPr>
        <p:blipFill>
          <a:blip r:embed="rId2"/>
          <a:stretch>
            <a:fillRect/>
          </a:stretch>
        </p:blipFill>
        <p:spPr>
          <a:xfrm>
            <a:off x="5572132" y="1785926"/>
            <a:ext cx="3286133" cy="3238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YER ALTINDA ÇALIŞAN SİGORTALILARIN FİİLİ HİZMET SÜRESİ ZAMMI</a:t>
            </a:r>
            <a:endParaRPr lang="tr-TR" dirty="0"/>
          </a:p>
        </p:txBody>
      </p:sp>
      <p:sp>
        <p:nvSpPr>
          <p:cNvPr id="3" name="İçerik Yer Tutucusu 2"/>
          <p:cNvSpPr>
            <a:spLocks noGrp="1"/>
          </p:cNvSpPr>
          <p:nvPr>
            <p:ph idx="1"/>
          </p:nvPr>
        </p:nvSpPr>
        <p:spPr/>
        <p:txBody>
          <a:bodyPr/>
          <a:lstStyle/>
          <a:p>
            <a:pPr algn="just"/>
            <a:r>
              <a:rPr lang="tr-TR" sz="2200" b="0" dirty="0"/>
              <a:t>Düzenleme ile maden ocakları (</a:t>
            </a:r>
            <a:r>
              <a:rPr lang="tr-TR" sz="2200" b="0" dirty="0" err="1"/>
              <a:t>elementer</a:t>
            </a:r>
            <a:r>
              <a:rPr lang="tr-TR" sz="2200" b="0" dirty="0"/>
              <a:t> </a:t>
            </a:r>
            <a:r>
              <a:rPr lang="tr-TR" sz="2200" b="0" dirty="0" err="1"/>
              <a:t>civa</a:t>
            </a:r>
            <a:r>
              <a:rPr lang="tr-TR" sz="2200" b="0" dirty="0"/>
              <a:t> bulunduğu saptanan </a:t>
            </a:r>
            <a:r>
              <a:rPr lang="tr-TR" sz="2200" b="0" dirty="0" err="1"/>
              <a:t>civa</a:t>
            </a:r>
            <a:r>
              <a:rPr lang="tr-TR" sz="2200" b="0" dirty="0"/>
              <a:t> maden ocakları hariç), kanalizasyon ve tünel yapımı gibi yer altında yapılan işlerde çalışanların </a:t>
            </a:r>
            <a:r>
              <a:rPr lang="tr-TR" sz="2200" dirty="0">
                <a:solidFill>
                  <a:srgbClr val="C00000"/>
                </a:solidFill>
              </a:rPr>
              <a:t>fiili hizmet süresi zammından faydalanabilmesi için fiilen çalışma ve söz konusu işlerin risklerine maruz kalma şartı kaldırılarak,</a:t>
            </a:r>
            <a:r>
              <a:rPr lang="tr-TR" sz="2200" b="0" dirty="0"/>
              <a:t> bu sigortalıların </a:t>
            </a:r>
            <a:r>
              <a:rPr lang="tr-TR" sz="2200" dirty="0">
                <a:solidFill>
                  <a:srgbClr val="C00000"/>
                </a:solidFill>
              </a:rPr>
              <a:t>yıllık ücretli izin, sıhhi izin, hafta tatili, ulusal bayram ve genel tatil günleri ile eğitim ve kurs sürelerinin de fiili hizmet süresi zammı kapsamında değerlendirilmesine</a:t>
            </a:r>
            <a:r>
              <a:rPr lang="tr-TR" sz="2200" b="0" dirty="0"/>
              <a:t> imkan verilmiştir.</a:t>
            </a:r>
          </a:p>
          <a:p>
            <a:pPr marL="0" indent="0" algn="ctr">
              <a:buNone/>
            </a:pPr>
            <a:endParaRPr lang="tr-TR" dirty="0"/>
          </a:p>
        </p:txBody>
      </p:sp>
      <p:sp>
        <p:nvSpPr>
          <p:cNvPr id="4" name="Slayt Numarası Yer Tutucusu 3"/>
          <p:cNvSpPr>
            <a:spLocks noGrp="1"/>
          </p:cNvSpPr>
          <p:nvPr>
            <p:ph type="sldNum" sz="quarter" idx="11"/>
          </p:nvPr>
        </p:nvSpPr>
        <p:spPr/>
        <p:txBody>
          <a:bodyPr/>
          <a:lstStyle/>
          <a:p>
            <a:pPr>
              <a:defRPr/>
            </a:pPr>
            <a:fld id="{7D0608E8-7EDC-4C37-B712-2DB6AA67CF56}" type="slidenum">
              <a:rPr lang="tr-TR" smtClean="0"/>
              <a:pPr>
                <a:defRPr/>
              </a:pPr>
              <a:t>31</a:t>
            </a:fld>
            <a:endParaRPr lang="tr-T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861048"/>
            <a:ext cx="5040560" cy="24380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31978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403350" y="0"/>
            <a:ext cx="7740650" cy="706438"/>
          </a:xfrm>
        </p:spPr>
        <p:txBody>
          <a:bodyPr/>
          <a:lstStyle/>
          <a:p>
            <a:pPr>
              <a:defRPr/>
            </a:pPr>
            <a:r>
              <a:rPr lang="tr-TR" b="1" dirty="0" smtClean="0"/>
              <a:t>VERGİ </a:t>
            </a:r>
            <a:r>
              <a:rPr lang="tr-TR" b="1" dirty="0"/>
              <a:t>DAİRESİ, ODALAR VE SİCİL </a:t>
            </a:r>
            <a:r>
              <a:rPr lang="tr-TR" b="1" dirty="0" smtClean="0"/>
              <a:t>MEMURLUKLARINA</a:t>
            </a:r>
            <a:br>
              <a:rPr lang="tr-TR" b="1" dirty="0" smtClean="0"/>
            </a:br>
            <a:r>
              <a:rPr lang="tr-TR" b="1" dirty="0" smtClean="0"/>
              <a:t> </a:t>
            </a:r>
            <a:r>
              <a:rPr lang="tr-TR" b="1" dirty="0"/>
              <a:t>UYGULANAN İDARİ PARA CEZALARI</a:t>
            </a:r>
            <a:endParaRPr lang="tr-TR" b="1" dirty="0">
              <a:effectLst>
                <a:outerShdw blurRad="38100" dist="38100" dir="2700000" algn="tl">
                  <a:srgbClr val="000000">
                    <a:alpha val="43137"/>
                  </a:srgbClr>
                </a:outerShdw>
              </a:effectLst>
            </a:endParaRPr>
          </a:p>
        </p:txBody>
      </p:sp>
      <p:sp>
        <p:nvSpPr>
          <p:cNvPr id="36867" name="İçerik Yer Tutucusu 2"/>
          <p:cNvSpPr>
            <a:spLocks noGrp="1"/>
          </p:cNvSpPr>
          <p:nvPr>
            <p:ph idx="1"/>
          </p:nvPr>
        </p:nvSpPr>
        <p:spPr bwMode="auto">
          <a:xfrm>
            <a:off x="323528" y="764704"/>
            <a:ext cx="8610600" cy="5664200"/>
          </a:xfrm>
          <a:noFill/>
          <a:ln>
            <a:noFill/>
            <a:miter lim="800000"/>
            <a:headEnd/>
            <a:tailEnd/>
          </a:ln>
        </p:spPr>
        <p:txBody>
          <a:bodyPr vert="horz" wrap="square" lIns="91440" tIns="45720" rIns="91440" bIns="45720" numCol="1" anchor="t" anchorCtr="0" compatLnSpc="1">
            <a:prstTxWarp prst="textNoShape">
              <a:avLst/>
            </a:prstTxWarp>
          </a:bodyPr>
          <a:lstStyle/>
          <a:p>
            <a:pPr algn="ctr"/>
            <a:r>
              <a:rPr lang="tr-TR" sz="2000" dirty="0" smtClean="0">
                <a:solidFill>
                  <a:srgbClr val="FF0000"/>
                </a:solidFill>
              </a:rPr>
              <a:t>BAĞ-KUR SİGORTALILARINI BİLDİRİM YÜKÜMLÜLÜĞÜ OLAN VERGİ DAİRESİ, ODALAR VE SİCİL MEMURLUKLARINA UYGULANAN İDARİ PARA CEZALARI TERKİN EDİLMİŞTİR.</a:t>
            </a:r>
          </a:p>
          <a:p>
            <a:pPr algn="just"/>
            <a:r>
              <a:rPr lang="tr-TR" sz="1900" b="0" dirty="0" smtClean="0"/>
              <a:t>5510 sayılı Kanunun 4 üncü maddesinin birinci fıkrasının (b) bendine tabi sigortalıların işe giriş ve işten ayrılışlarını bildirim yükümlülüğü bulunan vergi daireleri, esnaf ve sanatkar sicil müdürlükleri, ticaret sicil memurlukları, il veya ilçe mülki idare amirlikleri, tarım il ve ilçe müdürlükleri, Türkiye Jokey Kulübü ve ziraat odalarına uygulanan idari para cezaları affedilmiştir.</a:t>
            </a:r>
          </a:p>
          <a:p>
            <a:pPr algn="just"/>
            <a:r>
              <a:rPr lang="tr-TR" sz="1900" b="0" dirty="0" smtClean="0"/>
              <a:t>Ayrıca </a:t>
            </a:r>
            <a:r>
              <a:rPr lang="tr-TR" sz="1900" b="0" dirty="0" smtClean="0"/>
              <a:t>11 inci maddenin altıncı fıkrası uyarınca ruhsat vermeye yetkili belediyeler, valilikler, il özel idareleri, organize sanayi bölgeleri, bazı serbest bölgeler ve özel hukuk tüzel kişileri (ruhsat vermeye yetkilendirilen belediye şirketleri</a:t>
            </a:r>
            <a:r>
              <a:rPr lang="tr-TR" sz="1900" b="0" dirty="0" smtClean="0"/>
              <a:t>) 1 </a:t>
            </a:r>
            <a:r>
              <a:rPr lang="tr-TR" sz="1900" b="0" dirty="0" smtClean="0"/>
              <a:t>ay içinde Kuruma bildirim yapılmaması nedeniyle uygulanan idari para cezaları da affedilmiştir</a:t>
            </a:r>
            <a:r>
              <a:rPr lang="tr-TR" sz="1900" b="0" dirty="0" smtClean="0"/>
              <a:t>.</a:t>
            </a:r>
          </a:p>
          <a:p>
            <a:pPr algn="just"/>
            <a:r>
              <a:rPr lang="tr-TR" sz="1900" b="0" dirty="0" smtClean="0"/>
              <a:t>Yine 11 inci maddenin </a:t>
            </a:r>
            <a:r>
              <a:rPr lang="tr-TR" sz="1900" b="0" dirty="0"/>
              <a:t>üçüncü fıkrası uyarınca Ticaret sicil </a:t>
            </a:r>
            <a:r>
              <a:rPr lang="tr-TR" sz="1900" b="0" dirty="0" smtClean="0"/>
              <a:t>memurlukları tarafından 10 gün içerisinde Kuruma bildirim yapmamaları nedeniyle uygulanan idari para cezaları  affedilmiştir.</a:t>
            </a:r>
            <a:endParaRPr lang="tr-TR" sz="1900" b="0" dirty="0" smtClean="0"/>
          </a:p>
          <a:p>
            <a:pPr algn="just"/>
            <a:r>
              <a:rPr lang="tr-TR" sz="1900" dirty="0" smtClean="0">
                <a:solidFill>
                  <a:srgbClr val="FF0000"/>
                </a:solidFill>
              </a:rPr>
              <a:t>İlgili Kurum ve kuruluşların kanunun yayım tarihinden itibaren 3 ay içerisinde yapılmayan ilgili bildirimleri yapması gerekmektedir.</a:t>
            </a:r>
          </a:p>
          <a:p>
            <a:pPr algn="just"/>
            <a:endParaRPr lang="tr-TR" sz="2000" b="0" dirty="0" smtClean="0"/>
          </a:p>
        </p:txBody>
      </p:sp>
      <p:sp>
        <p:nvSpPr>
          <p:cNvPr id="36868"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239BB65-426A-46C8-AB31-A7B35B996F4D}" type="slidenum">
              <a:rPr lang="tr-TR" smtClean="0"/>
              <a:pPr/>
              <a:t>32</a:t>
            </a:fld>
            <a:endParaRPr lang="tr-TR"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Başlık"/>
          <p:cNvSpPr>
            <a:spLocks noGrp="1"/>
          </p:cNvSpPr>
          <p:nvPr>
            <p:ph type="ctrTitle"/>
          </p:nvPr>
        </p:nvSpPr>
        <p:spPr>
          <a:xfrm>
            <a:off x="2357438" y="142875"/>
            <a:ext cx="6429375" cy="1714500"/>
          </a:xfrm>
        </p:spPr>
        <p:txBody>
          <a:bodyPr/>
          <a:lstStyle/>
          <a:p>
            <a:pPr algn="ctr" eaLnBrk="1" hangingPunct="1"/>
            <a:r>
              <a:rPr lang="tr-TR" smtClean="0"/>
              <a:t>SOSYAL GÜVENLİK KURUMU</a:t>
            </a:r>
          </a:p>
        </p:txBody>
      </p:sp>
      <p:sp>
        <p:nvSpPr>
          <p:cNvPr id="11267" name="2 Alt Başlık"/>
          <p:cNvSpPr>
            <a:spLocks noGrp="1"/>
          </p:cNvSpPr>
          <p:nvPr>
            <p:ph type="subTitle" idx="1"/>
          </p:nvPr>
        </p:nvSpPr>
        <p:spPr>
          <a:xfrm>
            <a:off x="214313" y="4868863"/>
            <a:ext cx="8929687" cy="1485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Clr>
                <a:srgbClr val="046CA6"/>
              </a:buClr>
            </a:pPr>
            <a:r>
              <a:rPr lang="tr-TR" b="1" dirty="0" smtClean="0">
                <a:solidFill>
                  <a:srgbClr val="FF0000"/>
                </a:solidFill>
                <a:effectLst>
                  <a:outerShdw blurRad="38100" dist="38100" dir="2700000" algn="tl">
                    <a:srgbClr val="C0C0C0"/>
                  </a:outerShdw>
                </a:effectLst>
                <a:ea typeface="Calibri" pitchFamily="34" charset="0"/>
                <a:cs typeface="Calibri" pitchFamily="34" charset="0"/>
              </a:rPr>
              <a:t>KAYIT DIŞI İSTİHDAM</a:t>
            </a:r>
          </a:p>
          <a:p>
            <a:pPr>
              <a:buClr>
                <a:srgbClr val="046CA6"/>
              </a:buClr>
            </a:pPr>
            <a:r>
              <a:rPr lang="tr-TR" b="1" dirty="0" smtClean="0">
                <a:solidFill>
                  <a:srgbClr val="FF0000"/>
                </a:solidFill>
                <a:effectLst>
                  <a:outerShdw blurRad="38100" dist="38100" dir="2700000" algn="tl">
                    <a:srgbClr val="C0C0C0"/>
                  </a:outerShdw>
                </a:effectLst>
                <a:ea typeface="Calibri" pitchFamily="34" charset="0"/>
                <a:cs typeface="Calibri" pitchFamily="34" charset="0"/>
              </a:rPr>
              <a:t>   SİGORTA PRİMLERİ GENEL MÜDÜRLÜĞÜ       </a:t>
            </a:r>
          </a:p>
        </p:txBody>
      </p:sp>
    </p:spTree>
    <p:extLst>
      <p:ext uri="{BB962C8B-B14F-4D97-AF65-F5344CB8AC3E}">
        <p14:creationId xmlns:p14="http://schemas.microsoft.com/office/powerpoint/2010/main" val="2552840807"/>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Başlık 1"/>
          <p:cNvSpPr>
            <a:spLocks noGrp="1"/>
          </p:cNvSpPr>
          <p:nvPr>
            <p:ph type="title"/>
          </p:nvPr>
        </p:nvSpPr>
        <p:spPr>
          <a:xfrm>
            <a:off x="2571750" y="0"/>
            <a:ext cx="6572250" cy="706438"/>
          </a:xfrm>
        </p:spPr>
        <p:txBody>
          <a:bodyPr/>
          <a:lstStyle/>
          <a:p>
            <a:r>
              <a:rPr lang="tr-TR" altLang="tr-TR" sz="2800" b="1" smtClean="0"/>
              <a:t>Kayıt Dışı İstihdamın Olumsuz Sonuçları…</a:t>
            </a:r>
          </a:p>
        </p:txBody>
      </p:sp>
      <p:graphicFrame>
        <p:nvGraphicFramePr>
          <p:cNvPr id="5" name="İçerik Yer Tutucusu 4"/>
          <p:cNvGraphicFramePr>
            <a:graphicFrameLocks noGrp="1"/>
          </p:cNvGraphicFramePr>
          <p:nvPr>
            <p:ph idx="1"/>
            <p:extLst>
              <p:ext uri="{D42A27DB-BD31-4B8C-83A1-F6EECF244321}">
                <p14:modId xmlns:p14="http://schemas.microsoft.com/office/powerpoint/2010/main" val="1531333432"/>
              </p:ext>
            </p:extLst>
          </p:nvPr>
        </p:nvGraphicFramePr>
        <p:xfrm>
          <a:off x="-539216" y="908721"/>
          <a:ext cx="9622891" cy="180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İçerik Yer Tutucusu 4"/>
          <p:cNvGraphicFramePr>
            <a:graphicFrameLocks/>
          </p:cNvGraphicFramePr>
          <p:nvPr>
            <p:extLst>
              <p:ext uri="{D42A27DB-BD31-4B8C-83A1-F6EECF244321}">
                <p14:modId xmlns:p14="http://schemas.microsoft.com/office/powerpoint/2010/main" val="3738920083"/>
              </p:ext>
            </p:extLst>
          </p:nvPr>
        </p:nvGraphicFramePr>
        <p:xfrm>
          <a:off x="-540569" y="2780928"/>
          <a:ext cx="9624244" cy="18001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İçerik Yer Tutucusu 4"/>
          <p:cNvGraphicFramePr>
            <a:graphicFrameLocks/>
          </p:cNvGraphicFramePr>
          <p:nvPr>
            <p:extLst>
              <p:ext uri="{D42A27DB-BD31-4B8C-83A1-F6EECF244321}">
                <p14:modId xmlns:p14="http://schemas.microsoft.com/office/powerpoint/2010/main" val="2000149941"/>
              </p:ext>
            </p:extLst>
          </p:nvPr>
        </p:nvGraphicFramePr>
        <p:xfrm>
          <a:off x="-540568" y="4653136"/>
          <a:ext cx="9468237" cy="180019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8198" name="Picture 5"/>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388350" y="6542088"/>
            <a:ext cx="6953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ayt Numarası Yer Tutucusu 1"/>
          <p:cNvSpPr>
            <a:spLocks noGrp="1"/>
          </p:cNvSpPr>
          <p:nvPr>
            <p:ph type="sldNum" sz="quarter" idx="11"/>
          </p:nvPr>
        </p:nvSpPr>
        <p:spPr/>
        <p:txBody>
          <a:bodyPr/>
          <a:lstStyle/>
          <a:p>
            <a:pPr>
              <a:defRPr/>
            </a:pPr>
            <a:fld id="{7D0608E8-7EDC-4C37-B712-2DB6AA67CF56}" type="slidenum">
              <a:rPr lang="tr-TR" smtClean="0"/>
              <a:pPr>
                <a:defRPr/>
              </a:pPr>
              <a:t>34</a:t>
            </a:fld>
            <a:endParaRPr lang="tr-TR" dirty="0"/>
          </a:p>
        </p:txBody>
      </p:sp>
    </p:spTree>
    <p:extLst>
      <p:ext uri="{BB962C8B-B14F-4D97-AF65-F5344CB8AC3E}">
        <p14:creationId xmlns:p14="http://schemas.microsoft.com/office/powerpoint/2010/main" val="35094816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yagram 5"/>
          <p:cNvGraphicFramePr/>
          <p:nvPr/>
        </p:nvGraphicFramePr>
        <p:xfrm>
          <a:off x="276225" y="1034744"/>
          <a:ext cx="8544246" cy="41230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219" name="Picture 17" descr="gib"/>
          <p:cNvPicPr>
            <a:picLocks noGrp="1" noChangeAspect="1" noChangeArrowheads="1"/>
          </p:cNvPicPr>
          <p:nvPr>
            <p:ph sz="quarter" idx="4294967295"/>
          </p:nvPr>
        </p:nvPicPr>
        <p:blipFill>
          <a:blip r:embed="rId7">
            <a:extLst>
              <a:ext uri="{28A0092B-C50C-407E-A947-70E740481C1C}">
                <a14:useLocalDpi xmlns:a14="http://schemas.microsoft.com/office/drawing/2010/main" val="0"/>
              </a:ext>
            </a:extLst>
          </a:blip>
          <a:srcRect/>
          <a:stretch>
            <a:fillRect/>
          </a:stretch>
        </p:blipFill>
        <p:spPr bwMode="auto">
          <a:xfrm>
            <a:off x="422275" y="3284538"/>
            <a:ext cx="1095375" cy="10096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2488" y="3238500"/>
            <a:ext cx="1158875" cy="766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1" name="Picture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3400" y="1009650"/>
            <a:ext cx="1317625"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2" name="Picture 13" descr="132_egm1"/>
          <p:cNvPicPr>
            <a:picLocks noGrp="1" noChangeAspect="1" noChangeArrowheads="1"/>
          </p:cNvPicPr>
          <p:nvPr>
            <p:ph sz="half" idx="4294967295"/>
          </p:nvPr>
        </p:nvPicPr>
        <p:blipFill>
          <a:blip r:embed="rId10" cstate="print">
            <a:extLst>
              <a:ext uri="{28A0092B-C50C-407E-A947-70E740481C1C}">
                <a14:useLocalDpi xmlns:a14="http://schemas.microsoft.com/office/drawing/2010/main" val="0"/>
              </a:ext>
            </a:extLst>
          </a:blip>
          <a:srcRect/>
          <a:stretch>
            <a:fillRect/>
          </a:stretch>
        </p:blipFill>
        <p:spPr bwMode="auto">
          <a:xfrm>
            <a:off x="468313" y="2133600"/>
            <a:ext cx="958850" cy="574675"/>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11" descr="saglik_bakanligi_logo-vektorel"/>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49425" y="1997075"/>
            <a:ext cx="147955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19475" y="1700213"/>
            <a:ext cx="1131888" cy="1136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5" name="Picture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944688" y="3357563"/>
            <a:ext cx="989012"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226" name="Rectangle 18"/>
          <p:cNvSpPr>
            <a:spLocks noGrp="1" noChangeArrowheads="1"/>
          </p:cNvSpPr>
          <p:nvPr>
            <p:ph type="title" idx="4294967295"/>
          </p:nvPr>
        </p:nvSpPr>
        <p:spPr>
          <a:xfrm>
            <a:off x="1403350" y="115888"/>
            <a:ext cx="7740650" cy="563562"/>
          </a:xfrm>
        </p:spPr>
        <p:txBody>
          <a:bodyPr/>
          <a:lstStyle/>
          <a:p>
            <a:r>
              <a:rPr lang="tr-TR" altLang="tr-TR" sz="2800" b="1" dirty="0" smtClean="0"/>
              <a:t>Tüm Kurumların İstihdam Verileri </a:t>
            </a:r>
            <a:r>
              <a:rPr lang="tr-TR" altLang="tr-TR" sz="2800" b="1" dirty="0" err="1" smtClean="0"/>
              <a:t>SGK’da</a:t>
            </a:r>
            <a:r>
              <a:rPr lang="tr-TR" altLang="tr-TR" sz="2800" b="1" dirty="0" smtClean="0"/>
              <a:t>… </a:t>
            </a:r>
          </a:p>
        </p:txBody>
      </p:sp>
      <p:pic>
        <p:nvPicPr>
          <p:cNvPr id="9227" name="Picture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66138" y="6515100"/>
            <a:ext cx="6953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8" name="Picture 15" descr="http://t2.gstatic.com/images?q=tbn:ANd9GcS1DDwpbNMhpBA3qkmkN-BhBDHaegiXqo8pOvFrISeXjW74Dgn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68313" y="1196975"/>
            <a:ext cx="935037"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Metin kutusu 1"/>
          <p:cNvSpPr txBox="1">
            <a:spLocks noChangeArrowheads="1"/>
          </p:cNvSpPr>
          <p:nvPr/>
        </p:nvSpPr>
        <p:spPr bwMode="auto">
          <a:xfrm>
            <a:off x="323850" y="4902200"/>
            <a:ext cx="848995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cs typeface="Arial" charset="0"/>
              </a:defRPr>
            </a:lvl1pPr>
            <a:lvl2pPr marL="742950" indent="-285750">
              <a:defRPr sz="2200">
                <a:solidFill>
                  <a:schemeClr val="tx1"/>
                </a:solidFill>
                <a:latin typeface="Arial" charset="0"/>
                <a:cs typeface="Arial" charset="0"/>
              </a:defRPr>
            </a:lvl2pPr>
            <a:lvl3pPr marL="1143000" indent="-228600">
              <a:defRPr sz="2200">
                <a:solidFill>
                  <a:schemeClr val="tx1"/>
                </a:solidFill>
                <a:latin typeface="Arial" charset="0"/>
                <a:cs typeface="Arial" charset="0"/>
              </a:defRPr>
            </a:lvl3pPr>
            <a:lvl4pPr marL="1600200" indent="-228600">
              <a:defRPr sz="2200">
                <a:solidFill>
                  <a:schemeClr val="tx1"/>
                </a:solidFill>
                <a:latin typeface="Arial" charset="0"/>
                <a:cs typeface="Arial" charset="0"/>
              </a:defRPr>
            </a:lvl4pPr>
            <a:lvl5pPr marL="2057400" indent="-228600">
              <a:defRPr sz="2200">
                <a:solidFill>
                  <a:schemeClr val="tx1"/>
                </a:solidFill>
                <a:latin typeface="Arial" charset="0"/>
                <a:cs typeface="Arial" charset="0"/>
              </a:defRPr>
            </a:lvl5pPr>
            <a:lvl6pPr marL="25146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6pPr>
            <a:lvl7pPr marL="29718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7pPr>
            <a:lvl8pPr marL="34290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8pPr>
            <a:lvl9pPr marL="38862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9pPr>
          </a:lstStyle>
          <a:p>
            <a:pPr marL="342900" indent="-342900" algn="just">
              <a:buClr>
                <a:srgbClr val="046CA6"/>
              </a:buClr>
              <a:buFont typeface="Wingdings" panose="05000000000000000000" pitchFamily="2" charset="2"/>
              <a:buChar char="q"/>
            </a:pPr>
            <a:r>
              <a:rPr lang="tr-TR" altLang="tr-TR" sz="2000" dirty="0" smtClean="0">
                <a:solidFill>
                  <a:srgbClr val="FF0000"/>
                </a:solidFill>
                <a:latin typeface="Calibri" panose="020F0502020204030204" pitchFamily="34" charset="0"/>
              </a:rPr>
              <a:t>16 </a:t>
            </a:r>
            <a:r>
              <a:rPr lang="tr-TR" altLang="tr-TR" sz="2000" dirty="0">
                <a:solidFill>
                  <a:srgbClr val="FF0000"/>
                </a:solidFill>
                <a:latin typeface="Calibri" panose="020F0502020204030204" pitchFamily="34" charset="0"/>
              </a:rPr>
              <a:t>Bakanlık</a:t>
            </a:r>
            <a:r>
              <a:rPr lang="tr-TR" altLang="tr-TR" sz="2000" dirty="0">
                <a:solidFill>
                  <a:srgbClr val="046CA6"/>
                </a:solidFill>
                <a:latin typeface="Calibri" panose="020F0502020204030204" pitchFamily="34" charset="0"/>
              </a:rPr>
              <a:t>, </a:t>
            </a:r>
            <a:r>
              <a:rPr lang="tr-TR" altLang="tr-TR" sz="2000" dirty="0">
                <a:solidFill>
                  <a:srgbClr val="FF0000"/>
                </a:solidFill>
                <a:latin typeface="Calibri" panose="020F0502020204030204" pitchFamily="34" charset="0"/>
              </a:rPr>
              <a:t>9 Kurum </a:t>
            </a:r>
            <a:r>
              <a:rPr lang="tr-TR" altLang="tr-TR" sz="2000" dirty="0">
                <a:solidFill>
                  <a:srgbClr val="046CA6"/>
                </a:solidFill>
                <a:latin typeface="Calibri" panose="020F0502020204030204" pitchFamily="34" charset="0"/>
              </a:rPr>
              <a:t>ve Bankalardan </a:t>
            </a:r>
            <a:r>
              <a:rPr lang="tr-TR" altLang="tr-TR" sz="2000" dirty="0">
                <a:solidFill>
                  <a:srgbClr val="FF0000"/>
                </a:solidFill>
                <a:latin typeface="Calibri" panose="020F0502020204030204" pitchFamily="34" charset="0"/>
              </a:rPr>
              <a:t>106 adet istihdama ilişkin işlemin bilgi ve belgesi </a:t>
            </a:r>
            <a:r>
              <a:rPr lang="tr-TR" altLang="tr-TR" sz="2000" dirty="0" err="1">
                <a:solidFill>
                  <a:srgbClr val="046CA6"/>
                </a:solidFill>
                <a:latin typeface="Calibri" panose="020F0502020204030204" pitchFamily="34" charset="0"/>
              </a:rPr>
              <a:t>SGK’ya</a:t>
            </a:r>
            <a:r>
              <a:rPr lang="tr-TR" altLang="tr-TR" sz="2000" dirty="0">
                <a:solidFill>
                  <a:srgbClr val="046CA6"/>
                </a:solidFill>
                <a:latin typeface="Calibri" panose="020F0502020204030204" pitchFamily="34" charset="0"/>
              </a:rPr>
              <a:t> bildirilmektedir. </a:t>
            </a:r>
          </a:p>
          <a:p>
            <a:pPr marL="342900" indent="-342900" algn="just">
              <a:buClr>
                <a:srgbClr val="046CA6"/>
              </a:buClr>
              <a:buFont typeface="Wingdings" panose="05000000000000000000" pitchFamily="2" charset="2"/>
              <a:buChar char="q"/>
            </a:pPr>
            <a:r>
              <a:rPr lang="tr-TR" altLang="tr-TR" sz="2000" dirty="0" smtClean="0">
                <a:solidFill>
                  <a:srgbClr val="046CA6"/>
                </a:solidFill>
                <a:latin typeface="Calibri" panose="020F0502020204030204" pitchFamily="34" charset="0"/>
              </a:rPr>
              <a:t>Bu </a:t>
            </a:r>
            <a:r>
              <a:rPr lang="tr-TR" altLang="tr-TR" sz="2000" dirty="0">
                <a:solidFill>
                  <a:srgbClr val="046CA6"/>
                </a:solidFill>
                <a:latin typeface="Calibri" panose="020F0502020204030204" pitchFamily="34" charset="0"/>
              </a:rPr>
              <a:t>kapsamda </a:t>
            </a:r>
            <a:r>
              <a:rPr lang="tr-TR" altLang="tr-TR" sz="2000" dirty="0">
                <a:solidFill>
                  <a:srgbClr val="FF0000"/>
                </a:solidFill>
                <a:latin typeface="Calibri" panose="020F0502020204030204" pitchFamily="34" charset="0"/>
              </a:rPr>
              <a:t>sigortasız  çalıştığı </a:t>
            </a:r>
            <a:r>
              <a:rPr lang="tr-TR" altLang="tr-TR" sz="2000" dirty="0">
                <a:solidFill>
                  <a:srgbClr val="046CA6"/>
                </a:solidFill>
                <a:latin typeface="Calibri" panose="020F0502020204030204" pitchFamily="34" charset="0"/>
              </a:rPr>
              <a:t>veya </a:t>
            </a:r>
            <a:r>
              <a:rPr lang="tr-TR" altLang="tr-TR" sz="2000" dirty="0">
                <a:solidFill>
                  <a:srgbClr val="FF0000"/>
                </a:solidFill>
                <a:latin typeface="Calibri" panose="020F0502020204030204" pitchFamily="34" charset="0"/>
              </a:rPr>
              <a:t>ücretleri eksik bildirildiği </a:t>
            </a:r>
            <a:r>
              <a:rPr lang="tr-TR" altLang="tr-TR" sz="2000" dirty="0">
                <a:solidFill>
                  <a:srgbClr val="046CA6"/>
                </a:solidFill>
                <a:latin typeface="Calibri" panose="020F0502020204030204" pitchFamily="34" charset="0"/>
              </a:rPr>
              <a:t>tespit edilen kişilerle ilgili gerekli işlemler SGK tarafından yapılacaktır.</a:t>
            </a:r>
          </a:p>
        </p:txBody>
      </p:sp>
      <p:sp>
        <p:nvSpPr>
          <p:cNvPr id="2" name="Slayt Numarası Yer Tutucusu 1"/>
          <p:cNvSpPr>
            <a:spLocks noGrp="1"/>
          </p:cNvSpPr>
          <p:nvPr>
            <p:ph type="sldNum" sz="quarter" idx="11"/>
          </p:nvPr>
        </p:nvSpPr>
        <p:spPr/>
        <p:txBody>
          <a:bodyPr/>
          <a:lstStyle/>
          <a:p>
            <a:pPr>
              <a:defRPr/>
            </a:pPr>
            <a:fld id="{7D0608E8-7EDC-4C37-B712-2DB6AA67CF56}" type="slidenum">
              <a:rPr lang="tr-TR" smtClean="0"/>
              <a:pPr>
                <a:defRPr/>
              </a:pPr>
              <a:t>35</a:t>
            </a:fld>
            <a:endParaRPr lang="tr-TR" dirty="0"/>
          </a:p>
        </p:txBody>
      </p:sp>
    </p:spTree>
    <p:extLst>
      <p:ext uri="{BB962C8B-B14F-4D97-AF65-F5344CB8AC3E}">
        <p14:creationId xmlns:p14="http://schemas.microsoft.com/office/powerpoint/2010/main" val="19989385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İçerik Yer Tutucusu 2"/>
          <p:cNvSpPr>
            <a:spLocks noGrp="1"/>
          </p:cNvSpPr>
          <p:nvPr>
            <p:ph idx="1"/>
          </p:nvPr>
        </p:nvSpPr>
        <p:spPr bwMode="auto">
          <a:xfrm>
            <a:off x="592138" y="3627438"/>
            <a:ext cx="8391525" cy="3013075"/>
          </a:xfrm>
          <a:ln>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lgn="just">
              <a:defRPr/>
            </a:pPr>
            <a:r>
              <a:rPr lang="tr-TR" sz="2000" b="0" kern="1200" dirty="0" smtClean="0">
                <a:ea typeface="Arial Unicode MS" pitchFamily="34" charset="-128"/>
                <a:cs typeface="Arial Unicode MS" pitchFamily="34" charset="-128"/>
              </a:rPr>
              <a:t>Bu </a:t>
            </a:r>
            <a:r>
              <a:rPr lang="tr-TR" sz="2000" b="0" kern="1200" dirty="0">
                <a:ea typeface="Arial Unicode MS" pitchFamily="34" charset="-128"/>
                <a:cs typeface="Arial Unicode MS" pitchFamily="34" charset="-128"/>
              </a:rPr>
              <a:t>nedenle, </a:t>
            </a:r>
            <a:r>
              <a:rPr lang="tr-TR" sz="2000" b="0" kern="1200" dirty="0" smtClean="0">
                <a:solidFill>
                  <a:srgbClr val="FF0000"/>
                </a:solidFill>
                <a:ea typeface="Arial Unicode MS" pitchFamily="34" charset="-128"/>
                <a:cs typeface="Arial Unicode MS" pitchFamily="34" charset="-128"/>
              </a:rPr>
              <a:t>2012 </a:t>
            </a:r>
            <a:r>
              <a:rPr lang="tr-TR" sz="2000" b="0" kern="1200" dirty="0">
                <a:solidFill>
                  <a:srgbClr val="FF0000"/>
                </a:solidFill>
                <a:ea typeface="Arial Unicode MS" pitchFamily="34" charset="-128"/>
                <a:cs typeface="Arial Unicode MS" pitchFamily="34" charset="-128"/>
              </a:rPr>
              <a:t>yılı Kasım </a:t>
            </a:r>
            <a:r>
              <a:rPr lang="tr-TR" sz="2000" b="0" kern="1200" dirty="0">
                <a:ea typeface="Arial Unicode MS" pitchFamily="34" charset="-128"/>
                <a:cs typeface="Arial Unicode MS" pitchFamily="34" charset="-128"/>
              </a:rPr>
              <a:t>ayından </a:t>
            </a:r>
            <a:r>
              <a:rPr lang="tr-TR" sz="2000" b="0" kern="1200" dirty="0" smtClean="0">
                <a:ea typeface="Arial Unicode MS" pitchFamily="34" charset="-128"/>
                <a:cs typeface="Arial Unicode MS" pitchFamily="34" charset="-128"/>
              </a:rPr>
              <a:t>itibaren, Aylık </a:t>
            </a:r>
            <a:r>
              <a:rPr lang="tr-TR" sz="2000" b="0" kern="1200" dirty="0">
                <a:ea typeface="Arial Unicode MS" pitchFamily="34" charset="-128"/>
                <a:cs typeface="Arial Unicode MS" pitchFamily="34" charset="-128"/>
              </a:rPr>
              <a:t>Prim ve Hizmet </a:t>
            </a:r>
            <a:r>
              <a:rPr lang="tr-TR" sz="2000" b="0" kern="1200" dirty="0" smtClean="0">
                <a:ea typeface="Arial Unicode MS" pitchFamily="34" charset="-128"/>
                <a:cs typeface="Arial Unicode MS" pitchFamily="34" charset="-128"/>
              </a:rPr>
              <a:t>Belgesinde meslek kodunun </a:t>
            </a:r>
            <a:r>
              <a:rPr lang="tr-TR" sz="2000" b="0" kern="1200" dirty="0" err="1" smtClean="0">
                <a:ea typeface="Arial Unicode MS" pitchFamily="34" charset="-128"/>
                <a:cs typeface="Arial Unicode MS" pitchFamily="34" charset="-128"/>
              </a:rPr>
              <a:t>SGK’ya</a:t>
            </a:r>
            <a:r>
              <a:rPr lang="tr-TR" sz="2000" b="0" kern="1200" dirty="0" smtClean="0">
                <a:ea typeface="Arial Unicode MS" pitchFamily="34" charset="-128"/>
                <a:cs typeface="Arial Unicode MS" pitchFamily="34" charset="-128"/>
              </a:rPr>
              <a:t> bildirimi sağlanmıştır. </a:t>
            </a:r>
          </a:p>
          <a:p>
            <a:pPr algn="just">
              <a:buClr>
                <a:srgbClr val="046CA6"/>
              </a:buClr>
              <a:defRPr/>
            </a:pPr>
            <a:r>
              <a:rPr lang="tr-TR" altLang="tr-TR" sz="2000" b="0" kern="1200" dirty="0" smtClean="0">
                <a:ea typeface="Arial Unicode MS" pitchFamily="34" charset="-128"/>
                <a:cs typeface="Arial Unicode MS" pitchFamily="34" charset="-128"/>
              </a:rPr>
              <a:t>Meslek </a:t>
            </a:r>
            <a:r>
              <a:rPr lang="tr-TR" altLang="tr-TR" sz="2000" b="0" kern="1200" dirty="0">
                <a:ea typeface="Arial Unicode MS" pitchFamily="34" charset="-128"/>
                <a:cs typeface="Arial Unicode MS" pitchFamily="34" charset="-128"/>
              </a:rPr>
              <a:t>kodu uygulaması </a:t>
            </a:r>
            <a:r>
              <a:rPr lang="tr-TR" altLang="tr-TR" sz="2000" b="0" kern="1200" dirty="0" smtClean="0">
                <a:ea typeface="Arial Unicode MS" pitchFamily="34" charset="-128"/>
                <a:cs typeface="Arial Unicode MS" pitchFamily="34" charset="-128"/>
              </a:rPr>
              <a:t>neticesinde,  sigortalıların </a:t>
            </a:r>
            <a:r>
              <a:rPr lang="tr-TR" altLang="tr-TR" sz="2000" b="0" kern="1200" dirty="0">
                <a:solidFill>
                  <a:srgbClr val="FF0000"/>
                </a:solidFill>
                <a:ea typeface="Arial Unicode MS" pitchFamily="34" charset="-128"/>
                <a:cs typeface="Arial Unicode MS" pitchFamily="34" charset="-128"/>
              </a:rPr>
              <a:t>«meslek-ücret» </a:t>
            </a:r>
            <a:r>
              <a:rPr lang="tr-TR" altLang="tr-TR" sz="2000" b="0" kern="1200" dirty="0">
                <a:ea typeface="Arial Unicode MS" pitchFamily="34" charset="-128"/>
                <a:cs typeface="Arial Unicode MS" pitchFamily="34" charset="-128"/>
              </a:rPr>
              <a:t>ilişkisi kurularak, fiilen </a:t>
            </a:r>
            <a:r>
              <a:rPr lang="tr-TR" altLang="tr-TR" sz="2000" b="0" kern="1200" dirty="0" smtClean="0">
                <a:solidFill>
                  <a:srgbClr val="FF0000"/>
                </a:solidFill>
                <a:ea typeface="Arial Unicode MS" pitchFamily="34" charset="-128"/>
                <a:cs typeface="Arial Unicode MS" pitchFamily="34" charset="-128"/>
              </a:rPr>
              <a:t>yapılan iş </a:t>
            </a:r>
            <a:r>
              <a:rPr lang="tr-TR" altLang="tr-TR" sz="2000" b="0" kern="1200" dirty="0">
                <a:ea typeface="Arial Unicode MS" pitchFamily="34" charset="-128"/>
                <a:cs typeface="Arial Unicode MS" pitchFamily="34" charset="-128"/>
              </a:rPr>
              <a:t>ile </a:t>
            </a:r>
            <a:r>
              <a:rPr lang="tr-TR" altLang="tr-TR" sz="2000" b="0" kern="1200" dirty="0">
                <a:solidFill>
                  <a:srgbClr val="FF0000"/>
                </a:solidFill>
                <a:ea typeface="Arial Unicode MS" pitchFamily="34" charset="-128"/>
                <a:cs typeface="Arial Unicode MS" pitchFamily="34" charset="-128"/>
              </a:rPr>
              <a:t>kazançlar</a:t>
            </a:r>
            <a:r>
              <a:rPr lang="tr-TR" altLang="tr-TR" sz="2000" b="0" kern="1200" dirty="0">
                <a:ea typeface="Arial Unicode MS" pitchFamily="34" charset="-128"/>
                <a:cs typeface="Arial Unicode MS" pitchFamily="34" charset="-128"/>
              </a:rPr>
              <a:t>ı kontrol </a:t>
            </a:r>
            <a:r>
              <a:rPr lang="tr-TR" altLang="tr-TR" sz="2000" b="0" kern="1200" dirty="0" smtClean="0">
                <a:ea typeface="Arial Unicode MS" pitchFamily="34" charset="-128"/>
                <a:cs typeface="Arial Unicode MS" pitchFamily="34" charset="-128"/>
              </a:rPr>
              <a:t>edilmekte, düşük ücret bildirimi yapan işverenler mercek altına alınıp gerekli denetimler yapılacaktır.</a:t>
            </a:r>
          </a:p>
          <a:p>
            <a:pPr algn="just">
              <a:buClr>
                <a:srgbClr val="046CA6"/>
              </a:buClr>
              <a:defRPr/>
            </a:pPr>
            <a:r>
              <a:rPr lang="tr-TR" altLang="tr-TR" sz="2000" b="0" kern="1200" dirty="0" smtClean="0">
                <a:ea typeface="Arial Unicode MS" pitchFamily="34" charset="-128"/>
                <a:cs typeface="Arial Unicode MS" pitchFamily="34" charset="-128"/>
              </a:rPr>
              <a:t>Artık </a:t>
            </a:r>
            <a:r>
              <a:rPr lang="tr-TR" altLang="tr-TR" sz="2000" b="0" kern="1200" dirty="0">
                <a:ea typeface="Arial Unicode MS" pitchFamily="34" charset="-128"/>
                <a:cs typeface="Arial Unicode MS" pitchFamily="34" charset="-128"/>
              </a:rPr>
              <a:t>sadece </a:t>
            </a:r>
            <a:r>
              <a:rPr lang="tr-TR" altLang="tr-TR" sz="2000" b="0" kern="1200" dirty="0" smtClean="0">
                <a:ea typeface="Arial Unicode MS" pitchFamily="34" charset="-128"/>
                <a:cs typeface="Arial Unicode MS" pitchFamily="34" charset="-128"/>
              </a:rPr>
              <a:t>çalışanın sigortasının yapılıp yapılmadığına </a:t>
            </a:r>
            <a:r>
              <a:rPr lang="tr-TR" altLang="tr-TR" sz="2000" b="0" kern="1200" dirty="0">
                <a:ea typeface="Arial Unicode MS" pitchFamily="34" charset="-128"/>
                <a:cs typeface="Arial Unicode MS" pitchFamily="34" charset="-128"/>
              </a:rPr>
              <a:t>bakılmayacak, </a:t>
            </a:r>
            <a:r>
              <a:rPr lang="tr-TR" altLang="tr-TR" sz="2000" b="0" kern="1200" dirty="0" err="1">
                <a:solidFill>
                  <a:srgbClr val="FF0000"/>
                </a:solidFill>
                <a:ea typeface="Arial Unicode MS" pitchFamily="34" charset="-128"/>
                <a:cs typeface="Arial Unicode MS" pitchFamily="34" charset="-128"/>
              </a:rPr>
              <a:t>SGK’ya</a:t>
            </a:r>
            <a:r>
              <a:rPr lang="tr-TR" altLang="tr-TR" sz="2000" b="0" kern="1200" dirty="0">
                <a:solidFill>
                  <a:srgbClr val="FF0000"/>
                </a:solidFill>
                <a:ea typeface="Arial Unicode MS" pitchFamily="34" charset="-128"/>
                <a:cs typeface="Arial Unicode MS" pitchFamily="34" charset="-128"/>
              </a:rPr>
              <a:t> yapılan </a:t>
            </a:r>
            <a:r>
              <a:rPr lang="tr-TR" altLang="tr-TR" sz="2000" b="0" kern="1200" dirty="0" smtClean="0">
                <a:solidFill>
                  <a:srgbClr val="FF0000"/>
                </a:solidFill>
                <a:ea typeface="Arial Unicode MS" pitchFamily="34" charset="-128"/>
                <a:cs typeface="Arial Unicode MS" pitchFamily="34" charset="-128"/>
              </a:rPr>
              <a:t>ücret </a:t>
            </a:r>
            <a:r>
              <a:rPr lang="tr-TR" altLang="tr-TR" sz="2000" b="0" kern="1200" dirty="0">
                <a:solidFill>
                  <a:srgbClr val="FF0000"/>
                </a:solidFill>
                <a:ea typeface="Arial Unicode MS" pitchFamily="34" charset="-128"/>
                <a:cs typeface="Arial Unicode MS" pitchFamily="34" charset="-128"/>
              </a:rPr>
              <a:t>bildirimlerinin </a:t>
            </a:r>
            <a:r>
              <a:rPr lang="tr-TR" altLang="tr-TR" sz="2000" b="0" kern="1200" dirty="0" smtClean="0">
                <a:solidFill>
                  <a:srgbClr val="FF0000"/>
                </a:solidFill>
                <a:ea typeface="Arial Unicode MS" pitchFamily="34" charset="-128"/>
                <a:cs typeface="Arial Unicode MS" pitchFamily="34" charset="-128"/>
              </a:rPr>
              <a:t>de gerçek </a:t>
            </a:r>
            <a:r>
              <a:rPr lang="tr-TR" altLang="tr-TR" sz="2000" b="0" kern="1200" dirty="0">
                <a:solidFill>
                  <a:srgbClr val="FF0000"/>
                </a:solidFill>
                <a:ea typeface="Arial Unicode MS" pitchFamily="34" charset="-128"/>
                <a:cs typeface="Arial Unicode MS" pitchFamily="34" charset="-128"/>
              </a:rPr>
              <a:t>olup </a:t>
            </a:r>
            <a:r>
              <a:rPr lang="tr-TR" altLang="tr-TR" sz="2000" b="0" kern="1200" dirty="0" smtClean="0">
                <a:solidFill>
                  <a:srgbClr val="FF0000"/>
                </a:solidFill>
                <a:ea typeface="Arial Unicode MS" pitchFamily="34" charset="-128"/>
                <a:cs typeface="Arial Unicode MS" pitchFamily="34" charset="-128"/>
              </a:rPr>
              <a:t>olmadığı </a:t>
            </a:r>
            <a:r>
              <a:rPr lang="tr-TR" altLang="tr-TR" sz="2000" b="0" kern="1200" dirty="0">
                <a:solidFill>
                  <a:srgbClr val="FF0000"/>
                </a:solidFill>
                <a:ea typeface="Arial Unicode MS" pitchFamily="34" charset="-128"/>
                <a:cs typeface="Arial Unicode MS" pitchFamily="34" charset="-128"/>
              </a:rPr>
              <a:t>denetlenecektir.</a:t>
            </a:r>
          </a:p>
          <a:p>
            <a:pPr marL="0" indent="0" algn="just">
              <a:buClr>
                <a:srgbClr val="046CA6"/>
              </a:buClr>
              <a:buFont typeface="Wingdings" pitchFamily="2" charset="2"/>
              <a:buNone/>
              <a:defRPr/>
            </a:pPr>
            <a:endParaRPr lang="tr-TR" altLang="tr-TR" sz="2200" b="0" kern="1200" dirty="0">
              <a:latin typeface="Arial" charset="0"/>
              <a:ea typeface="Arial Unicode MS" pitchFamily="34" charset="-128"/>
              <a:cs typeface="Arial Unicode MS" pitchFamily="34" charset="-128"/>
            </a:endParaRPr>
          </a:p>
          <a:p>
            <a:pPr marL="0" indent="0" algn="just">
              <a:buFont typeface="Wingdings" pitchFamily="2" charset="2"/>
              <a:buNone/>
              <a:defRPr/>
            </a:pPr>
            <a:endParaRPr lang="tr-TR" sz="2000" b="0" kern="1200" dirty="0">
              <a:latin typeface="Arial" charset="0"/>
              <a:ea typeface="Arial Unicode MS" pitchFamily="34" charset="-128"/>
              <a:cs typeface="Arial Unicode MS" pitchFamily="34" charset="-128"/>
            </a:endParaRPr>
          </a:p>
        </p:txBody>
      </p:sp>
      <p:pic>
        <p:nvPicPr>
          <p:cNvPr id="1024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1751013"/>
            <a:ext cx="3903663"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0244" name="Metin kutusu 2"/>
          <p:cNvSpPr txBox="1">
            <a:spLocks noChangeArrowheads="1"/>
          </p:cNvSpPr>
          <p:nvPr/>
        </p:nvSpPr>
        <p:spPr bwMode="auto">
          <a:xfrm>
            <a:off x="684213" y="981075"/>
            <a:ext cx="81089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cs typeface="Arial" charset="0"/>
              </a:defRPr>
            </a:lvl1pPr>
            <a:lvl2pPr marL="742950" indent="-285750">
              <a:defRPr sz="2200">
                <a:solidFill>
                  <a:schemeClr val="tx1"/>
                </a:solidFill>
                <a:latin typeface="Arial" charset="0"/>
                <a:cs typeface="Arial" charset="0"/>
              </a:defRPr>
            </a:lvl2pPr>
            <a:lvl3pPr marL="1143000" indent="-228600">
              <a:defRPr sz="2200">
                <a:solidFill>
                  <a:schemeClr val="tx1"/>
                </a:solidFill>
                <a:latin typeface="Arial" charset="0"/>
                <a:cs typeface="Arial" charset="0"/>
              </a:defRPr>
            </a:lvl3pPr>
            <a:lvl4pPr marL="1600200" indent="-228600">
              <a:defRPr sz="2200">
                <a:solidFill>
                  <a:schemeClr val="tx1"/>
                </a:solidFill>
                <a:latin typeface="Arial" charset="0"/>
                <a:cs typeface="Arial" charset="0"/>
              </a:defRPr>
            </a:lvl4pPr>
            <a:lvl5pPr marL="2057400" indent="-228600">
              <a:defRPr sz="2200">
                <a:solidFill>
                  <a:schemeClr val="tx1"/>
                </a:solidFill>
                <a:latin typeface="Arial" charset="0"/>
                <a:cs typeface="Arial" charset="0"/>
              </a:defRPr>
            </a:lvl5pPr>
            <a:lvl6pPr marL="25146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6pPr>
            <a:lvl7pPr marL="29718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7pPr>
            <a:lvl8pPr marL="34290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8pPr>
            <a:lvl9pPr marL="38862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9pPr>
          </a:lstStyle>
          <a:p>
            <a:pPr marL="342900" indent="-342900" algn="just">
              <a:buFont typeface="Wingdings" panose="05000000000000000000" pitchFamily="2" charset="2"/>
              <a:buChar char="q"/>
            </a:pPr>
            <a:r>
              <a:rPr lang="tr-TR" altLang="tr-TR" sz="2000" dirty="0" smtClean="0">
                <a:latin typeface="Calibri" panose="020F0502020204030204" pitchFamily="34" charset="0"/>
                <a:ea typeface="Arial Unicode MS" pitchFamily="34" charset="-128"/>
                <a:cs typeface="Arial Unicode MS" pitchFamily="34" charset="-128"/>
              </a:rPr>
              <a:t>Kayıt </a:t>
            </a:r>
            <a:r>
              <a:rPr lang="tr-TR" altLang="tr-TR" sz="2000" dirty="0">
                <a:latin typeface="Calibri" panose="020F0502020204030204" pitchFamily="34" charset="0"/>
                <a:ea typeface="Arial Unicode MS" pitchFamily="34" charset="-128"/>
                <a:cs typeface="Arial Unicode MS" pitchFamily="34" charset="-128"/>
              </a:rPr>
              <a:t>dışı istihdamın türlerinden bir tanesi de </a:t>
            </a:r>
            <a:r>
              <a:rPr lang="tr-TR" altLang="tr-TR" sz="2000" dirty="0">
                <a:solidFill>
                  <a:srgbClr val="FF0000"/>
                </a:solidFill>
                <a:latin typeface="Calibri" panose="020F0502020204030204" pitchFamily="34" charset="0"/>
                <a:ea typeface="Arial Unicode MS" pitchFamily="34" charset="-128"/>
                <a:cs typeface="Arial Unicode MS" pitchFamily="34" charset="-128"/>
              </a:rPr>
              <a:t>ücretlerin eksik bildirimi </a:t>
            </a:r>
            <a:r>
              <a:rPr lang="tr-TR" altLang="tr-TR" sz="2000" dirty="0">
                <a:latin typeface="Calibri" panose="020F0502020204030204" pitchFamily="34" charset="0"/>
                <a:ea typeface="Arial Unicode MS" pitchFamily="34" charset="-128"/>
                <a:cs typeface="Arial Unicode MS" pitchFamily="34" charset="-128"/>
              </a:rPr>
              <a:t>olarak karşımıza çıkmaktadır.</a:t>
            </a:r>
            <a:endParaRPr lang="tr-TR" altLang="tr-TR" sz="2000" dirty="0">
              <a:latin typeface="Calibri" panose="020F0502020204030204" pitchFamily="34" charset="0"/>
            </a:endParaRPr>
          </a:p>
        </p:txBody>
      </p:sp>
      <p:sp>
        <p:nvSpPr>
          <p:cNvPr id="8" name="7 Slayt Numarası Yer Tutucusu"/>
          <p:cNvSpPr>
            <a:spLocks noGrp="1"/>
          </p:cNvSpPr>
          <p:nvPr>
            <p:ph type="sldNum" sz="quarter" idx="4294967295"/>
          </p:nvPr>
        </p:nvSpPr>
        <p:spPr>
          <a:xfrm>
            <a:off x="7956550" y="6492875"/>
            <a:ext cx="647700" cy="365125"/>
          </a:xfrm>
          <a:prstGeom prst="rect">
            <a:avLst/>
          </a:prstGeom>
        </p:spPr>
        <p:txBody>
          <a:bodyPr/>
          <a:lstStyle/>
          <a:p>
            <a:pPr>
              <a:defRPr/>
            </a:pPr>
            <a:endParaRPr lang="tr-TR" dirty="0"/>
          </a:p>
        </p:txBody>
      </p:sp>
      <p:pic>
        <p:nvPicPr>
          <p:cNvPr id="10246"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4250" y="6532563"/>
            <a:ext cx="379413"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0247" name="Başlık 1"/>
          <p:cNvSpPr>
            <a:spLocks noGrp="1"/>
          </p:cNvSpPr>
          <p:nvPr>
            <p:ph type="title"/>
          </p:nvPr>
        </p:nvSpPr>
        <p:spPr>
          <a:xfrm>
            <a:off x="2551113" y="0"/>
            <a:ext cx="6572250" cy="706438"/>
          </a:xfrm>
        </p:spPr>
        <p:txBody>
          <a:bodyPr/>
          <a:lstStyle/>
          <a:p>
            <a:r>
              <a:rPr lang="tr-TR" altLang="tr-TR" sz="3200" b="1" dirty="0" smtClean="0"/>
              <a:t>Meslek Kodu Uygulaması…</a:t>
            </a:r>
            <a:endParaRPr lang="tr-TR" altLang="tr-TR" sz="3200" dirty="0" smtClean="0"/>
          </a:p>
        </p:txBody>
      </p:sp>
      <p:sp>
        <p:nvSpPr>
          <p:cNvPr id="10248" name="Metin kutusu 2"/>
          <p:cNvSpPr txBox="1">
            <a:spLocks noChangeArrowheads="1"/>
          </p:cNvSpPr>
          <p:nvPr/>
        </p:nvSpPr>
        <p:spPr bwMode="auto">
          <a:xfrm>
            <a:off x="4659313" y="1689100"/>
            <a:ext cx="4324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200">
                <a:solidFill>
                  <a:schemeClr val="tx1"/>
                </a:solidFill>
                <a:latin typeface="Arial" charset="0"/>
                <a:cs typeface="Arial" charset="0"/>
              </a:defRPr>
            </a:lvl1pPr>
            <a:lvl2pPr marL="742950" indent="-285750">
              <a:defRPr sz="2200">
                <a:solidFill>
                  <a:schemeClr val="tx1"/>
                </a:solidFill>
                <a:latin typeface="Arial" charset="0"/>
                <a:cs typeface="Arial" charset="0"/>
              </a:defRPr>
            </a:lvl2pPr>
            <a:lvl3pPr marL="1143000" indent="-228600">
              <a:defRPr sz="2200">
                <a:solidFill>
                  <a:schemeClr val="tx1"/>
                </a:solidFill>
                <a:latin typeface="Arial" charset="0"/>
                <a:cs typeface="Arial" charset="0"/>
              </a:defRPr>
            </a:lvl3pPr>
            <a:lvl4pPr marL="1600200" indent="-228600">
              <a:defRPr sz="2200">
                <a:solidFill>
                  <a:schemeClr val="tx1"/>
                </a:solidFill>
                <a:latin typeface="Arial" charset="0"/>
                <a:cs typeface="Arial" charset="0"/>
              </a:defRPr>
            </a:lvl4pPr>
            <a:lvl5pPr marL="2057400" indent="-228600">
              <a:defRPr sz="2200">
                <a:solidFill>
                  <a:schemeClr val="tx1"/>
                </a:solidFill>
                <a:latin typeface="Arial" charset="0"/>
                <a:cs typeface="Arial" charset="0"/>
              </a:defRPr>
            </a:lvl5pPr>
            <a:lvl6pPr marL="25146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6pPr>
            <a:lvl7pPr marL="29718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7pPr>
            <a:lvl8pPr marL="34290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8pPr>
            <a:lvl9pPr marL="38862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9pPr>
          </a:lstStyle>
          <a:p>
            <a:pPr algn="just"/>
            <a:r>
              <a:rPr lang="tr-TR" altLang="tr-TR" sz="2000" dirty="0">
                <a:ea typeface="Arial Unicode MS" pitchFamily="34" charset="-128"/>
                <a:cs typeface="Arial Unicode MS" pitchFamily="34" charset="-128"/>
              </a:rPr>
              <a:t> </a:t>
            </a:r>
            <a:r>
              <a:rPr lang="tr-TR" altLang="tr-TR" sz="2000" dirty="0">
                <a:latin typeface="Calibri" panose="020F0502020204030204" pitchFamily="34" charset="0"/>
                <a:ea typeface="Arial Unicode MS" pitchFamily="34" charset="-128"/>
                <a:cs typeface="Arial Unicode MS" pitchFamily="34" charset="-128"/>
              </a:rPr>
              <a:t>Özellikle </a:t>
            </a:r>
            <a:r>
              <a:rPr lang="tr-TR" altLang="tr-TR" sz="2000" dirty="0">
                <a:solidFill>
                  <a:srgbClr val="FF0000"/>
                </a:solidFill>
                <a:latin typeface="Calibri" panose="020F0502020204030204" pitchFamily="34" charset="0"/>
                <a:ea typeface="Arial Unicode MS" pitchFamily="34" charset="-128"/>
                <a:cs typeface="Arial Unicode MS" pitchFamily="34" charset="-128"/>
              </a:rPr>
              <a:t>mühendis, mimar, avukat, öğretmen, doktor, eczacı </a:t>
            </a:r>
            <a:r>
              <a:rPr lang="tr-TR" altLang="tr-TR" sz="2000" dirty="0">
                <a:latin typeface="Calibri" panose="020F0502020204030204" pitchFamily="34" charset="0"/>
                <a:ea typeface="Arial Unicode MS" pitchFamily="34" charset="-128"/>
                <a:cs typeface="Arial Unicode MS" pitchFamily="34" charset="-128"/>
              </a:rPr>
              <a:t>gibi kalifiye meslekleri icra edenlerin, yüksek ücret almalarına karşın primlerinin asgari ücret tutarı üzerinden </a:t>
            </a:r>
            <a:r>
              <a:rPr lang="tr-TR" altLang="tr-TR" sz="2000" dirty="0" err="1">
                <a:latin typeface="Calibri" panose="020F0502020204030204" pitchFamily="34" charset="0"/>
                <a:ea typeface="Arial Unicode MS" pitchFamily="34" charset="-128"/>
                <a:cs typeface="Arial Unicode MS" pitchFamily="34" charset="-128"/>
              </a:rPr>
              <a:t>SGK’ya</a:t>
            </a:r>
            <a:r>
              <a:rPr lang="tr-TR" altLang="tr-TR" sz="2000" dirty="0">
                <a:latin typeface="Calibri" panose="020F0502020204030204" pitchFamily="34" charset="0"/>
                <a:ea typeface="Arial Unicode MS" pitchFamily="34" charset="-128"/>
                <a:cs typeface="Arial Unicode MS" pitchFamily="34" charset="-128"/>
              </a:rPr>
              <a:t> bildirildiği tespit edilmiştir.</a:t>
            </a:r>
            <a:endParaRPr lang="tr-TR" altLang="tr-TR" sz="2000" dirty="0">
              <a:latin typeface="Calibri" panose="020F0502020204030204" pitchFamily="34" charset="0"/>
            </a:endParaRPr>
          </a:p>
        </p:txBody>
      </p:sp>
      <p:pic>
        <p:nvPicPr>
          <p:cNvPr id="102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8475" y="6532563"/>
            <a:ext cx="6953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54397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Başlık 1"/>
          <p:cNvSpPr>
            <a:spLocks noGrp="1"/>
          </p:cNvSpPr>
          <p:nvPr>
            <p:ph type="title"/>
          </p:nvPr>
        </p:nvSpPr>
        <p:spPr>
          <a:xfrm>
            <a:off x="1692275" y="0"/>
            <a:ext cx="7451725" cy="706438"/>
          </a:xfrm>
        </p:spPr>
        <p:txBody>
          <a:bodyPr/>
          <a:lstStyle/>
          <a:p>
            <a:r>
              <a:rPr lang="tr-TR" altLang="tr-TR" sz="2700" b="1" smtClean="0"/>
              <a:t>Kayıt Dışı İşçi Çalıştıracak Kadar Zengin Değilim...</a:t>
            </a:r>
            <a:endParaRPr lang="tr-TR" altLang="tr-TR" sz="2700" smtClean="0"/>
          </a:p>
        </p:txBody>
      </p:sp>
      <p:sp>
        <p:nvSpPr>
          <p:cNvPr id="11267" name="İçerik Yer Tutucusu 2"/>
          <p:cNvSpPr>
            <a:spLocks noGrp="1"/>
          </p:cNvSpPr>
          <p:nvPr>
            <p:ph idx="1"/>
          </p:nvPr>
        </p:nvSpPr>
        <p:spPr bwMode="auto">
          <a:xfrm>
            <a:off x="403225" y="836613"/>
            <a:ext cx="8512175" cy="3816350"/>
          </a:xfrm>
          <a:noFill/>
          <a:ln>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349250" lvl="1" indent="-342900" algn="just"/>
            <a:endParaRPr lang="tr-TR" altLang="tr-TR" smtClean="0"/>
          </a:p>
          <a:p>
            <a:endParaRPr lang="tr-TR" altLang="tr-TR" smtClean="0"/>
          </a:p>
        </p:txBody>
      </p:sp>
      <p:pic>
        <p:nvPicPr>
          <p:cNvPr id="1126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66138" y="6515100"/>
            <a:ext cx="69532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Rectangle 1"/>
          <p:cNvSpPr>
            <a:spLocks noChangeArrowheads="1"/>
          </p:cNvSpPr>
          <p:nvPr/>
        </p:nvSpPr>
        <p:spPr bwMode="auto">
          <a:xfrm>
            <a:off x="250825" y="4844996"/>
            <a:ext cx="8562975" cy="1554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lvl1pPr>
              <a:defRPr sz="2200">
                <a:solidFill>
                  <a:schemeClr val="tx1"/>
                </a:solidFill>
                <a:latin typeface="Arial" charset="0"/>
                <a:cs typeface="Arial" charset="0"/>
              </a:defRPr>
            </a:lvl1pPr>
            <a:lvl2pPr marL="742950" indent="-285750">
              <a:defRPr sz="2200">
                <a:solidFill>
                  <a:schemeClr val="tx1"/>
                </a:solidFill>
                <a:latin typeface="Arial" charset="0"/>
                <a:cs typeface="Arial" charset="0"/>
              </a:defRPr>
            </a:lvl2pPr>
            <a:lvl3pPr marL="1143000" indent="-228600">
              <a:defRPr sz="2200">
                <a:solidFill>
                  <a:schemeClr val="tx1"/>
                </a:solidFill>
                <a:latin typeface="Arial" charset="0"/>
                <a:cs typeface="Arial" charset="0"/>
              </a:defRPr>
            </a:lvl3pPr>
            <a:lvl4pPr marL="1600200" indent="-228600">
              <a:defRPr sz="2200">
                <a:solidFill>
                  <a:schemeClr val="tx1"/>
                </a:solidFill>
                <a:latin typeface="Arial" charset="0"/>
                <a:cs typeface="Arial" charset="0"/>
              </a:defRPr>
            </a:lvl4pPr>
            <a:lvl5pPr marL="2057400" indent="-228600">
              <a:defRPr sz="2200">
                <a:solidFill>
                  <a:schemeClr val="tx1"/>
                </a:solidFill>
                <a:latin typeface="Arial" charset="0"/>
                <a:cs typeface="Arial" charset="0"/>
              </a:defRPr>
            </a:lvl5pPr>
            <a:lvl6pPr marL="25146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6pPr>
            <a:lvl7pPr marL="29718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7pPr>
            <a:lvl8pPr marL="34290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8pPr>
            <a:lvl9pPr marL="3886200" indent="-228600" algn="r" eaLnBrk="0" fontAlgn="base" hangingPunct="0">
              <a:spcBef>
                <a:spcPct val="20000"/>
              </a:spcBef>
              <a:spcAft>
                <a:spcPct val="0"/>
              </a:spcAft>
              <a:buClr>
                <a:schemeClr val="tx1"/>
              </a:buClr>
              <a:buFont typeface="Wingdings" pitchFamily="2" charset="2"/>
              <a:defRPr sz="2200">
                <a:solidFill>
                  <a:schemeClr val="tx1"/>
                </a:solidFill>
                <a:latin typeface="Arial" charset="0"/>
                <a:cs typeface="Arial" charset="0"/>
              </a:defRPr>
            </a:lvl9pPr>
          </a:lstStyle>
          <a:p>
            <a:pPr marL="342900" indent="-342900" algn="just">
              <a:buClr>
                <a:srgbClr val="046CA6"/>
              </a:buClr>
              <a:buFont typeface="Wingdings" panose="05000000000000000000" pitchFamily="2" charset="2"/>
              <a:buChar char="q"/>
              <a:defRPr/>
            </a:pPr>
            <a:r>
              <a:rPr lang="tr-TR" altLang="tr-TR" sz="1900" kern="0" dirty="0" smtClean="0">
                <a:solidFill>
                  <a:srgbClr val="046CA6"/>
                </a:solidFill>
                <a:latin typeface="Calibri" panose="020F0502020204030204" pitchFamily="34" charset="0"/>
                <a:ea typeface="Arial Unicode MS" pitchFamily="34" charset="-128"/>
                <a:cs typeface="Arial Unicode MS" pitchFamily="34" charset="-128"/>
              </a:rPr>
              <a:t>Kayıt dışı işçi çalıştıran işverenler, </a:t>
            </a:r>
            <a:r>
              <a:rPr lang="tr-TR" altLang="tr-TR" sz="1900" kern="0" dirty="0" smtClean="0">
                <a:solidFill>
                  <a:srgbClr val="FF0000"/>
                </a:solidFill>
                <a:latin typeface="Calibri" panose="020F0502020204030204" pitchFamily="34" charset="0"/>
                <a:ea typeface="Arial Unicode MS" pitchFamily="34" charset="-128"/>
                <a:cs typeface="Arial Unicode MS" pitchFamily="34" charset="-128"/>
              </a:rPr>
              <a:t>1 yıl boyunca </a:t>
            </a:r>
            <a:r>
              <a:rPr lang="tr-TR" altLang="tr-TR" sz="1900" u="sng" kern="0" dirty="0" smtClean="0">
                <a:solidFill>
                  <a:srgbClr val="046CA6"/>
                </a:solidFill>
                <a:latin typeface="Calibri" panose="020F0502020204030204" pitchFamily="34" charset="0"/>
                <a:ea typeface="Arial Unicode MS" pitchFamily="34" charset="-128"/>
                <a:cs typeface="Arial Unicode MS" pitchFamily="34" charset="-128"/>
              </a:rPr>
              <a:t>5 puanlık prim indirimi, genç ve kadın istihdamı, mesleki ve teknik eğitimi teşviki ile yatırımlarda devlet desteği </a:t>
            </a:r>
            <a:r>
              <a:rPr lang="tr-TR" altLang="tr-TR" sz="1900" kern="0" dirty="0" smtClean="0">
                <a:solidFill>
                  <a:srgbClr val="FF0000"/>
                </a:solidFill>
                <a:latin typeface="Calibri" panose="020F0502020204030204" pitchFamily="34" charset="0"/>
                <a:ea typeface="Arial Unicode MS" pitchFamily="34" charset="-128"/>
                <a:cs typeface="Arial Unicode MS" pitchFamily="34" charset="-128"/>
              </a:rPr>
              <a:t>teşviklerinden yararlanamazlar</a:t>
            </a:r>
            <a:r>
              <a:rPr lang="tr-TR" altLang="tr-TR" sz="1900" kern="0" dirty="0" smtClean="0">
                <a:solidFill>
                  <a:srgbClr val="046CA6"/>
                </a:solidFill>
                <a:latin typeface="Calibri" panose="020F0502020204030204" pitchFamily="34" charset="0"/>
                <a:ea typeface="Arial Unicode MS" pitchFamily="34" charset="-128"/>
                <a:cs typeface="Arial Unicode MS" pitchFamily="34" charset="-128"/>
              </a:rPr>
              <a:t>.</a:t>
            </a:r>
          </a:p>
          <a:p>
            <a:pPr marL="342900" indent="-342900" algn="just">
              <a:buClr>
                <a:srgbClr val="046CA6"/>
              </a:buClr>
              <a:buFont typeface="Wingdings" panose="05000000000000000000" pitchFamily="2" charset="2"/>
              <a:buChar char="q"/>
              <a:defRPr/>
            </a:pPr>
            <a:r>
              <a:rPr lang="tr-TR" altLang="tr-TR" sz="1900" kern="0" dirty="0" smtClean="0">
                <a:solidFill>
                  <a:srgbClr val="046CA6"/>
                </a:solidFill>
                <a:latin typeface="Calibri" panose="020F0502020204030204" pitchFamily="34" charset="0"/>
                <a:ea typeface="Arial Unicode MS" pitchFamily="34" charset="-128"/>
                <a:cs typeface="Arial Unicode MS" pitchFamily="34" charset="-128"/>
              </a:rPr>
              <a:t> Örneğin; 2014 yılı için 5 puanlık prim teşviki için, yanında asgari ücretle 10 işçi çalıştıran işverenler  </a:t>
            </a:r>
            <a:r>
              <a:rPr lang="tr-TR" altLang="tr-TR" sz="1900" kern="0" dirty="0" smtClean="0">
                <a:solidFill>
                  <a:srgbClr val="FF0000"/>
                </a:solidFill>
                <a:latin typeface="Calibri" panose="020F0502020204030204" pitchFamily="34" charset="0"/>
                <a:ea typeface="Arial Unicode MS" pitchFamily="34" charset="-128"/>
                <a:cs typeface="Arial Unicode MS" pitchFamily="34" charset="-128"/>
              </a:rPr>
              <a:t>1 yıl için 6.360 TL teşvikten de yararlanamaz</a:t>
            </a:r>
            <a:r>
              <a:rPr lang="tr-TR" altLang="tr-TR" sz="1900" kern="0" dirty="0" smtClean="0">
                <a:solidFill>
                  <a:srgbClr val="046CA6"/>
                </a:solidFill>
                <a:latin typeface="Calibri" panose="020F0502020204030204" pitchFamily="34" charset="0"/>
                <a:ea typeface="Arial Unicode MS" pitchFamily="34" charset="-128"/>
                <a:cs typeface="Arial Unicode MS" pitchFamily="34" charset="-128"/>
              </a:rPr>
              <a:t>. </a:t>
            </a:r>
            <a:endParaRPr lang="tr-TR" altLang="tr-TR" sz="1900" dirty="0" smtClean="0">
              <a:latin typeface="Calibri" panose="020F0502020204030204" pitchFamily="34" charset="0"/>
            </a:endParaRPr>
          </a:p>
        </p:txBody>
      </p:sp>
      <p:graphicFrame>
        <p:nvGraphicFramePr>
          <p:cNvPr id="4" name="Tablo 3"/>
          <p:cNvGraphicFramePr>
            <a:graphicFrameLocks noGrp="1"/>
          </p:cNvGraphicFramePr>
          <p:nvPr>
            <p:extLst>
              <p:ext uri="{D42A27DB-BD31-4B8C-83A1-F6EECF244321}">
                <p14:modId xmlns:p14="http://schemas.microsoft.com/office/powerpoint/2010/main" val="2617054318"/>
              </p:ext>
            </p:extLst>
          </p:nvPr>
        </p:nvGraphicFramePr>
        <p:xfrm>
          <a:off x="467543" y="836712"/>
          <a:ext cx="8346256" cy="4008286"/>
        </p:xfrm>
        <a:graphic>
          <a:graphicData uri="http://schemas.openxmlformats.org/drawingml/2006/table">
            <a:tbl>
              <a:tblPr firstRow="1" firstCol="1" bandRow="1">
                <a:tableStyleId>{5C22544A-7EE6-4342-B048-85BDC9FD1C3A}</a:tableStyleId>
              </a:tblPr>
              <a:tblGrid>
                <a:gridCol w="1253842"/>
                <a:gridCol w="1675697"/>
                <a:gridCol w="1675697"/>
                <a:gridCol w="2097550"/>
                <a:gridCol w="1643470"/>
              </a:tblGrid>
              <a:tr h="754019">
                <a:tc>
                  <a:txBody>
                    <a:bodyPr/>
                    <a:lstStyle/>
                    <a:p>
                      <a:pPr algn="just" rtl="0" fontAlgn="ctr"/>
                      <a:r>
                        <a:rPr lang="tr-TR" sz="2000" u="none" strike="noStrike" dirty="0">
                          <a:effectLst/>
                          <a:latin typeface="Calibri" panose="020F0502020204030204" pitchFamily="34" charset="0"/>
                        </a:rPr>
                        <a:t> Süre</a:t>
                      </a:r>
                      <a:endParaRPr lang="tr-TR" sz="20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2000" u="none" strike="noStrike" dirty="0">
                          <a:effectLst/>
                          <a:latin typeface="Calibri" panose="020F0502020204030204" pitchFamily="34" charset="0"/>
                        </a:rPr>
                        <a:t>İşe Giriş Bildirgesi</a:t>
                      </a:r>
                      <a:endParaRPr lang="tr-TR" sz="20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2000" u="none" strike="noStrike" dirty="0">
                          <a:effectLst/>
                          <a:latin typeface="Calibri" panose="020F0502020204030204" pitchFamily="34" charset="0"/>
                        </a:rPr>
                        <a:t>Aylık Prim Hizmet Belgesi</a:t>
                      </a:r>
                      <a:endParaRPr lang="tr-TR" sz="20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2000" u="none" strike="noStrike" dirty="0">
                          <a:effectLst/>
                          <a:latin typeface="Calibri" panose="020F0502020204030204" pitchFamily="34" charset="0"/>
                        </a:rPr>
                        <a:t>Sosyal Güvenlik Primi</a:t>
                      </a:r>
                      <a:endParaRPr lang="tr-TR" sz="20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2000" u="none" strike="noStrike" dirty="0">
                          <a:effectLst/>
                          <a:latin typeface="Calibri" panose="020F0502020204030204" pitchFamily="34" charset="0"/>
                        </a:rPr>
                        <a:t>Toplam</a:t>
                      </a:r>
                      <a:endParaRPr lang="tr-TR" sz="2000" b="0" i="0" u="none" strike="noStrike" dirty="0">
                        <a:solidFill>
                          <a:srgbClr val="FFFFFF"/>
                        </a:solidFill>
                        <a:effectLst/>
                        <a:latin typeface="Calibri" panose="020F0502020204030204" pitchFamily="34" charset="0"/>
                      </a:endParaRPr>
                    </a:p>
                  </a:txBody>
                  <a:tcPr marL="8199" marR="8199" marT="8200" marB="0" anchor="ctr"/>
                </a:tc>
              </a:tr>
              <a:tr h="350520">
                <a:tc rowSpan="2">
                  <a:txBody>
                    <a:bodyPr/>
                    <a:lstStyle/>
                    <a:p>
                      <a:pPr algn="ctr" rtl="0" fontAlgn="ctr"/>
                      <a:r>
                        <a:rPr lang="tr-TR" sz="1700" u="none" strike="noStrike">
                          <a:effectLst/>
                          <a:latin typeface="Calibri" panose="020F0502020204030204" pitchFamily="34" charset="0"/>
                        </a:rPr>
                        <a:t>1 Gün</a:t>
                      </a:r>
                      <a:endParaRPr lang="tr-TR" sz="1700" b="0" i="0" u="none" strike="noStrike">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2.268</a:t>
                      </a:r>
                      <a:endParaRPr lang="tr-TR" sz="1500" b="0" i="0" u="none" strike="noStrike">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200" u="none" strike="noStrike" dirty="0">
                          <a:effectLst/>
                          <a:latin typeface="Calibri" panose="020F0502020204030204" pitchFamily="34" charset="0"/>
                        </a:rPr>
                        <a:t>0</a:t>
                      </a:r>
                      <a:endParaRPr lang="tr-TR" sz="1200" b="0" i="0" u="none" strike="noStrike" dirty="0">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500" u="none" strike="noStrike" dirty="0" smtClean="0">
                          <a:effectLst/>
                          <a:latin typeface="Calibri" panose="020F0502020204030204" pitchFamily="34" charset="0"/>
                        </a:rPr>
                        <a:t>14,17</a:t>
                      </a:r>
                      <a:endParaRPr lang="tr-TR" sz="1500" b="0" i="0" u="none" strike="noStrike" dirty="0">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700" b="1" u="none" strike="noStrike" dirty="0">
                          <a:effectLst/>
                          <a:latin typeface="Calibri" panose="020F0502020204030204" pitchFamily="34" charset="0"/>
                        </a:rPr>
                        <a:t>2.282,18</a:t>
                      </a:r>
                      <a:endParaRPr lang="tr-TR" sz="1700" b="1" i="0" u="none" strike="noStrike" dirty="0">
                        <a:solidFill>
                          <a:srgbClr val="046CA6"/>
                        </a:solidFill>
                        <a:effectLst/>
                        <a:latin typeface="Calibri" panose="020F0502020204030204" pitchFamily="34" charset="0"/>
                      </a:endParaRPr>
                    </a:p>
                  </a:txBody>
                  <a:tcPr marL="8199" marR="8199" marT="8200" marB="0" anchor="ctr"/>
                </a:tc>
              </a:tr>
              <a:tr h="194433">
                <a:tc vMerge="1">
                  <a:txBody>
                    <a:bodyPr/>
                    <a:lstStyle/>
                    <a:p>
                      <a:endParaRPr lang="tr-TR"/>
                    </a:p>
                  </a:txBody>
                  <a:tcPr/>
                </a:tc>
                <a:tc>
                  <a:txBody>
                    <a:bodyPr/>
                    <a:lstStyle/>
                    <a:p>
                      <a:pPr algn="ctr" rtl="0" fontAlgn="ctr"/>
                      <a:r>
                        <a:rPr lang="tr-TR" sz="1000" u="none" strike="noStrike" dirty="0">
                          <a:effectLst/>
                          <a:latin typeface="Calibri" panose="020F0502020204030204" pitchFamily="34" charset="0"/>
                        </a:rPr>
                        <a:t>(İki asgari ücret)</a:t>
                      </a:r>
                      <a:endParaRPr lang="tr-TR" sz="1000" b="0" i="0" u="none" strike="noStrike" dirty="0">
                        <a:solidFill>
                          <a:srgbClr val="046CA6"/>
                        </a:solidFill>
                        <a:effectLst/>
                        <a:latin typeface="Calibri" panose="020F0502020204030204" pitchFamily="34" charset="0"/>
                      </a:endParaRPr>
                    </a:p>
                  </a:txBody>
                  <a:tcPr marL="8199" marR="8199" marT="8200" marB="0" anchor="ctr"/>
                </a:tc>
                <a:tc vMerge="1">
                  <a:txBody>
                    <a:bodyPr/>
                    <a:lstStyle/>
                    <a:p>
                      <a:endParaRPr lang="tr-TR"/>
                    </a:p>
                  </a:txBody>
                  <a:tcPr/>
                </a:tc>
                <a:tc vMerge="1">
                  <a:txBody>
                    <a:bodyPr/>
                    <a:lstStyle/>
                    <a:p>
                      <a:endParaRPr lang="tr-TR"/>
                    </a:p>
                  </a:txBody>
                  <a:tcPr/>
                </a:tc>
                <a:tc vMerge="1">
                  <a:txBody>
                    <a:bodyPr/>
                    <a:lstStyle/>
                    <a:p>
                      <a:endParaRPr lang="tr-TR"/>
                    </a:p>
                  </a:txBody>
                  <a:tcPr/>
                </a:tc>
              </a:tr>
              <a:tr h="350520">
                <a:tc rowSpan="2">
                  <a:txBody>
                    <a:bodyPr/>
                    <a:lstStyle/>
                    <a:p>
                      <a:pPr algn="ctr" rtl="0" fontAlgn="ctr"/>
                      <a:r>
                        <a:rPr lang="tr-TR" sz="1700" u="none" strike="noStrike">
                          <a:effectLst/>
                          <a:latin typeface="Calibri" panose="020F0502020204030204" pitchFamily="34" charset="0"/>
                        </a:rPr>
                        <a:t>1 Ay</a:t>
                      </a:r>
                      <a:endParaRPr lang="tr-TR" sz="1700" b="0" i="0" u="none" strike="noStrike">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2.268</a:t>
                      </a:r>
                      <a:endParaRPr lang="tr-TR" sz="1500" b="0" i="0" u="none" strike="noStrike">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2.268</a:t>
                      </a:r>
                      <a:endParaRPr lang="tr-TR" sz="1500" b="0" i="0" u="none" strike="noStrike">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500" u="none" strike="noStrike" dirty="0">
                          <a:effectLst/>
                          <a:latin typeface="Calibri" panose="020F0502020204030204" pitchFamily="34" charset="0"/>
                        </a:rPr>
                        <a:t>425,25</a:t>
                      </a:r>
                      <a:endParaRPr lang="tr-TR" sz="1500" b="0" i="0" u="none" strike="noStrike" dirty="0">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700" b="1" u="none" strike="noStrike" dirty="0">
                          <a:effectLst/>
                          <a:latin typeface="Calibri" panose="020F0502020204030204" pitchFamily="34" charset="0"/>
                        </a:rPr>
                        <a:t>4.961,25</a:t>
                      </a:r>
                      <a:endParaRPr lang="tr-TR" sz="1700" b="1" i="0" u="none" strike="noStrike" dirty="0">
                        <a:solidFill>
                          <a:srgbClr val="046CA6"/>
                        </a:solidFill>
                        <a:effectLst/>
                        <a:latin typeface="Calibri" panose="020F0502020204030204" pitchFamily="34" charset="0"/>
                      </a:endParaRPr>
                    </a:p>
                  </a:txBody>
                  <a:tcPr marL="8199" marR="8199" marT="8200" marB="0" anchor="ctr"/>
                </a:tc>
              </a:tr>
              <a:tr h="358086">
                <a:tc vMerge="1">
                  <a:txBody>
                    <a:bodyPr/>
                    <a:lstStyle/>
                    <a:p>
                      <a:endParaRPr lang="tr-TR"/>
                    </a:p>
                  </a:txBody>
                  <a:tcPr/>
                </a:tc>
                <a:tc>
                  <a:txBody>
                    <a:bodyPr/>
                    <a:lstStyle/>
                    <a:p>
                      <a:pPr algn="ctr" rtl="0" fontAlgn="ctr"/>
                      <a:r>
                        <a:rPr lang="tr-TR" sz="1000" u="none" strike="noStrike">
                          <a:effectLst/>
                          <a:latin typeface="Calibri" panose="020F0502020204030204" pitchFamily="34" charset="0"/>
                        </a:rPr>
                        <a:t>(İki asgari ücret)</a:t>
                      </a:r>
                      <a:endParaRPr lang="tr-TR" sz="1000" b="0" i="0" u="none" strike="noStrike">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000" u="none" strike="noStrike" dirty="0">
                          <a:effectLst/>
                          <a:latin typeface="Calibri" panose="020F0502020204030204" pitchFamily="34" charset="0"/>
                        </a:rPr>
                        <a:t>(Her ay için 2 asgari ücret)</a:t>
                      </a:r>
                      <a:endParaRPr lang="tr-TR" sz="1000" b="0" i="0" u="none" strike="noStrike" dirty="0">
                        <a:solidFill>
                          <a:srgbClr val="046CA6"/>
                        </a:solidFill>
                        <a:effectLst/>
                        <a:latin typeface="Calibri" panose="020F0502020204030204" pitchFamily="34" charset="0"/>
                      </a:endParaRPr>
                    </a:p>
                  </a:txBody>
                  <a:tcPr marL="8199" marR="8199" marT="8200" marB="0" anchor="ctr"/>
                </a:tc>
                <a:tc vMerge="1">
                  <a:txBody>
                    <a:bodyPr/>
                    <a:lstStyle/>
                    <a:p>
                      <a:endParaRPr lang="tr-TR"/>
                    </a:p>
                  </a:txBody>
                  <a:tcPr/>
                </a:tc>
                <a:tc vMerge="1">
                  <a:txBody>
                    <a:bodyPr/>
                    <a:lstStyle/>
                    <a:p>
                      <a:endParaRPr lang="tr-TR"/>
                    </a:p>
                  </a:txBody>
                  <a:tcPr/>
                </a:tc>
              </a:tr>
              <a:tr h="400989">
                <a:tc rowSpan="2">
                  <a:txBody>
                    <a:bodyPr/>
                    <a:lstStyle/>
                    <a:p>
                      <a:pPr algn="ctr" rtl="0" fontAlgn="ctr"/>
                      <a:r>
                        <a:rPr lang="tr-TR" sz="1700" u="none" strike="noStrike" dirty="0">
                          <a:effectLst/>
                          <a:latin typeface="Calibri" panose="020F0502020204030204" pitchFamily="34" charset="0"/>
                        </a:rPr>
                        <a:t>6 Ay</a:t>
                      </a:r>
                      <a:endParaRPr lang="tr-TR" sz="17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2.268</a:t>
                      </a:r>
                      <a:endParaRPr lang="tr-TR" sz="1500" b="0" i="0" u="none" strike="noStrike">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13.608</a:t>
                      </a:r>
                      <a:endParaRPr lang="tr-TR" sz="1500" b="0" i="0" u="none" strike="noStrike">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500" u="none" strike="noStrike" dirty="0">
                          <a:effectLst/>
                          <a:latin typeface="Calibri" panose="020F0502020204030204" pitchFamily="34" charset="0"/>
                        </a:rPr>
                        <a:t>2.551,50</a:t>
                      </a:r>
                      <a:endParaRPr lang="tr-TR" sz="1500" b="0" i="0" u="none" strike="noStrike" dirty="0">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700" b="1" u="none" strike="noStrike" dirty="0">
                          <a:effectLst/>
                          <a:latin typeface="Calibri" panose="020F0502020204030204" pitchFamily="34" charset="0"/>
                        </a:rPr>
                        <a:t>18.427,50</a:t>
                      </a:r>
                      <a:endParaRPr lang="tr-TR" sz="1700" b="1" i="0" u="none" strike="noStrike" dirty="0">
                        <a:solidFill>
                          <a:srgbClr val="046CA6"/>
                        </a:solidFill>
                        <a:effectLst/>
                        <a:latin typeface="Calibri" panose="020F0502020204030204" pitchFamily="34" charset="0"/>
                      </a:endParaRPr>
                    </a:p>
                  </a:txBody>
                  <a:tcPr marL="8199" marR="8199" marT="8200" marB="0" anchor="ctr"/>
                </a:tc>
              </a:tr>
              <a:tr h="410608">
                <a:tc vMerge="1">
                  <a:txBody>
                    <a:bodyPr/>
                    <a:lstStyle/>
                    <a:p>
                      <a:endParaRPr lang="tr-TR"/>
                    </a:p>
                  </a:txBody>
                  <a:tcPr/>
                </a:tc>
                <a:tc>
                  <a:txBody>
                    <a:bodyPr/>
                    <a:lstStyle/>
                    <a:p>
                      <a:pPr algn="ctr" rtl="0" fontAlgn="ctr"/>
                      <a:r>
                        <a:rPr lang="tr-TR" sz="1000" u="none" strike="noStrike">
                          <a:effectLst/>
                          <a:latin typeface="Calibri" panose="020F0502020204030204" pitchFamily="34" charset="0"/>
                        </a:rPr>
                        <a:t>(İki asgari ücret)</a:t>
                      </a:r>
                      <a:endParaRPr lang="tr-TR" sz="1000" b="0" i="0" u="none" strike="noStrike">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000" u="none" strike="noStrike" dirty="0">
                          <a:effectLst/>
                          <a:latin typeface="Calibri" panose="020F0502020204030204" pitchFamily="34" charset="0"/>
                        </a:rPr>
                        <a:t>(Her ay için 2 asgari ücret)</a:t>
                      </a:r>
                      <a:endParaRPr lang="tr-TR" sz="1000" b="0" i="0" u="none" strike="noStrike" dirty="0">
                        <a:solidFill>
                          <a:srgbClr val="046CA6"/>
                        </a:solidFill>
                        <a:effectLst/>
                        <a:latin typeface="Calibri" panose="020F0502020204030204" pitchFamily="34" charset="0"/>
                      </a:endParaRPr>
                    </a:p>
                  </a:txBody>
                  <a:tcPr marL="8199" marR="8199" marT="8200" marB="0" anchor="ctr"/>
                </a:tc>
                <a:tc vMerge="1">
                  <a:txBody>
                    <a:bodyPr/>
                    <a:lstStyle/>
                    <a:p>
                      <a:endParaRPr lang="tr-TR"/>
                    </a:p>
                  </a:txBody>
                  <a:tcPr/>
                </a:tc>
                <a:tc vMerge="1">
                  <a:txBody>
                    <a:bodyPr/>
                    <a:lstStyle/>
                    <a:p>
                      <a:endParaRPr lang="tr-TR"/>
                    </a:p>
                  </a:txBody>
                  <a:tcPr/>
                </a:tc>
              </a:tr>
              <a:tr h="367893">
                <a:tc rowSpan="2">
                  <a:txBody>
                    <a:bodyPr/>
                    <a:lstStyle/>
                    <a:p>
                      <a:pPr algn="ctr" rtl="0" fontAlgn="ctr"/>
                      <a:r>
                        <a:rPr lang="tr-TR" sz="1700" u="none" strike="noStrike" dirty="0">
                          <a:effectLst/>
                          <a:latin typeface="Calibri" panose="020F0502020204030204" pitchFamily="34" charset="0"/>
                        </a:rPr>
                        <a:t>1 Yıl</a:t>
                      </a:r>
                      <a:endParaRPr lang="tr-TR" sz="1700" b="0" i="0" u="none" strike="noStrike" dirty="0">
                        <a:solidFill>
                          <a:srgbClr val="FFFFFF"/>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2.268</a:t>
                      </a:r>
                      <a:endParaRPr lang="tr-TR" sz="1500" b="0" i="0" u="none" strike="noStrike">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500" u="none" strike="noStrike">
                          <a:effectLst/>
                          <a:latin typeface="Calibri" panose="020F0502020204030204" pitchFamily="34" charset="0"/>
                        </a:rPr>
                        <a:t>27.216</a:t>
                      </a:r>
                      <a:endParaRPr lang="tr-TR" sz="1500" b="0" i="0" u="none" strike="noStrike">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1500" u="none" strike="noStrike" dirty="0" smtClean="0">
                          <a:effectLst/>
                          <a:latin typeface="Calibri" panose="020F0502020204030204" pitchFamily="34" charset="0"/>
                        </a:rPr>
                        <a:t>5.103</a:t>
                      </a:r>
                      <a:endParaRPr lang="tr-TR" sz="1500" b="0" i="0" u="none" strike="noStrike" dirty="0">
                        <a:solidFill>
                          <a:srgbClr val="046CA6"/>
                        </a:solidFill>
                        <a:effectLst/>
                        <a:latin typeface="Calibri" panose="020F0502020204030204" pitchFamily="34" charset="0"/>
                      </a:endParaRPr>
                    </a:p>
                  </a:txBody>
                  <a:tcPr marL="8199" marR="8199" marT="8200" marB="0" anchor="ctr"/>
                </a:tc>
                <a:tc rowSpan="2">
                  <a:txBody>
                    <a:bodyPr/>
                    <a:lstStyle/>
                    <a:p>
                      <a:pPr algn="ctr" rtl="0" fontAlgn="ctr"/>
                      <a:r>
                        <a:rPr lang="tr-TR" sz="2000" b="1" u="none" strike="noStrike" dirty="0" smtClean="0">
                          <a:effectLst/>
                          <a:latin typeface="Calibri" panose="020F0502020204030204" pitchFamily="34" charset="0"/>
                        </a:rPr>
                        <a:t>34.587</a:t>
                      </a:r>
                      <a:endParaRPr lang="tr-TR" sz="2000" b="1" i="0" u="none" strike="noStrike" dirty="0">
                        <a:solidFill>
                          <a:srgbClr val="046CA6"/>
                        </a:solidFill>
                        <a:effectLst/>
                        <a:latin typeface="Calibri" panose="020F0502020204030204" pitchFamily="34" charset="0"/>
                      </a:endParaRPr>
                    </a:p>
                  </a:txBody>
                  <a:tcPr marL="8199" marR="8199" marT="8200" marB="0" anchor="ctr"/>
                </a:tc>
              </a:tr>
              <a:tr h="821218">
                <a:tc vMerge="1">
                  <a:txBody>
                    <a:bodyPr/>
                    <a:lstStyle/>
                    <a:p>
                      <a:endParaRPr lang="tr-TR"/>
                    </a:p>
                  </a:txBody>
                  <a:tcPr/>
                </a:tc>
                <a:tc>
                  <a:txBody>
                    <a:bodyPr/>
                    <a:lstStyle/>
                    <a:p>
                      <a:pPr algn="ctr" rtl="0" fontAlgn="ctr"/>
                      <a:r>
                        <a:rPr lang="tr-TR" sz="1000" u="none" strike="noStrike" dirty="0">
                          <a:effectLst/>
                          <a:latin typeface="Calibri" panose="020F0502020204030204" pitchFamily="34" charset="0"/>
                        </a:rPr>
                        <a:t>(İki asgari ücret)</a:t>
                      </a:r>
                      <a:endParaRPr lang="tr-TR" sz="1000" b="0" i="0" u="none" strike="noStrike" dirty="0">
                        <a:solidFill>
                          <a:srgbClr val="046CA6"/>
                        </a:solidFill>
                        <a:effectLst/>
                        <a:latin typeface="Calibri" panose="020F0502020204030204" pitchFamily="34" charset="0"/>
                      </a:endParaRPr>
                    </a:p>
                  </a:txBody>
                  <a:tcPr marL="8199" marR="8199" marT="8200" marB="0" anchor="ctr"/>
                </a:tc>
                <a:tc>
                  <a:txBody>
                    <a:bodyPr/>
                    <a:lstStyle/>
                    <a:p>
                      <a:pPr algn="ctr" rtl="0" fontAlgn="ctr"/>
                      <a:r>
                        <a:rPr lang="tr-TR" sz="1000" u="none" strike="noStrike" dirty="0">
                          <a:effectLst/>
                          <a:latin typeface="Calibri" panose="020F0502020204030204" pitchFamily="34" charset="0"/>
                        </a:rPr>
                        <a:t>(Her ay için 2 asgari ücret)</a:t>
                      </a:r>
                      <a:endParaRPr lang="tr-TR" sz="1000" b="0" i="0" u="none" strike="noStrike" dirty="0">
                        <a:solidFill>
                          <a:srgbClr val="046CA6"/>
                        </a:solidFill>
                        <a:effectLst/>
                        <a:latin typeface="Calibri" panose="020F0502020204030204" pitchFamily="34" charset="0"/>
                      </a:endParaRPr>
                    </a:p>
                  </a:txBody>
                  <a:tcPr marL="8199" marR="8199" marT="8200" marB="0" anchor="ctr"/>
                </a:tc>
                <a:tc vMerge="1">
                  <a:txBody>
                    <a:bodyPr/>
                    <a:lstStyle/>
                    <a:p>
                      <a:endParaRPr lang="tr-TR"/>
                    </a:p>
                  </a:txBody>
                  <a:tcPr/>
                </a:tc>
                <a:tc vMerge="1">
                  <a:txBody>
                    <a:bodyPr/>
                    <a:lstStyle/>
                    <a:p>
                      <a:endParaRPr lang="tr-TR"/>
                    </a:p>
                  </a:txBody>
                  <a:tcPr/>
                </a:tc>
              </a:tr>
            </a:tbl>
          </a:graphicData>
        </a:graphic>
      </p:graphicFrame>
      <p:sp>
        <p:nvSpPr>
          <p:cNvPr id="2" name="Slayt Numarası Yer Tutucusu 1"/>
          <p:cNvSpPr>
            <a:spLocks noGrp="1"/>
          </p:cNvSpPr>
          <p:nvPr>
            <p:ph type="sldNum" sz="quarter" idx="11"/>
          </p:nvPr>
        </p:nvSpPr>
        <p:spPr/>
        <p:txBody>
          <a:bodyPr/>
          <a:lstStyle/>
          <a:p>
            <a:pPr>
              <a:defRPr/>
            </a:pPr>
            <a:fld id="{7D0608E8-7EDC-4C37-B712-2DB6AA67CF56}" type="slidenum">
              <a:rPr lang="tr-TR" smtClean="0"/>
              <a:pPr>
                <a:defRPr/>
              </a:pPr>
              <a:t>37</a:t>
            </a:fld>
            <a:endParaRPr lang="tr-TR" dirty="0"/>
          </a:p>
        </p:txBody>
      </p:sp>
    </p:spTree>
    <p:extLst>
      <p:ext uri="{BB962C8B-B14F-4D97-AF65-F5344CB8AC3E}">
        <p14:creationId xmlns:p14="http://schemas.microsoft.com/office/powerpoint/2010/main" val="296894974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Resim 1"/>
          <p:cNvPicPr>
            <a:picLocks noChangeAspect="1"/>
          </p:cNvPicPr>
          <p:nvPr/>
        </p:nvPicPr>
        <p:blipFill>
          <a:blip r:embed="rId2"/>
          <a:srcRect/>
          <a:stretch>
            <a:fillRect/>
          </a:stretch>
        </p:blipFill>
        <p:spPr bwMode="auto">
          <a:xfrm>
            <a:off x="2627313" y="828675"/>
            <a:ext cx="4321175" cy="3240088"/>
          </a:xfrm>
          <a:prstGeom prst="rect">
            <a:avLst/>
          </a:prstGeom>
          <a:noFill/>
          <a:ln w="9525">
            <a:noFill/>
            <a:miter lim="800000"/>
            <a:headEnd/>
            <a:tailEnd/>
          </a:ln>
        </p:spPr>
      </p:pic>
      <p:sp>
        <p:nvSpPr>
          <p:cNvPr id="3" name="İçerik Yer Tutucusu 2"/>
          <p:cNvSpPr>
            <a:spLocks noGrp="1"/>
          </p:cNvSpPr>
          <p:nvPr>
            <p:ph idx="1"/>
          </p:nvPr>
        </p:nvSpPr>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0" indent="0" algn="ctr">
              <a:buFont typeface="Wingdings" pitchFamily="2" charset="2"/>
              <a:buNone/>
              <a:defRPr/>
            </a:pPr>
            <a:endParaRPr lang="tr-TR"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Font typeface="Wingdings" pitchFamily="2" charset="2"/>
              <a:buNone/>
              <a:defRPr/>
            </a:pPr>
            <a:endParaRPr lang="tr-TR"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marL="0" indent="0" algn="ctr">
              <a:buFont typeface="Wingdings" pitchFamily="2" charset="2"/>
              <a:buNone/>
              <a:defRPr/>
            </a:pPr>
            <a:endParaRPr lang="tr-TR" sz="6000" dirty="0" smtClean="0">
              <a:ln w="11430"/>
              <a:solidFill>
                <a:srgbClr val="0070C0"/>
              </a:solidFill>
              <a:effectLst>
                <a:outerShdw blurRad="50800" dist="39000" dir="5460000" algn="tl">
                  <a:srgbClr val="000000">
                    <a:alpha val="38000"/>
                  </a:srgbClr>
                </a:outerShdw>
              </a:effectLst>
            </a:endParaRPr>
          </a:p>
          <a:p>
            <a:pPr marL="0" indent="0" algn="ctr">
              <a:buFont typeface="Wingdings" pitchFamily="2" charset="2"/>
              <a:buNone/>
              <a:defRPr/>
            </a:pPr>
            <a:endParaRPr lang="tr-TR" sz="6000" dirty="0" smtClean="0">
              <a:ln w="11430"/>
              <a:solidFill>
                <a:srgbClr val="FF0000"/>
              </a:solidFill>
              <a:effectLst>
                <a:outerShdw blurRad="50800" dist="39000" dir="5460000" algn="tl">
                  <a:srgbClr val="000000">
                    <a:alpha val="38000"/>
                  </a:srgbClr>
                </a:outerShdw>
              </a:effectLst>
            </a:endParaRPr>
          </a:p>
          <a:p>
            <a:pPr marL="0" indent="0" algn="ctr">
              <a:buFont typeface="Wingdings" pitchFamily="2" charset="2"/>
              <a:buNone/>
              <a:defRPr/>
            </a:pPr>
            <a:r>
              <a:rPr lang="tr-TR" sz="4400" dirty="0" smtClean="0">
                <a:ln w="11430"/>
                <a:solidFill>
                  <a:srgbClr val="FF0000"/>
                </a:solidFill>
                <a:effectLst>
                  <a:outerShdw blurRad="50800" dist="39000" dir="5460000" algn="tl">
                    <a:srgbClr val="000000">
                      <a:alpha val="38000"/>
                    </a:srgbClr>
                  </a:outerShdw>
                </a:effectLst>
              </a:rPr>
              <a:t>Dinlediğiniz için</a:t>
            </a:r>
          </a:p>
          <a:p>
            <a:pPr marL="0" indent="0" algn="ctr">
              <a:buFont typeface="Wingdings" pitchFamily="2" charset="2"/>
              <a:buNone/>
              <a:defRPr/>
            </a:pPr>
            <a:r>
              <a:rPr lang="tr-TR" sz="4400" dirty="0" smtClean="0">
                <a:ln w="11430"/>
                <a:solidFill>
                  <a:srgbClr val="FF0000"/>
                </a:solidFill>
                <a:effectLst>
                  <a:outerShdw blurRad="50800" dist="39000" dir="5460000" algn="tl">
                    <a:srgbClr val="000000">
                      <a:alpha val="38000"/>
                    </a:srgbClr>
                  </a:outerShdw>
                </a:effectLst>
              </a:rPr>
              <a:t>Teşekkür Ederim.</a:t>
            </a:r>
            <a:endParaRPr lang="tr-TR" sz="4400" dirty="0">
              <a:ln w="11430"/>
              <a:solidFill>
                <a:srgbClr val="FF0000"/>
              </a:solidFill>
              <a:effectLst>
                <a:outerShdw blurRad="50800" dist="39000" dir="5460000" algn="tl">
                  <a:srgbClr val="000000">
                    <a:alpha val="38000"/>
                  </a:srgbClr>
                </a:outerShdw>
              </a:effectLst>
            </a:endParaRPr>
          </a:p>
        </p:txBody>
      </p:sp>
      <p:sp>
        <p:nvSpPr>
          <p:cNvPr id="37892"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2B5DE93C-7236-434B-9D42-0860E9827907}" type="slidenum">
              <a:rPr lang="tr-TR" smtClean="0"/>
              <a:pPr/>
              <a:t>38</a:t>
            </a:fld>
            <a:endParaRPr lang="tr-TR"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a:t>
            </a:r>
            <a:r>
              <a:rPr lang="tr-TR" sz="2800" b="1" dirty="0"/>
              <a:t> </a:t>
            </a:r>
            <a:r>
              <a:rPr lang="tr-TR" sz="2600" b="1" dirty="0">
                <a:effectLst>
                  <a:outerShdw blurRad="38100" dist="38100" dir="2700000" algn="tl">
                    <a:srgbClr val="000000">
                      <a:alpha val="43137"/>
                    </a:srgbClr>
                  </a:outerShdw>
                </a:effectLst>
              </a:rPr>
              <a:t>İşverenlere</a:t>
            </a:r>
            <a:r>
              <a:rPr lang="tr-TR" sz="2800" b="1" dirty="0" smtClean="0"/>
              <a:t> </a:t>
            </a:r>
            <a:r>
              <a:rPr lang="tr-TR" sz="2600" b="1" dirty="0">
                <a:effectLst>
                  <a:outerShdw blurRad="38100" dist="38100" dir="2700000" algn="tl">
                    <a:srgbClr val="000000">
                      <a:alpha val="43137"/>
                    </a:srgbClr>
                  </a:outerShdw>
                </a:effectLst>
              </a:rPr>
              <a:t>Ne Sağlıyor?</a:t>
            </a:r>
          </a:p>
        </p:txBody>
      </p:sp>
      <p:sp>
        <p:nvSpPr>
          <p:cNvPr id="3" name="İçerik Yer Tutucusu 2"/>
          <p:cNvSpPr>
            <a:spLocks noGrp="1"/>
          </p:cNvSpPr>
          <p:nvPr>
            <p:ph idx="1"/>
          </p:nvPr>
        </p:nvSpPr>
        <p:spPr>
          <a:xfrm>
            <a:off x="304800" y="1071563"/>
            <a:ext cx="8610600" cy="5357812"/>
          </a:xfrm>
          <a:ln>
            <a:noFill/>
          </a:ln>
        </p:spPr>
        <p:txBody>
          <a:bodyPr/>
          <a:lstStyle/>
          <a:p>
            <a:pPr marL="0" indent="0" algn="just">
              <a:buFont typeface="Wingdings" pitchFamily="2" charset="2"/>
              <a:buNone/>
              <a:defRPr/>
            </a:pPr>
            <a:endParaRPr lang="tr-TR" sz="1400" b="0" dirty="0"/>
          </a:p>
          <a:p>
            <a:pPr algn="just">
              <a:defRPr/>
            </a:pPr>
            <a:r>
              <a:rPr lang="tr-TR" sz="2400" b="0" dirty="0" smtClean="0"/>
              <a:t>Yapılandırma </a:t>
            </a:r>
            <a:r>
              <a:rPr lang="tr-TR" sz="2400" b="0" dirty="0"/>
              <a:t>kapsamındaki borç </a:t>
            </a:r>
            <a:r>
              <a:rPr lang="tr-TR" sz="2400" b="0" dirty="0" smtClean="0"/>
              <a:t>asılları </a:t>
            </a:r>
            <a:r>
              <a:rPr lang="tr-TR" sz="2400" b="0" dirty="0"/>
              <a:t>ile bu borçlar için ödeme sürelerinin bittiği </a:t>
            </a:r>
            <a:r>
              <a:rPr lang="tr-TR" sz="2400" b="0" dirty="0" smtClean="0"/>
              <a:t>tarihlerden </a:t>
            </a:r>
            <a:r>
              <a:rPr lang="tr-TR" sz="2400" u="sng" dirty="0" smtClean="0">
                <a:solidFill>
                  <a:srgbClr val="FF0000"/>
                </a:solidFill>
              </a:rPr>
              <a:t>10 Eylül 2014</a:t>
            </a:r>
            <a:r>
              <a:rPr lang="tr-TR" sz="2400" dirty="0" smtClean="0">
                <a:solidFill>
                  <a:srgbClr val="FF0000"/>
                </a:solidFill>
              </a:rPr>
              <a:t> </a:t>
            </a:r>
            <a:r>
              <a:rPr lang="tr-TR" sz="2400" b="0" dirty="0" smtClean="0"/>
              <a:t>tarihine </a:t>
            </a:r>
            <a:r>
              <a:rPr lang="tr-TR" sz="2400" b="0" dirty="0"/>
              <a:t>kadar geçen süre için </a:t>
            </a:r>
            <a:r>
              <a:rPr lang="tr-TR" sz="2400" dirty="0">
                <a:solidFill>
                  <a:srgbClr val="FF0000"/>
                </a:solidFill>
              </a:rPr>
              <a:t>Yİ-ÜFE aylık değişim oranları </a:t>
            </a:r>
            <a:r>
              <a:rPr lang="tr-TR" sz="2400" b="0" dirty="0"/>
              <a:t>esas alınarak hesaplanacak </a:t>
            </a:r>
            <a:r>
              <a:rPr lang="tr-TR" sz="2400" b="0" dirty="0" smtClean="0"/>
              <a:t>tutarın ödenmesi </a:t>
            </a:r>
            <a:r>
              <a:rPr lang="tr-TR" sz="2400" b="0" dirty="0"/>
              <a:t>halinde, bu </a:t>
            </a:r>
            <a:r>
              <a:rPr lang="tr-TR" sz="2400" b="0" dirty="0" smtClean="0"/>
              <a:t>borçlara </a:t>
            </a:r>
            <a:r>
              <a:rPr lang="tr-TR" sz="2400" b="0" dirty="0"/>
              <a:t>uygulanan </a:t>
            </a:r>
            <a:r>
              <a:rPr lang="tr-TR" sz="2400" u="sng" dirty="0">
                <a:solidFill>
                  <a:srgbClr val="FF0000"/>
                </a:solidFill>
              </a:rPr>
              <a:t>gecikme cezası ve gecikme zammı borçlarının tahsilinden vazgeçilmektedir.</a:t>
            </a:r>
          </a:p>
        </p:txBody>
      </p:sp>
      <p:sp>
        <p:nvSpPr>
          <p:cNvPr id="9220" name="Metin Kutusu 9"/>
          <p:cNvSpPr txBox="1">
            <a:spLocks noChangeArrowheads="1"/>
          </p:cNvSpPr>
          <p:nvPr/>
        </p:nvSpPr>
        <p:spPr bwMode="auto">
          <a:xfrm>
            <a:off x="4175125" y="3284538"/>
            <a:ext cx="4702175" cy="3240087"/>
          </a:xfrm>
          <a:prstGeom prst="rect">
            <a:avLst/>
          </a:prstGeom>
          <a:gradFill rotWithShape="1">
            <a:gsLst>
              <a:gs pos="0">
                <a:srgbClr val="4F81BD">
                  <a:alpha val="0"/>
                </a:srgbClr>
              </a:gs>
              <a:gs pos="100000">
                <a:srgbClr val="B8CCE4"/>
              </a:gs>
            </a:gsLst>
            <a:path path="rect">
              <a:fillToRect t="100000" r="100000"/>
            </a:path>
          </a:gradFill>
          <a:ln w="9525">
            <a:noFill/>
            <a:miter lim="800000"/>
            <a:headEnd/>
            <a:tailEnd/>
          </a:ln>
        </p:spPr>
        <p:txBody>
          <a:bodyPr tIns="91440" bIns="91440"/>
          <a:lstStyle/>
          <a:p>
            <a:pPr algn="ctr"/>
            <a:r>
              <a:rPr lang="tr-TR" sz="2400" b="1" i="1">
                <a:solidFill>
                  <a:srgbClr val="365F91"/>
                </a:solidFill>
                <a:latin typeface="Calibri" pitchFamily="34" charset="0"/>
                <a:ea typeface="Calibri" pitchFamily="34" charset="0"/>
                <a:cs typeface="Calibri" pitchFamily="34" charset="0"/>
              </a:rPr>
              <a:t>Yİ-ÜFE NEDİR?</a:t>
            </a:r>
            <a:endParaRPr lang="tr-TR" sz="1100" i="1">
              <a:latin typeface="Calibri" pitchFamily="34" charset="0"/>
              <a:cs typeface="Times New Roman" pitchFamily="18" charset="0"/>
            </a:endParaRPr>
          </a:p>
          <a:p>
            <a:pPr algn="just">
              <a:spcBef>
                <a:spcPts val="300"/>
              </a:spcBef>
            </a:pPr>
            <a:r>
              <a:rPr lang="tr-TR" sz="2000" i="1">
                <a:solidFill>
                  <a:srgbClr val="365F91"/>
                </a:solidFill>
                <a:latin typeface="Calibri" pitchFamily="34" charset="0"/>
                <a:ea typeface="Calibri" pitchFamily="34" charset="0"/>
              </a:rPr>
              <a:t>Yİ-ÜFE aylık değişim oranları tabiri,             31 Aralık 2004 tarihine kadar toptan eşya fiyatları endeksi (TEFE) aylık değişim oranlarını, 1 Ocak 2005 ila 1 Ocak 2014 tarihleri arasında üretici fiyatları endeksi (ÜFE) aylık değişim oranlarını, 1 Ocak 2014 tarihinden itibaren yurtiçi üretici fiyat endeksi (Yİ-ÜFE) aylık değişim oranlarını ifade etmektedir.</a:t>
            </a:r>
            <a:endParaRPr lang="tr-TR" sz="2000" i="1">
              <a:latin typeface="Calibri" pitchFamily="34" charset="0"/>
              <a:cs typeface="Times New Roman" pitchFamily="18" charset="0"/>
            </a:endParaRPr>
          </a:p>
        </p:txBody>
      </p:sp>
      <p:pic>
        <p:nvPicPr>
          <p:cNvPr id="1029" name="Picture 5"/>
          <p:cNvPicPr>
            <a:picLocks noChangeAspect="1" noChangeArrowheads="1"/>
          </p:cNvPicPr>
          <p:nvPr/>
        </p:nvPicPr>
        <p:blipFill>
          <a:blip r:embed="rId3">
            <a:extLst/>
          </a:blip>
          <a:srcRect/>
          <a:stretch>
            <a:fillRect/>
          </a:stretch>
        </p:blipFill>
        <p:spPr bwMode="auto">
          <a:xfrm>
            <a:off x="467544" y="3861049"/>
            <a:ext cx="3434209" cy="1479681"/>
          </a:xfrm>
          <a:prstGeom prst="rect">
            <a:avLst/>
          </a:prstGeom>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a:extLst/>
        </p:spPr>
      </p:pic>
      <p:sp>
        <p:nvSpPr>
          <p:cNvPr id="9222"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EBE2CA52-0AFE-4846-ACF9-43FE6651F66B}" type="slidenum">
              <a:rPr lang="tr-TR" smtClean="0"/>
              <a:pPr/>
              <a:t>4</a:t>
            </a:fld>
            <a:endParaRPr lang="tr-TR"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3">
            <a:extLst/>
          </a:blip>
          <a:stretch>
            <a:fillRect/>
          </a:stretch>
        </p:blipFill>
        <p:spPr>
          <a:xfrm>
            <a:off x="3923928" y="3860202"/>
            <a:ext cx="4248472" cy="25572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Yuvarlatılmış Dikdörtgen 9"/>
          <p:cNvSpPr/>
          <p:nvPr/>
        </p:nvSpPr>
        <p:spPr>
          <a:xfrm>
            <a:off x="611188" y="3668713"/>
            <a:ext cx="7921625" cy="2519362"/>
          </a:xfrm>
          <a:prstGeom prst="roundRect">
            <a:avLst/>
          </a:prstGeom>
          <a:solidFill>
            <a:schemeClr val="bg1">
              <a:alpha val="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İşverenlere Ne Sağlıyor?</a:t>
            </a:r>
          </a:p>
        </p:txBody>
      </p:sp>
      <p:sp>
        <p:nvSpPr>
          <p:cNvPr id="3" name="İçerik Yer Tutucusu 2"/>
          <p:cNvSpPr>
            <a:spLocks noGrp="1"/>
          </p:cNvSpPr>
          <p:nvPr>
            <p:ph idx="1"/>
          </p:nvPr>
        </p:nvSpPr>
        <p:spPr>
          <a:xfrm>
            <a:off x="304800" y="1071563"/>
            <a:ext cx="8610600" cy="5357812"/>
          </a:xfrm>
          <a:ln>
            <a:noFill/>
          </a:ln>
        </p:spPr>
        <p:txBody>
          <a:bodyPr/>
          <a:lstStyle/>
          <a:p>
            <a:pPr marL="0" indent="0">
              <a:buFont typeface="Wingdings" pitchFamily="2" charset="2"/>
              <a:buNone/>
              <a:defRPr/>
            </a:pPr>
            <a:endParaRPr lang="tr-TR" sz="1400" dirty="0" smtClean="0">
              <a:solidFill>
                <a:schemeClr val="accent2">
                  <a:lumMod val="75000"/>
                </a:schemeClr>
              </a:solidFill>
            </a:endParaRPr>
          </a:p>
          <a:p>
            <a:pPr marL="0" indent="0" algn="ctr">
              <a:buFont typeface="Wingdings" pitchFamily="2" charset="2"/>
              <a:buNone/>
              <a:defRPr/>
            </a:pPr>
            <a:r>
              <a:rPr lang="tr-TR" sz="2400" dirty="0" smtClean="0">
                <a:solidFill>
                  <a:schemeClr val="accent2">
                    <a:lumMod val="75000"/>
                  </a:schemeClr>
                </a:solidFill>
              </a:rPr>
              <a:t>İdari </a:t>
            </a:r>
            <a:r>
              <a:rPr lang="tr-TR" sz="2400" dirty="0">
                <a:solidFill>
                  <a:schemeClr val="accent2">
                    <a:lumMod val="75000"/>
                  </a:schemeClr>
                </a:solidFill>
              </a:rPr>
              <a:t>Para Cezası Borç </a:t>
            </a:r>
            <a:r>
              <a:rPr lang="tr-TR" sz="2400" dirty="0" smtClean="0">
                <a:solidFill>
                  <a:schemeClr val="accent2">
                    <a:lumMod val="75000"/>
                  </a:schemeClr>
                </a:solidFill>
              </a:rPr>
              <a:t>Asıllarının </a:t>
            </a:r>
            <a:r>
              <a:rPr lang="tr-TR" sz="2400" dirty="0">
                <a:solidFill>
                  <a:schemeClr val="accent2">
                    <a:lumMod val="75000"/>
                  </a:schemeClr>
                </a:solidFill>
              </a:rPr>
              <a:t>% </a:t>
            </a:r>
            <a:r>
              <a:rPr lang="tr-TR" sz="2400" dirty="0" smtClean="0">
                <a:solidFill>
                  <a:schemeClr val="accent2">
                    <a:lumMod val="75000"/>
                  </a:schemeClr>
                </a:solidFill>
              </a:rPr>
              <a:t>50’si </a:t>
            </a:r>
            <a:r>
              <a:rPr lang="tr-TR" sz="2400" dirty="0">
                <a:solidFill>
                  <a:schemeClr val="accent2">
                    <a:lumMod val="75000"/>
                  </a:schemeClr>
                </a:solidFill>
              </a:rPr>
              <a:t>Terkin </a:t>
            </a:r>
            <a:r>
              <a:rPr lang="tr-TR" sz="2400" dirty="0" smtClean="0">
                <a:solidFill>
                  <a:schemeClr val="accent2">
                    <a:lumMod val="75000"/>
                  </a:schemeClr>
                </a:solidFill>
              </a:rPr>
              <a:t>Edilecektir.</a:t>
            </a:r>
            <a:endParaRPr lang="tr-TR" sz="2400" b="0" dirty="0"/>
          </a:p>
          <a:p>
            <a:pPr algn="just">
              <a:defRPr/>
            </a:pPr>
            <a:r>
              <a:rPr lang="tr-TR" sz="2000" b="0" dirty="0" smtClean="0"/>
              <a:t>30 Nisan 2014 </a:t>
            </a:r>
            <a:r>
              <a:rPr lang="tr-TR" sz="2000" b="0" dirty="0"/>
              <a:t>tarihine kadar (bu tarih dahil) işlenen fiillere ilişkin olup, </a:t>
            </a:r>
            <a:r>
              <a:rPr lang="tr-TR" sz="2000" dirty="0" smtClean="0"/>
              <a:t>31 Aralık 2014 </a:t>
            </a:r>
            <a:r>
              <a:rPr lang="tr-TR" sz="2000" b="0" dirty="0"/>
              <a:t>tarihine kadar tebliğ edildiği halde ödenmemiş veya eksik ödenmiş </a:t>
            </a:r>
            <a:r>
              <a:rPr lang="tr-TR" sz="2000" b="0" dirty="0" smtClean="0"/>
              <a:t>olan idari </a:t>
            </a:r>
            <a:r>
              <a:rPr lang="tr-TR" sz="2000" b="0" dirty="0"/>
              <a:t>para cezası asıllarının % 50’si </a:t>
            </a:r>
            <a:r>
              <a:rPr lang="tr-TR" sz="2000" b="0" dirty="0" smtClean="0"/>
              <a:t>ile    </a:t>
            </a:r>
            <a:r>
              <a:rPr lang="tr-TR" sz="2000" b="0" dirty="0"/>
              <a:t>Yİ-ÜFE aylık değişim oranları esas alınarak hesaplanacak tutarın ödenmesi halinde </a:t>
            </a:r>
            <a:r>
              <a:rPr lang="tr-TR" sz="2000" dirty="0"/>
              <a:t>idari para cezası asıllarının kalan % 50’si ile idari para cezasına uygulanan gecikme cezası ve gecikme zammı gibi </a:t>
            </a:r>
            <a:r>
              <a:rPr lang="tr-TR" sz="2000" dirty="0" err="1"/>
              <a:t>fer’i</a:t>
            </a:r>
            <a:r>
              <a:rPr lang="tr-TR" sz="2000" dirty="0"/>
              <a:t> alacaklarının tamamının </a:t>
            </a:r>
            <a:r>
              <a:rPr lang="tr-TR" sz="2000" b="0" dirty="0"/>
              <a:t>tahsilinden vazgeçilecektir. </a:t>
            </a:r>
          </a:p>
          <a:p>
            <a:pPr>
              <a:defRPr/>
            </a:pPr>
            <a:endParaRPr lang="tr-TR" sz="2000" dirty="0"/>
          </a:p>
        </p:txBody>
      </p:sp>
      <p:sp>
        <p:nvSpPr>
          <p:cNvPr id="10246"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EE62EA3C-C2CC-4A4F-9848-8D6F00858F9C}" type="slidenum">
              <a:rPr lang="tr-TR" smtClean="0"/>
              <a:pPr/>
              <a:t>5</a:t>
            </a:fld>
            <a:endParaRPr lang="tr-TR" smtClean="0"/>
          </a:p>
        </p:txBody>
      </p:sp>
      <p:sp>
        <p:nvSpPr>
          <p:cNvPr id="8" name="Aşağı Ok 7"/>
          <p:cNvSpPr/>
          <p:nvPr/>
        </p:nvSpPr>
        <p:spPr>
          <a:xfrm>
            <a:off x="1547664" y="3984889"/>
            <a:ext cx="1440160" cy="1800200"/>
          </a:xfrm>
          <a:prstGeom prst="downArrow">
            <a:avLst/>
          </a:prstGeom>
          <a:solidFill>
            <a:srgbClr val="CC0000"/>
          </a:solidFill>
          <a:effectLst>
            <a:glow rad="139700">
              <a:schemeClr val="accent2">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tr-T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İşverenlere Ne Sağlıyor?</a:t>
            </a:r>
          </a:p>
        </p:txBody>
      </p:sp>
      <p:sp>
        <p:nvSpPr>
          <p:cNvPr id="3" name="İçerik Yer Tutucusu 2"/>
          <p:cNvSpPr>
            <a:spLocks noGrp="1"/>
          </p:cNvSpPr>
          <p:nvPr>
            <p:ph idx="1"/>
          </p:nvPr>
        </p:nvSpPr>
        <p:spPr>
          <a:xfrm>
            <a:off x="304800" y="1071563"/>
            <a:ext cx="8610600" cy="5357812"/>
          </a:xfrm>
          <a:ln>
            <a:noFill/>
          </a:ln>
        </p:spPr>
        <p:txBody>
          <a:bodyPr/>
          <a:lstStyle/>
          <a:p>
            <a:pPr marL="0" indent="0" algn="ctr">
              <a:buFont typeface="Wingdings" pitchFamily="2" charset="2"/>
              <a:buNone/>
              <a:defRPr/>
            </a:pPr>
            <a:endParaRPr lang="tr-TR" sz="1400" dirty="0" smtClean="0">
              <a:solidFill>
                <a:schemeClr val="accent2">
                  <a:lumMod val="75000"/>
                </a:schemeClr>
              </a:solidFill>
            </a:endParaRPr>
          </a:p>
          <a:p>
            <a:pPr marL="0" indent="0" algn="ctr">
              <a:buFont typeface="Wingdings" pitchFamily="2" charset="2"/>
              <a:buNone/>
              <a:defRPr/>
            </a:pPr>
            <a:r>
              <a:rPr lang="tr-TR" sz="2400" dirty="0" smtClean="0">
                <a:solidFill>
                  <a:schemeClr val="accent2">
                    <a:lumMod val="75000"/>
                  </a:schemeClr>
                </a:solidFill>
              </a:rPr>
              <a:t>Gayri </a:t>
            </a:r>
            <a:r>
              <a:rPr lang="tr-TR" sz="2400" dirty="0">
                <a:solidFill>
                  <a:schemeClr val="accent2">
                    <a:lumMod val="75000"/>
                  </a:schemeClr>
                </a:solidFill>
              </a:rPr>
              <a:t>Faal İşyerleri İçin Borç Asılları Toplamı 100 Türk Lirasını Aşmayan Alacaklar Silinecektir</a:t>
            </a:r>
            <a:r>
              <a:rPr lang="tr-TR" sz="2400" dirty="0" smtClean="0">
                <a:solidFill>
                  <a:schemeClr val="accent2">
                    <a:lumMod val="75000"/>
                  </a:schemeClr>
                </a:solidFill>
              </a:rPr>
              <a:t>.</a:t>
            </a:r>
            <a:endParaRPr lang="tr-TR" sz="2400" b="0" dirty="0" smtClean="0"/>
          </a:p>
          <a:p>
            <a:pPr algn="just">
              <a:defRPr/>
            </a:pPr>
            <a:r>
              <a:rPr lang="tr-TR" sz="2000" b="0" dirty="0" smtClean="0"/>
              <a:t>Ödeme </a:t>
            </a:r>
            <a:r>
              <a:rPr lang="tr-TR" sz="2000" b="0" dirty="0"/>
              <a:t>süresi </a:t>
            </a:r>
            <a:r>
              <a:rPr lang="tr-TR" sz="2000" b="0" dirty="0" smtClean="0"/>
              <a:t>31 Aralık 2013 </a:t>
            </a:r>
            <a:r>
              <a:rPr lang="tr-TR" sz="2000" b="0" dirty="0"/>
              <a:t>veya önceki bir tarih olduğu halde ödenmemiş sigorta primi, işsizlik sigortası primi, sosyal güvenlik destek primi ve idari para cezası, eğitime katkı payı, özel işlem vergisi ve damga vergisi borçlarının </a:t>
            </a:r>
            <a:r>
              <a:rPr lang="tr-TR" sz="2000" u="sng" dirty="0"/>
              <a:t>her biri için ayrı ayrı olmak üzere borç aslı yüz Türk Lirasını aşmayan</a:t>
            </a:r>
            <a:r>
              <a:rPr lang="tr-TR" sz="2000" b="0" dirty="0"/>
              <a:t> </a:t>
            </a:r>
            <a:r>
              <a:rPr lang="tr-TR" sz="2000" b="0" dirty="0" smtClean="0"/>
              <a:t>alacaklar </a:t>
            </a:r>
            <a:r>
              <a:rPr lang="tr-TR" sz="2000" b="0" dirty="0"/>
              <a:t>ve tutarına bakılmaksızın bu borçlara bağlı gecikme cezası, gecikme zammı gibi </a:t>
            </a:r>
            <a:r>
              <a:rPr lang="tr-TR" sz="2000" b="0" dirty="0" err="1"/>
              <a:t>fer’i</a:t>
            </a:r>
            <a:r>
              <a:rPr lang="tr-TR" sz="2000" b="0" dirty="0"/>
              <a:t> alacaklar terkin kapsamına girmektedir</a:t>
            </a:r>
            <a:r>
              <a:rPr lang="tr-TR" sz="2000" b="0" dirty="0" smtClean="0"/>
              <a:t>.</a:t>
            </a:r>
          </a:p>
          <a:p>
            <a:pPr algn="just">
              <a:defRPr/>
            </a:pPr>
            <a:endParaRPr lang="tr-TR" sz="2000" b="0" dirty="0"/>
          </a:p>
          <a:p>
            <a:pPr marL="0" indent="0" algn="ctr">
              <a:buFont typeface="Wingdings" pitchFamily="2" charset="2"/>
              <a:buNone/>
              <a:defRPr/>
            </a:pPr>
            <a:endParaRPr lang="tr-TR" sz="3200" dirty="0">
              <a:solidFill>
                <a:schemeClr val="accent2">
                  <a:lumMod val="75000"/>
                </a:schemeClr>
              </a:solidFill>
            </a:endParaRPr>
          </a:p>
          <a:p>
            <a:pPr>
              <a:defRPr/>
            </a:pPr>
            <a:endParaRPr lang="tr-TR" sz="2000" dirty="0"/>
          </a:p>
        </p:txBody>
      </p:sp>
      <p:sp>
        <p:nvSpPr>
          <p:cNvPr id="11268"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68D35D0E-E4E8-41D2-804F-31A9CB207B8D}" type="slidenum">
              <a:rPr lang="tr-TR" smtClean="0"/>
              <a:pPr/>
              <a:t>6</a:t>
            </a:fld>
            <a:endParaRPr lang="tr-TR" smtClean="0"/>
          </a:p>
        </p:txBody>
      </p:sp>
      <p:sp>
        <p:nvSpPr>
          <p:cNvPr id="4" name="Yuvarlatılmış Dikdörtgen 3"/>
          <p:cNvSpPr/>
          <p:nvPr/>
        </p:nvSpPr>
        <p:spPr>
          <a:xfrm>
            <a:off x="684213" y="4149725"/>
            <a:ext cx="7991475" cy="1943100"/>
          </a:xfrm>
          <a:prstGeom prst="roundRect">
            <a:avLst/>
          </a:prstGeom>
          <a:solidFill>
            <a:schemeClr val="bg1">
              <a:alpha val="25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6" name="Dikdörtgen 5"/>
          <p:cNvSpPr/>
          <p:nvPr/>
        </p:nvSpPr>
        <p:spPr>
          <a:xfrm>
            <a:off x="1686253" y="4161342"/>
            <a:ext cx="5771515" cy="156966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3200" b="1" dirty="0">
                <a:ln w="11430"/>
                <a:solidFill>
                  <a:srgbClr val="FF0000"/>
                </a:solidFill>
                <a:effectLst>
                  <a:outerShdw blurRad="50800" dist="39000" dir="5460000" algn="tl">
                    <a:srgbClr val="000000">
                      <a:alpha val="38000"/>
                    </a:srgbClr>
                  </a:outerShdw>
                </a:effectLst>
                <a:latin typeface="Arial" pitchFamily="34" charset="0"/>
                <a:cs typeface="+mn-cs"/>
              </a:rPr>
              <a:t>İşyerinde 2 Yıldır İşçi</a:t>
            </a:r>
          </a:p>
          <a:p>
            <a:pPr algn="ctr">
              <a:defRPr/>
            </a:pPr>
            <a:r>
              <a:rPr lang="tr-TR" sz="3200" b="1" dirty="0">
                <a:ln w="11430"/>
                <a:solidFill>
                  <a:srgbClr val="FF0000"/>
                </a:solidFill>
                <a:effectLst>
                  <a:outerShdw blurRad="50800" dist="39000" dir="5460000" algn="tl">
                    <a:srgbClr val="000000">
                      <a:alpha val="38000"/>
                    </a:srgbClr>
                  </a:outerShdw>
                </a:effectLst>
                <a:latin typeface="Arial" pitchFamily="34" charset="0"/>
                <a:cs typeface="+mn-cs"/>
              </a:rPr>
              <a:t>Çalışmıyorsa ve İşyerinin</a:t>
            </a:r>
          </a:p>
          <a:p>
            <a:pPr algn="ctr">
              <a:defRPr/>
            </a:pPr>
            <a:r>
              <a:rPr lang="tr-TR" sz="3200" b="1" dirty="0">
                <a:ln w="11430"/>
                <a:solidFill>
                  <a:srgbClr val="FF0000"/>
                </a:solidFill>
                <a:effectLst>
                  <a:outerShdw blurRad="50800" dist="39000" dir="5460000" algn="tl">
                    <a:srgbClr val="000000">
                      <a:alpha val="38000"/>
                    </a:srgbClr>
                  </a:outerShdw>
                </a:effectLst>
                <a:latin typeface="Arial" pitchFamily="34" charset="0"/>
                <a:cs typeface="+mn-cs"/>
              </a:rPr>
              <a:t> 100 TL’den Az Borcu Varsa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Çarpma 5"/>
          <p:cNvSpPr/>
          <p:nvPr/>
        </p:nvSpPr>
        <p:spPr>
          <a:xfrm>
            <a:off x="968375" y="2060575"/>
            <a:ext cx="2520950" cy="1900238"/>
          </a:xfrm>
          <a:prstGeom prst="mathMultiply">
            <a:avLst/>
          </a:prstGeom>
          <a:solidFill>
            <a:srgbClr val="FF0000">
              <a:alpha val="47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7" name="Resim 6"/>
          <p:cNvPicPr>
            <a:picLocks noChangeAspect="1"/>
          </p:cNvPicPr>
          <p:nvPr/>
        </p:nvPicPr>
        <p:blipFill>
          <a:blip r:embed="rId3">
            <a:extLst/>
          </a:blip>
          <a:stretch>
            <a:fillRect/>
          </a:stretch>
        </p:blipFill>
        <p:spPr>
          <a:xfrm>
            <a:off x="2627784" y="4869160"/>
            <a:ext cx="3393753" cy="14811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Başlık 1"/>
          <p:cNvSpPr>
            <a:spLocks noGrp="1"/>
          </p:cNvSpPr>
          <p:nvPr>
            <p:ph type="title"/>
          </p:nvPr>
        </p:nvSpPr>
        <p:spPr>
          <a:xfrm>
            <a:off x="1763713" y="0"/>
            <a:ext cx="7380287" cy="706438"/>
          </a:xfrm>
        </p:spPr>
        <p:txBody>
          <a:bodyPr/>
          <a:lstStyle/>
          <a:p>
            <a:pPr>
              <a:defRPr/>
            </a:pPr>
            <a:r>
              <a:rPr lang="tr-TR" sz="2600" b="1" dirty="0">
                <a:effectLst>
                  <a:outerShdw blurRad="38100" dist="38100" dir="2700000" algn="tl">
                    <a:srgbClr val="000000">
                      <a:alpha val="43137"/>
                    </a:srgbClr>
                  </a:outerShdw>
                </a:effectLst>
              </a:rPr>
              <a:t>Yapılandırma 4/b </a:t>
            </a:r>
            <a:r>
              <a:rPr lang="tr-TR" sz="2600" b="1" dirty="0" smtClean="0">
                <a:effectLst>
                  <a:outerShdw blurRad="38100" dist="38100" dir="2700000" algn="tl">
                    <a:srgbClr val="000000">
                      <a:alpha val="43137"/>
                    </a:srgbClr>
                  </a:outerShdw>
                </a:effectLst>
              </a:rPr>
              <a:t>(</a:t>
            </a:r>
            <a:r>
              <a:rPr lang="tr-TR" sz="2600" b="1" dirty="0" err="1" smtClean="0">
                <a:effectLst>
                  <a:outerShdw blurRad="38100" dist="38100" dir="2700000" algn="tl">
                    <a:srgbClr val="000000">
                      <a:alpha val="43137"/>
                    </a:srgbClr>
                  </a:outerShdw>
                </a:effectLst>
              </a:rPr>
              <a:t>Bağ-Kur</a:t>
            </a:r>
            <a:r>
              <a:rPr lang="tr-TR" sz="2600" b="1" dirty="0">
                <a:effectLst>
                  <a:outerShdw blurRad="38100" dist="38100" dir="2700000" algn="tl">
                    <a:srgbClr val="000000">
                      <a:alpha val="43137"/>
                    </a:srgbClr>
                  </a:outerShdw>
                </a:effectLst>
              </a:rPr>
              <a:t>) Sigortalılarına</a:t>
            </a:r>
            <a:br>
              <a:rPr lang="tr-TR" sz="2600" b="1" dirty="0">
                <a:effectLst>
                  <a:outerShdw blurRad="38100" dist="38100" dir="2700000" algn="tl">
                    <a:srgbClr val="000000">
                      <a:alpha val="43137"/>
                    </a:srgbClr>
                  </a:outerShdw>
                </a:effectLst>
              </a:rPr>
            </a:br>
            <a:r>
              <a:rPr lang="tr-TR" sz="2600" b="1" dirty="0">
                <a:effectLst>
                  <a:outerShdw blurRad="38100" dist="38100" dir="2700000" algn="tl">
                    <a:srgbClr val="000000">
                      <a:alpha val="43137"/>
                    </a:srgbClr>
                  </a:outerShdw>
                </a:effectLst>
              </a:rPr>
              <a:t>Ne Sağlıyor?</a:t>
            </a:r>
          </a:p>
        </p:txBody>
      </p:sp>
      <p:sp>
        <p:nvSpPr>
          <p:cNvPr id="3" name="İçerik Yer Tutucusu 2"/>
          <p:cNvSpPr>
            <a:spLocks noGrp="1"/>
          </p:cNvSpPr>
          <p:nvPr>
            <p:ph idx="1"/>
          </p:nvPr>
        </p:nvSpPr>
        <p:spPr>
          <a:xfrm>
            <a:off x="304800" y="1071563"/>
            <a:ext cx="8610600" cy="5357812"/>
          </a:xfrm>
          <a:ln>
            <a:noFill/>
          </a:ln>
        </p:spPr>
        <p:txBody>
          <a:bodyPr/>
          <a:lstStyle/>
          <a:p>
            <a:pPr algn="just">
              <a:defRPr/>
            </a:pPr>
            <a:r>
              <a:rPr lang="tr-TR" b="0" dirty="0"/>
              <a:t>Yapılandırma kapsamındaki borç asılları ile bu borçlar için ödeme sürelerinin bittiği tarihlerden </a:t>
            </a:r>
            <a:r>
              <a:rPr lang="tr-TR" u="sng" dirty="0" smtClean="0">
                <a:solidFill>
                  <a:srgbClr val="FF0000"/>
                </a:solidFill>
              </a:rPr>
              <a:t>10 Eylül 2014</a:t>
            </a:r>
            <a:r>
              <a:rPr lang="tr-TR" dirty="0" smtClean="0">
                <a:solidFill>
                  <a:srgbClr val="FF0000"/>
                </a:solidFill>
              </a:rPr>
              <a:t> </a:t>
            </a:r>
            <a:r>
              <a:rPr lang="tr-TR" b="0" dirty="0"/>
              <a:t>tarihine kadar geçen süre için </a:t>
            </a:r>
            <a:r>
              <a:rPr lang="tr-TR" dirty="0">
                <a:solidFill>
                  <a:srgbClr val="FF0000"/>
                </a:solidFill>
              </a:rPr>
              <a:t>Yİ-ÜFE aylık değişim oranları </a:t>
            </a:r>
            <a:r>
              <a:rPr lang="tr-TR" b="0" dirty="0"/>
              <a:t>esas alınarak hesaplanacak tutarın ödenmesi halinde, bu borçlara uygulanan </a:t>
            </a:r>
            <a:r>
              <a:rPr lang="tr-TR" u="sng" dirty="0">
                <a:solidFill>
                  <a:srgbClr val="FF0000"/>
                </a:solidFill>
              </a:rPr>
              <a:t>gecikme cezası ve gecikme zammı borçlarının tahsilinden vazgeçilmektedir</a:t>
            </a:r>
            <a:r>
              <a:rPr lang="tr-TR" u="sng" dirty="0" smtClean="0">
                <a:solidFill>
                  <a:srgbClr val="FF0000"/>
                </a:solidFill>
              </a:rPr>
              <a:t>.</a:t>
            </a:r>
          </a:p>
          <a:p>
            <a:pPr algn="just">
              <a:defRPr/>
            </a:pPr>
            <a:endParaRPr lang="tr-TR" u="sng" dirty="0"/>
          </a:p>
          <a:p>
            <a:pPr marL="0" indent="0" algn="just">
              <a:buFont typeface="Wingdings" pitchFamily="2" charset="2"/>
              <a:buNone/>
              <a:defRPr/>
            </a:pPr>
            <a:endParaRPr lang="tr-TR" u="sng" dirty="0"/>
          </a:p>
          <a:p>
            <a:pPr marL="0" indent="0">
              <a:buFont typeface="Wingdings" pitchFamily="2" charset="2"/>
              <a:buNone/>
              <a:defRPr/>
            </a:pPr>
            <a:endParaRPr lang="tr-TR" dirty="0" smtClean="0"/>
          </a:p>
          <a:p>
            <a:pPr marL="0" indent="0">
              <a:buFont typeface="Wingdings" pitchFamily="2" charset="2"/>
              <a:buNone/>
              <a:defRPr/>
            </a:pPr>
            <a:endParaRPr lang="tr-TR" dirty="0" smtClean="0"/>
          </a:p>
          <a:p>
            <a:pPr algn="just">
              <a:defRPr/>
            </a:pPr>
            <a:r>
              <a:rPr lang="tr-TR" b="0" dirty="0"/>
              <a:t>1479 ve 2926 sayılı Kanunlara göre tescilleri yapıldığı </a:t>
            </a:r>
            <a:r>
              <a:rPr lang="tr-TR" b="0" dirty="0" smtClean="0"/>
              <a:t>halde         30 Nisan 2008 </a:t>
            </a:r>
            <a:r>
              <a:rPr lang="tr-TR" b="0" dirty="0"/>
              <a:t>tarihi itibarıyla </a:t>
            </a:r>
            <a:r>
              <a:rPr lang="tr-TR" dirty="0"/>
              <a:t>sigortalılıkları durdurulanların</a:t>
            </a:r>
            <a:r>
              <a:rPr lang="tr-TR" b="0" dirty="0" smtClean="0"/>
              <a:t>,     </a:t>
            </a:r>
            <a:r>
              <a:rPr lang="tr-TR" u="sng" dirty="0" smtClean="0">
                <a:solidFill>
                  <a:srgbClr val="FF0000"/>
                </a:solidFill>
              </a:rPr>
              <a:t>31 Aralık 2014</a:t>
            </a:r>
            <a:r>
              <a:rPr lang="tr-TR" b="0" dirty="0" smtClean="0">
                <a:solidFill>
                  <a:srgbClr val="FF0000"/>
                </a:solidFill>
              </a:rPr>
              <a:t> </a:t>
            </a:r>
            <a:r>
              <a:rPr lang="tr-TR" b="0" dirty="0"/>
              <a:t>tarihine kadar </a:t>
            </a:r>
            <a:r>
              <a:rPr lang="tr-TR" b="0" dirty="0" smtClean="0"/>
              <a:t>Kuruma </a:t>
            </a:r>
            <a:r>
              <a:rPr lang="tr-TR" b="0" dirty="0"/>
              <a:t>başvurmaları ve durdurulmuş sürelere ilişkin hesaplanan tutarları en geç </a:t>
            </a:r>
            <a:r>
              <a:rPr lang="tr-TR" b="0" dirty="0" smtClean="0"/>
              <a:t>               </a:t>
            </a:r>
            <a:r>
              <a:rPr lang="tr-TR" u="sng" dirty="0" smtClean="0">
                <a:solidFill>
                  <a:srgbClr val="FF0000"/>
                </a:solidFill>
              </a:rPr>
              <a:t>2 Şubat 2015</a:t>
            </a:r>
            <a:r>
              <a:rPr lang="tr-TR" b="0" dirty="0" smtClean="0">
                <a:solidFill>
                  <a:srgbClr val="FF0000"/>
                </a:solidFill>
              </a:rPr>
              <a:t> </a:t>
            </a:r>
            <a:r>
              <a:rPr lang="tr-TR" b="0" dirty="0"/>
              <a:t>tarihine kadar ödemeleri halinde, durdurulmuş bu süreleri sigortalılık süresi olarak değerlendirilecektir</a:t>
            </a:r>
            <a:r>
              <a:rPr lang="tr-TR" b="0" dirty="0" smtClean="0"/>
              <a:t>.</a:t>
            </a:r>
          </a:p>
          <a:p>
            <a:pPr marL="0" indent="0" algn="just">
              <a:buFont typeface="Wingdings" pitchFamily="2" charset="2"/>
              <a:buNone/>
              <a:defRPr/>
            </a:pPr>
            <a:endParaRPr lang="tr-TR" b="0" dirty="0"/>
          </a:p>
          <a:p>
            <a:pPr marL="0" indent="0">
              <a:buFont typeface="Wingdings" pitchFamily="2" charset="2"/>
              <a:buNone/>
              <a:defRPr/>
            </a:pPr>
            <a:endParaRPr lang="tr-TR" dirty="0"/>
          </a:p>
        </p:txBody>
      </p:sp>
      <p:sp>
        <p:nvSpPr>
          <p:cNvPr id="12294"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59E4E504-0003-4C82-AA2E-DD36F1D4E551}" type="slidenum">
              <a:rPr lang="tr-TR" smtClean="0"/>
              <a:pPr/>
              <a:t>7</a:t>
            </a:fld>
            <a:endParaRPr lang="tr-TR" smtClean="0"/>
          </a:p>
        </p:txBody>
      </p:sp>
      <p:sp>
        <p:nvSpPr>
          <p:cNvPr id="4" name="Dikdörtgen 3"/>
          <p:cNvSpPr/>
          <p:nvPr/>
        </p:nvSpPr>
        <p:spPr>
          <a:xfrm>
            <a:off x="899592" y="2405063"/>
            <a:ext cx="2589171"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pitchFamily="34" charset="0"/>
                <a:cs typeface="+mn-cs"/>
              </a:rPr>
              <a:t>GC+GZ</a:t>
            </a:r>
          </a:p>
        </p:txBody>
      </p:sp>
      <p:sp>
        <p:nvSpPr>
          <p:cNvPr id="8" name="Dikdörtgen 7"/>
          <p:cNvSpPr/>
          <p:nvPr/>
        </p:nvSpPr>
        <p:spPr>
          <a:xfrm>
            <a:off x="5176664" y="2406174"/>
            <a:ext cx="2454519"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tr-TR" sz="5400" b="1" dirty="0">
                <a:ln w="11430"/>
                <a:solidFill>
                  <a:srgbClr val="00B050"/>
                </a:solidFill>
                <a:effectLst>
                  <a:outerShdw blurRad="50800" dist="39000" dir="5460000" algn="tl">
                    <a:srgbClr val="000000">
                      <a:alpha val="38000"/>
                    </a:srgbClr>
                  </a:outerShdw>
                </a:effectLst>
                <a:latin typeface="Arial" pitchFamily="34" charset="0"/>
                <a:cs typeface="+mn-cs"/>
              </a:rPr>
              <a:t>Yİ-ÜFE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Başlık 1"/>
          <p:cNvSpPr>
            <a:spLocks noGrp="1"/>
          </p:cNvSpPr>
          <p:nvPr>
            <p:ph type="title"/>
          </p:nvPr>
        </p:nvSpPr>
        <p:spPr>
          <a:xfrm>
            <a:off x="2571750" y="0"/>
            <a:ext cx="6572250" cy="706438"/>
          </a:xfrm>
        </p:spPr>
        <p:txBody>
          <a:bodyPr/>
          <a:lstStyle/>
          <a:p>
            <a:r>
              <a:rPr lang="tr-TR" sz="2800" b="1" dirty="0" smtClean="0"/>
              <a:t>ÖRNEK BORÇ HESAPLAMASI</a:t>
            </a:r>
          </a:p>
        </p:txBody>
      </p:sp>
      <p:sp>
        <p:nvSpPr>
          <p:cNvPr id="13315" name="Slayt Numarası Yer Tutucusu 3"/>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B88CD9EB-EC87-4F3D-B0BB-C65F229B4DD5}" type="slidenum">
              <a:rPr lang="tr-TR" smtClean="0"/>
              <a:pPr/>
              <a:t>8</a:t>
            </a:fld>
            <a:endParaRPr lang="tr-TR" smtClean="0"/>
          </a:p>
        </p:txBody>
      </p:sp>
      <p:graphicFrame>
        <p:nvGraphicFramePr>
          <p:cNvPr id="7" name="İçerik Yer Tutucusu 6"/>
          <p:cNvGraphicFramePr>
            <a:graphicFrameLocks noGrp="1"/>
          </p:cNvGraphicFramePr>
          <p:nvPr>
            <p:ph idx="1"/>
            <p:extLst>
              <p:ext uri="{D42A27DB-BD31-4B8C-83A1-F6EECF244321}">
                <p14:modId xmlns:p14="http://schemas.microsoft.com/office/powerpoint/2010/main" val="1818710306"/>
              </p:ext>
            </p:extLst>
          </p:nvPr>
        </p:nvGraphicFramePr>
        <p:xfrm>
          <a:off x="395288" y="836613"/>
          <a:ext cx="8496944" cy="5616620"/>
        </p:xfrm>
        <a:graphic>
          <a:graphicData uri="http://schemas.openxmlformats.org/drawingml/2006/table">
            <a:tbl>
              <a:tblPr firstRow="1" firstCol="1" bandRow="1">
                <a:tableStyleId>{5C22544A-7EE6-4342-B048-85BDC9FD1C3A}</a:tableStyleId>
              </a:tblPr>
              <a:tblGrid>
                <a:gridCol w="677878"/>
                <a:gridCol w="364233"/>
                <a:gridCol w="539604"/>
                <a:gridCol w="1119680"/>
                <a:gridCol w="1227601"/>
                <a:gridCol w="944466"/>
                <a:gridCol w="1247466"/>
                <a:gridCol w="1368152"/>
                <a:gridCol w="1007864"/>
              </a:tblGrid>
              <a:tr h="938668">
                <a:tc gridSpan="9">
                  <a:txBody>
                    <a:bodyPr/>
                    <a:lstStyle/>
                    <a:p>
                      <a:pPr algn="ctr" rtl="0" fontAlgn="ctr"/>
                      <a:r>
                        <a:rPr lang="tr-TR" sz="2000" u="none" strike="noStrike" dirty="0" smtClean="0">
                          <a:effectLst/>
                          <a:latin typeface="Calibri" panose="020F0502020204030204" pitchFamily="34" charset="0"/>
                        </a:rPr>
                        <a:t>ÖRNEK BORÇ </a:t>
                      </a:r>
                      <a:r>
                        <a:rPr lang="tr-TR" sz="2000" u="none" strike="noStrike" dirty="0">
                          <a:effectLst/>
                          <a:latin typeface="Calibri" panose="020F0502020204030204" pitchFamily="34" charset="0"/>
                        </a:rPr>
                        <a:t>HESAPLAMA </a:t>
                      </a:r>
                      <a:endParaRPr lang="tr-TR" sz="2000" b="1" i="0" u="none" strike="noStrike" dirty="0">
                        <a:solidFill>
                          <a:srgbClr val="FFFFFF"/>
                        </a:solidFill>
                        <a:effectLst/>
                        <a:latin typeface="Calibri" panose="020F0502020204030204" pitchFamily="34" charset="0"/>
                      </a:endParaRPr>
                    </a:p>
                  </a:txBody>
                  <a:tcPr marL="9525" marR="9525" marT="9525" marB="0" anchor="ct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r>
              <a:tr h="677072">
                <a:tc>
                  <a:txBody>
                    <a:bodyPr/>
                    <a:lstStyle/>
                    <a:p>
                      <a:pPr algn="ctr" rtl="0" fontAlgn="ctr"/>
                      <a:r>
                        <a:rPr lang="tr-TR" sz="1600" u="none" strike="noStrike" dirty="0">
                          <a:effectLst/>
                          <a:latin typeface="Calibri" panose="020F0502020204030204" pitchFamily="34" charset="0"/>
                        </a:rPr>
                        <a:t>Yıl</a:t>
                      </a:r>
                      <a:endParaRPr lang="tr-TR" sz="1600" b="1" i="0" u="none" strike="noStrike" dirty="0">
                        <a:solidFill>
                          <a:srgbClr val="FFFFFF"/>
                        </a:solidFill>
                        <a:effectLst/>
                        <a:latin typeface="Calibri" panose="020F0502020204030204" pitchFamily="34" charset="0"/>
                      </a:endParaRPr>
                    </a:p>
                  </a:txBody>
                  <a:tcPr marL="9525" marR="9525" marT="9525" marB="0" anchor="ctr"/>
                </a:tc>
                <a:tc>
                  <a:txBody>
                    <a:bodyPr/>
                    <a:lstStyle/>
                    <a:p>
                      <a:pPr algn="l" rtl="0" fontAlgn="ctr"/>
                      <a:r>
                        <a:rPr lang="tr-TR" sz="1600" b="1" u="none" strike="noStrike" dirty="0">
                          <a:effectLst/>
                          <a:latin typeface="Calibri" panose="020F0502020204030204" pitchFamily="34" charset="0"/>
                        </a:rPr>
                        <a:t> Ay </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u="none" strike="noStrike" dirty="0">
                          <a:effectLst/>
                          <a:latin typeface="Calibri" panose="020F0502020204030204" pitchFamily="34" charset="0"/>
                        </a:rPr>
                        <a:t>Borç Aslı</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u="none" strike="noStrike" dirty="0">
                          <a:effectLst/>
                          <a:latin typeface="Calibri" panose="020F0502020204030204" pitchFamily="34" charset="0"/>
                        </a:rPr>
                        <a:t>Gecikme Zammı</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u="none" strike="noStrike" dirty="0" smtClean="0">
                          <a:effectLst/>
                          <a:latin typeface="Calibri" panose="020F0502020204030204" pitchFamily="34" charset="0"/>
                        </a:rPr>
                        <a:t>TEFE/ÜFE    (Yİ-ÜFE)</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u="none" strike="noStrike" dirty="0">
                          <a:effectLst/>
                          <a:latin typeface="Calibri" panose="020F0502020204030204" pitchFamily="34" charset="0"/>
                        </a:rPr>
                        <a:t>Mevcut Toplam</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u="none" strike="noStrike" dirty="0">
                          <a:effectLst/>
                          <a:latin typeface="Calibri" panose="020F0502020204030204" pitchFamily="34" charset="0"/>
                        </a:rPr>
                        <a:t>Yapılandırma Toplam</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ctr" rtl="0" fontAlgn="ctr"/>
                      <a:r>
                        <a:rPr lang="tr-TR" sz="1600" b="1" i="0" u="none" strike="noStrike" dirty="0">
                          <a:solidFill>
                            <a:srgbClr val="046CA6"/>
                          </a:solidFill>
                          <a:effectLst/>
                          <a:latin typeface="Calibri" panose="020F0502020204030204" pitchFamily="34" charset="0"/>
                        </a:rPr>
                        <a:t>Vazgeçilen Alacak Tutarı</a:t>
                      </a:r>
                    </a:p>
                  </a:txBody>
                  <a:tcPr marL="9525" marR="9525" marT="9525" marB="0" anchor="ctr"/>
                </a:tc>
                <a:tc>
                  <a:txBody>
                    <a:bodyPr/>
                    <a:lstStyle/>
                    <a:p>
                      <a:pPr algn="ctr" rtl="0" fontAlgn="ctr"/>
                      <a:r>
                        <a:rPr lang="tr-TR" sz="1600" b="1" u="none" strike="noStrike" dirty="0">
                          <a:effectLst/>
                          <a:latin typeface="Calibri" panose="020F0502020204030204" pitchFamily="34" charset="0"/>
                        </a:rPr>
                        <a:t>Borçtaki Düşüş (%)</a:t>
                      </a:r>
                      <a:endParaRPr lang="tr-TR" sz="1600" b="1" i="0" u="none" strike="noStrike" dirty="0">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dirty="0">
                          <a:effectLst/>
                          <a:latin typeface="Calibri" panose="020F0502020204030204" pitchFamily="34" charset="0"/>
                        </a:rPr>
                        <a:t>1999</a:t>
                      </a:r>
                      <a:endParaRPr lang="tr-TR" sz="1600" b="1" i="0" u="none" strike="noStrike" dirty="0">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1.657,89</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213,38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1.757,89</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313,38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1.444,51</a:t>
                      </a:r>
                    </a:p>
                  </a:txBody>
                  <a:tcPr marL="9525" marR="9525" marT="9525" marB="0" anchor="ctr"/>
                </a:tc>
                <a:tc>
                  <a:txBody>
                    <a:bodyPr/>
                    <a:lstStyle/>
                    <a:p>
                      <a:pPr algn="r" rtl="0" fontAlgn="ctr"/>
                      <a:r>
                        <a:rPr lang="tr-TR" sz="1600" u="none" strike="noStrike" dirty="0">
                          <a:effectLst/>
                          <a:latin typeface="Calibri" panose="020F0502020204030204" pitchFamily="34" charset="0"/>
                        </a:rPr>
                        <a:t>82,17%</a:t>
                      </a:r>
                      <a:endParaRPr lang="tr-TR" sz="1600" b="0" i="0" u="none" strike="noStrike" dirty="0">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2000</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1.359,89</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188,18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1.459,89</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288,18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1.171,71</a:t>
                      </a:r>
                    </a:p>
                  </a:txBody>
                  <a:tcPr marL="9525" marR="9525" marT="9525" marB="0" anchor="ctr"/>
                </a:tc>
                <a:tc>
                  <a:txBody>
                    <a:bodyPr/>
                    <a:lstStyle/>
                    <a:p>
                      <a:pPr algn="r" rtl="0" fontAlgn="ctr"/>
                      <a:r>
                        <a:rPr lang="tr-TR" sz="1600" u="none" strike="noStrike">
                          <a:effectLst/>
                          <a:latin typeface="Calibri" panose="020F0502020204030204" pitchFamily="34" charset="0"/>
                        </a:rPr>
                        <a:t>80,26%</a:t>
                      </a:r>
                      <a:endParaRPr lang="tr-TR" sz="1600" b="0" i="0" u="none" strike="noStrike">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2001</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901,2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120,48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1.001,20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220,48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780,72</a:t>
                      </a:r>
                    </a:p>
                  </a:txBody>
                  <a:tcPr marL="9525" marR="9525" marT="9525" marB="0" anchor="ctr"/>
                </a:tc>
                <a:tc>
                  <a:txBody>
                    <a:bodyPr/>
                    <a:lstStyle/>
                    <a:p>
                      <a:pPr algn="r" rtl="0" fontAlgn="ctr"/>
                      <a:r>
                        <a:rPr lang="tr-TR" sz="1600" u="none" strike="noStrike">
                          <a:effectLst/>
                          <a:latin typeface="Calibri" panose="020F0502020204030204" pitchFamily="34" charset="0"/>
                        </a:rPr>
                        <a:t>77,98%</a:t>
                      </a:r>
                      <a:endParaRPr lang="tr-TR" sz="1600" b="0" i="0" u="none" strike="noStrike">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2002</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550,78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91,78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650,78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191,78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459,00</a:t>
                      </a:r>
                    </a:p>
                  </a:txBody>
                  <a:tcPr marL="9525" marR="9525" marT="9525" marB="0" anchor="ctr"/>
                </a:tc>
                <a:tc>
                  <a:txBody>
                    <a:bodyPr/>
                    <a:lstStyle/>
                    <a:p>
                      <a:pPr algn="r" rtl="0" fontAlgn="ctr"/>
                      <a:r>
                        <a:rPr lang="tr-TR" sz="1600" u="none" strike="noStrike">
                          <a:effectLst/>
                          <a:latin typeface="Calibri" panose="020F0502020204030204" pitchFamily="34" charset="0"/>
                        </a:rPr>
                        <a:t>70,53%</a:t>
                      </a:r>
                      <a:endParaRPr lang="tr-TR" sz="1600" b="0" i="0" u="none" strike="noStrike">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2003</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a:effectLst/>
                          <a:latin typeface="Calibri" panose="020F0502020204030204" pitchFamily="34" charset="0"/>
                        </a:rPr>
                        <a:t>322,86</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81,28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422,86</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dirty="0" smtClean="0">
                          <a:effectLst/>
                          <a:latin typeface="Calibri" panose="020F0502020204030204" pitchFamily="34" charset="0"/>
                        </a:rPr>
                        <a:t>181,28</a:t>
                      </a:r>
                      <a:endParaRPr lang="tr-TR" sz="1600" b="0"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241,58</a:t>
                      </a:r>
                    </a:p>
                  </a:txBody>
                  <a:tcPr marL="9525" marR="9525" marT="9525" marB="0" anchor="ctr"/>
                </a:tc>
                <a:tc>
                  <a:txBody>
                    <a:bodyPr/>
                    <a:lstStyle/>
                    <a:p>
                      <a:pPr algn="r" rtl="0" fontAlgn="ctr"/>
                      <a:r>
                        <a:rPr lang="tr-TR" sz="1600" u="none" strike="noStrike">
                          <a:effectLst/>
                          <a:latin typeface="Calibri" panose="020F0502020204030204" pitchFamily="34" charset="0"/>
                        </a:rPr>
                        <a:t>57,13%</a:t>
                      </a:r>
                      <a:endParaRPr lang="tr-TR" sz="1600" b="0" i="0" u="none" strike="noStrike">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2007</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107,49</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48,97</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207,49</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148,97</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58,52</a:t>
                      </a:r>
                    </a:p>
                  </a:txBody>
                  <a:tcPr marL="9525" marR="9525" marT="9525" marB="0" anchor="ctr"/>
                </a:tc>
                <a:tc>
                  <a:txBody>
                    <a:bodyPr/>
                    <a:lstStyle/>
                    <a:p>
                      <a:pPr algn="r" rtl="0" fontAlgn="ctr"/>
                      <a:r>
                        <a:rPr lang="tr-TR" sz="1600" u="none" strike="noStrike" dirty="0">
                          <a:effectLst/>
                          <a:latin typeface="Calibri" panose="020F0502020204030204" pitchFamily="34" charset="0"/>
                        </a:rPr>
                        <a:t>28,20%</a:t>
                      </a:r>
                      <a:endParaRPr lang="tr-TR" sz="1600" b="0" i="0" u="none" strike="noStrike" dirty="0">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2008</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74,23</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41,01</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174,23</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141,01</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33,22</a:t>
                      </a:r>
                    </a:p>
                  </a:txBody>
                  <a:tcPr marL="9525" marR="9525" marT="9525" marB="0" anchor="ctr"/>
                </a:tc>
                <a:tc>
                  <a:txBody>
                    <a:bodyPr/>
                    <a:lstStyle/>
                    <a:p>
                      <a:pPr algn="r" rtl="0" fontAlgn="ctr"/>
                      <a:r>
                        <a:rPr lang="tr-TR" sz="1600" u="none" strike="noStrike" dirty="0">
                          <a:effectLst/>
                          <a:latin typeface="Calibri" panose="020F0502020204030204" pitchFamily="34" charset="0"/>
                        </a:rPr>
                        <a:t>19,07%</a:t>
                      </a:r>
                      <a:endParaRPr lang="tr-TR" sz="1600" b="0" i="0" u="none" strike="noStrike" dirty="0">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2009</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56,45</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34,88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156,45</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134,88</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21,57</a:t>
                      </a:r>
                    </a:p>
                  </a:txBody>
                  <a:tcPr marL="9525" marR="9525" marT="9525" marB="0" anchor="ctr"/>
                </a:tc>
                <a:tc>
                  <a:txBody>
                    <a:bodyPr/>
                    <a:lstStyle/>
                    <a:p>
                      <a:pPr algn="r" rtl="0" fontAlgn="ctr"/>
                      <a:r>
                        <a:rPr lang="tr-TR" sz="1600" u="none" strike="noStrike" dirty="0">
                          <a:effectLst/>
                          <a:latin typeface="Calibri" panose="020F0502020204030204" pitchFamily="34" charset="0"/>
                        </a:rPr>
                        <a:t>13,79%</a:t>
                      </a:r>
                      <a:endParaRPr lang="tr-TR" sz="1600" b="0" i="0" u="none" strike="noStrike" dirty="0">
                        <a:solidFill>
                          <a:srgbClr val="046CA6"/>
                        </a:solidFill>
                        <a:effectLst/>
                        <a:latin typeface="Calibri" panose="020F0502020204030204" pitchFamily="34" charset="0"/>
                      </a:endParaRPr>
                    </a:p>
                  </a:txBody>
                  <a:tcPr marL="9525" marR="9525" marT="9525" marB="0" anchor="ctr"/>
                </a:tc>
              </a:tr>
              <a:tr h="400088">
                <a:tc>
                  <a:txBody>
                    <a:bodyPr/>
                    <a:lstStyle/>
                    <a:p>
                      <a:pPr algn="ctr" rtl="0" fontAlgn="ctr"/>
                      <a:r>
                        <a:rPr lang="tr-TR" sz="1600" u="none" strike="noStrike">
                          <a:effectLst/>
                          <a:latin typeface="Calibri" panose="020F0502020204030204" pitchFamily="34" charset="0"/>
                        </a:rPr>
                        <a:t>2010</a:t>
                      </a:r>
                      <a:endParaRPr lang="tr-TR" sz="1600" b="1" i="0" u="none" strike="noStrike">
                        <a:solidFill>
                          <a:srgbClr val="FFFFFF"/>
                        </a:solidFill>
                        <a:effectLst/>
                        <a:latin typeface="Calibri" panose="020F0502020204030204" pitchFamily="34" charset="0"/>
                      </a:endParaRPr>
                    </a:p>
                  </a:txBody>
                  <a:tcPr marL="9525" marR="9525" marT="9525" marB="0" anchor="ctr"/>
                </a:tc>
                <a:tc>
                  <a:txBody>
                    <a:bodyPr/>
                    <a:lstStyle/>
                    <a:p>
                      <a:pPr algn="ctr" rtl="0" fontAlgn="ctr"/>
                      <a:r>
                        <a:rPr lang="tr-TR" sz="1600" u="none" strike="noStrike">
                          <a:effectLst/>
                          <a:latin typeface="Calibri" panose="020F0502020204030204" pitchFamily="34" charset="0"/>
                        </a:rPr>
                        <a:t>12</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100</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40,47</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24,36</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140,47</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u="none" strike="noStrike">
                          <a:effectLst/>
                          <a:latin typeface="Calibri" panose="020F0502020204030204" pitchFamily="34" charset="0"/>
                        </a:rPr>
                        <a:t>124,36</a:t>
                      </a:r>
                      <a:endParaRPr lang="tr-TR" sz="1600" b="0" i="0" u="none" strike="noStrike">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0" i="0" u="none" strike="noStrike" dirty="0">
                          <a:solidFill>
                            <a:srgbClr val="046CA6"/>
                          </a:solidFill>
                          <a:effectLst/>
                          <a:latin typeface="Calibri" panose="020F0502020204030204" pitchFamily="34" charset="0"/>
                        </a:rPr>
                        <a:t>16,11</a:t>
                      </a:r>
                    </a:p>
                  </a:txBody>
                  <a:tcPr marL="9525" marR="9525" marT="9525" marB="0" anchor="ctr"/>
                </a:tc>
                <a:tc>
                  <a:txBody>
                    <a:bodyPr/>
                    <a:lstStyle/>
                    <a:p>
                      <a:pPr algn="r" rtl="0" fontAlgn="ctr"/>
                      <a:r>
                        <a:rPr lang="tr-TR" sz="1600" u="none" strike="noStrike" dirty="0">
                          <a:effectLst/>
                          <a:latin typeface="Calibri" panose="020F0502020204030204" pitchFamily="34" charset="0"/>
                        </a:rPr>
                        <a:t>11,47%</a:t>
                      </a:r>
                      <a:endParaRPr lang="tr-TR" sz="1600" b="0" i="0" u="none" strike="noStrike" dirty="0">
                        <a:solidFill>
                          <a:srgbClr val="046CA6"/>
                        </a:solidFill>
                        <a:effectLst/>
                        <a:latin typeface="Calibri" panose="020F0502020204030204" pitchFamily="34" charset="0"/>
                      </a:endParaRPr>
                    </a:p>
                  </a:txBody>
                  <a:tcPr marL="9525" marR="9525" marT="9525" marB="0" anchor="ctr"/>
                </a:tc>
              </a:tr>
              <a:tr h="400088">
                <a:tc gridSpan="2">
                  <a:txBody>
                    <a:bodyPr/>
                    <a:lstStyle/>
                    <a:p>
                      <a:pPr algn="ctr" rtl="0" fontAlgn="ctr"/>
                      <a:r>
                        <a:rPr lang="tr-TR" sz="1600" b="1" u="none" strike="noStrike" dirty="0">
                          <a:effectLst/>
                          <a:latin typeface="Calibri" panose="020F0502020204030204" pitchFamily="34" charset="0"/>
                        </a:rPr>
                        <a:t>TOPLAM</a:t>
                      </a:r>
                      <a:endParaRPr lang="tr-TR" sz="1600" b="1" i="0" u="none" strike="noStrike" dirty="0">
                        <a:solidFill>
                          <a:srgbClr val="FFFFFF"/>
                        </a:solidFill>
                        <a:effectLst/>
                        <a:latin typeface="Calibri" panose="020F0502020204030204" pitchFamily="34" charset="0"/>
                      </a:endParaRPr>
                    </a:p>
                  </a:txBody>
                  <a:tcPr marL="9525" marR="9525" marT="9525" marB="0" anchor="ctr"/>
                </a:tc>
                <a:tc hMerge="1">
                  <a:txBody>
                    <a:bodyPr/>
                    <a:lstStyle/>
                    <a:p>
                      <a:endParaRPr lang="tr-TR"/>
                    </a:p>
                  </a:txBody>
                  <a:tcPr/>
                </a:tc>
                <a:tc>
                  <a:txBody>
                    <a:bodyPr/>
                    <a:lstStyle/>
                    <a:p>
                      <a:pPr algn="r" rtl="0" fontAlgn="ctr"/>
                      <a:r>
                        <a:rPr lang="tr-TR" sz="1600" b="1" u="none" strike="noStrike" dirty="0">
                          <a:effectLst/>
                          <a:latin typeface="Calibri" panose="020F0502020204030204" pitchFamily="34" charset="0"/>
                        </a:rPr>
                        <a:t>900</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1" u="none" strike="noStrike" dirty="0">
                          <a:effectLst/>
                          <a:latin typeface="Calibri" panose="020F0502020204030204" pitchFamily="34" charset="0"/>
                        </a:rPr>
                        <a:t>5.071,26</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1" u="none" strike="noStrike" dirty="0">
                          <a:effectLst/>
                          <a:latin typeface="Calibri" panose="020F0502020204030204" pitchFamily="34" charset="0"/>
                        </a:rPr>
                        <a:t>844,32</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1" u="none" strike="noStrike" dirty="0">
                          <a:effectLst/>
                          <a:latin typeface="Calibri" panose="020F0502020204030204" pitchFamily="34" charset="0"/>
                        </a:rPr>
                        <a:t>5.971,26</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1" u="none" strike="noStrike" dirty="0">
                          <a:effectLst/>
                          <a:latin typeface="Calibri" panose="020F0502020204030204" pitchFamily="34" charset="0"/>
                        </a:rPr>
                        <a:t>1.744,32</a:t>
                      </a:r>
                      <a:endParaRPr lang="tr-TR" sz="1600" b="1" i="0" u="none" strike="noStrike" dirty="0">
                        <a:solidFill>
                          <a:srgbClr val="046CA6"/>
                        </a:solidFill>
                        <a:effectLst/>
                        <a:latin typeface="Calibri" panose="020F0502020204030204" pitchFamily="34" charset="0"/>
                      </a:endParaRPr>
                    </a:p>
                  </a:txBody>
                  <a:tcPr marL="9525" marR="9525" marT="9525" marB="0" anchor="ctr"/>
                </a:tc>
                <a:tc>
                  <a:txBody>
                    <a:bodyPr/>
                    <a:lstStyle/>
                    <a:p>
                      <a:pPr algn="r" rtl="0" fontAlgn="ctr"/>
                      <a:r>
                        <a:rPr lang="tr-TR" sz="1600" b="1" i="0" u="none" strike="noStrike" dirty="0">
                          <a:solidFill>
                            <a:srgbClr val="046CA6"/>
                          </a:solidFill>
                          <a:effectLst/>
                          <a:latin typeface="Calibri" panose="020F0502020204030204" pitchFamily="34" charset="0"/>
                        </a:rPr>
                        <a:t>4.226,94</a:t>
                      </a:r>
                    </a:p>
                  </a:txBody>
                  <a:tcPr marL="9525" marR="9525" marT="9525" marB="0" anchor="ctr"/>
                </a:tc>
                <a:tc>
                  <a:txBody>
                    <a:bodyPr/>
                    <a:lstStyle/>
                    <a:p>
                      <a:pPr algn="r" rtl="0" fontAlgn="ctr"/>
                      <a:r>
                        <a:rPr lang="tr-TR" sz="1600" b="1" u="none" strike="noStrike" dirty="0">
                          <a:effectLst/>
                          <a:latin typeface="Calibri" panose="020F0502020204030204" pitchFamily="34" charset="0"/>
                        </a:rPr>
                        <a:t>70,79%</a:t>
                      </a:r>
                      <a:endParaRPr lang="tr-TR" sz="1600" b="1" i="0" u="none" strike="noStrike" dirty="0">
                        <a:solidFill>
                          <a:srgbClr val="046CA6"/>
                        </a:solidFill>
                        <a:effectLst/>
                        <a:latin typeface="Calibri" panose="020F0502020204030204" pitchFamily="34" charset="0"/>
                      </a:endParaRP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71750" y="0"/>
            <a:ext cx="6572250" cy="706438"/>
          </a:xfrm>
        </p:spPr>
        <p:txBody>
          <a:bodyPr/>
          <a:lstStyle/>
          <a:p>
            <a:pPr>
              <a:defRPr/>
            </a:pPr>
            <a:r>
              <a:rPr lang="tr-TR" sz="2600" b="1" dirty="0">
                <a:effectLst>
                  <a:outerShdw blurRad="38100" dist="38100" dir="2700000" algn="tl">
                    <a:srgbClr val="000000">
                      <a:alpha val="43137"/>
                    </a:srgbClr>
                  </a:outerShdw>
                </a:effectLst>
              </a:rPr>
              <a:t>Yapılandırma Genel Sağlık Sigortalılarına </a:t>
            </a:r>
            <a:br>
              <a:rPr lang="tr-TR" sz="2600" b="1" dirty="0">
                <a:effectLst>
                  <a:outerShdw blurRad="38100" dist="38100" dir="2700000" algn="tl">
                    <a:srgbClr val="000000">
                      <a:alpha val="43137"/>
                    </a:srgbClr>
                  </a:outerShdw>
                </a:effectLst>
              </a:rPr>
            </a:br>
            <a:r>
              <a:rPr lang="tr-TR" sz="2600" b="1" dirty="0">
                <a:effectLst>
                  <a:outerShdw blurRad="38100" dist="38100" dir="2700000" algn="tl">
                    <a:srgbClr val="000000">
                      <a:alpha val="43137"/>
                    </a:srgbClr>
                  </a:outerShdw>
                </a:effectLst>
              </a:rPr>
              <a:t>Ne Sağlıyor?</a:t>
            </a:r>
          </a:p>
        </p:txBody>
      </p:sp>
      <p:sp>
        <p:nvSpPr>
          <p:cNvPr id="3" name="İçerik Yer Tutucusu 2"/>
          <p:cNvSpPr>
            <a:spLocks noGrp="1"/>
          </p:cNvSpPr>
          <p:nvPr>
            <p:ph idx="1"/>
          </p:nvPr>
        </p:nvSpPr>
        <p:spPr>
          <a:xfrm>
            <a:off x="323850" y="908050"/>
            <a:ext cx="4895850" cy="5357813"/>
          </a:xfrm>
          <a:ln>
            <a:noFill/>
          </a:ln>
        </p:spPr>
        <p:txBody>
          <a:bodyPr/>
          <a:lstStyle/>
          <a:p>
            <a:pPr algn="ctr">
              <a:defRPr/>
            </a:pPr>
            <a:r>
              <a:rPr lang="tr-TR" sz="2000" dirty="0" smtClean="0">
                <a:solidFill>
                  <a:srgbClr val="FF0000"/>
                </a:solidFill>
              </a:rPr>
              <a:t>GELİR TESTİ NASIL UYGULANACAK?</a:t>
            </a:r>
          </a:p>
          <a:p>
            <a:pPr algn="just">
              <a:defRPr/>
            </a:pPr>
            <a:r>
              <a:rPr lang="tr-TR" sz="2000" b="0" dirty="0" smtClean="0"/>
              <a:t>Genel </a:t>
            </a:r>
            <a:r>
              <a:rPr lang="tr-TR" sz="2000" b="0" dirty="0"/>
              <a:t>sağlık sigortası tescili yapıldığı halde gelir testine hiç başvurmayan kişilerin, </a:t>
            </a:r>
            <a:r>
              <a:rPr lang="tr-TR" sz="2000" dirty="0" smtClean="0">
                <a:solidFill>
                  <a:srgbClr val="FF0000"/>
                </a:solidFill>
              </a:rPr>
              <a:t>31 Mart 2015</a:t>
            </a:r>
            <a:r>
              <a:rPr lang="tr-TR" sz="2000" b="0" dirty="0" smtClean="0">
                <a:solidFill>
                  <a:srgbClr val="FF0000"/>
                </a:solidFill>
              </a:rPr>
              <a:t> </a:t>
            </a:r>
            <a:r>
              <a:rPr lang="tr-TR" sz="2000" b="0" dirty="0" smtClean="0"/>
              <a:t>tarihine kadar gelir </a:t>
            </a:r>
            <a:r>
              <a:rPr lang="tr-TR" sz="2000" b="0" dirty="0"/>
              <a:t>testine başvurması durumunda, genel sağlık sigortası </a:t>
            </a:r>
            <a:r>
              <a:rPr lang="tr-TR" sz="2000" b="0" dirty="0" smtClean="0"/>
              <a:t>borçları yapılacak gelir </a:t>
            </a:r>
            <a:r>
              <a:rPr lang="tr-TR" sz="2000" b="0" dirty="0"/>
              <a:t>testi sonucuna göre tescil başlangıç tarihinden itibaren </a:t>
            </a:r>
            <a:r>
              <a:rPr lang="tr-TR" sz="2000" b="0" dirty="0" smtClean="0"/>
              <a:t>güncellenecektir.</a:t>
            </a:r>
            <a:endParaRPr lang="tr-TR" sz="2400" b="0" dirty="0" smtClean="0"/>
          </a:p>
          <a:p>
            <a:pPr algn="just">
              <a:defRPr/>
            </a:pPr>
            <a:r>
              <a:rPr lang="tr-TR" sz="2000" b="0" dirty="0" smtClean="0">
                <a:solidFill>
                  <a:srgbClr val="FF0000"/>
                </a:solidFill>
              </a:rPr>
              <a:t>10 Eylül 2014 </a:t>
            </a:r>
            <a:r>
              <a:rPr lang="tr-TR" sz="2000" b="0" dirty="0" smtClean="0"/>
              <a:t>ve öncesinde gelir </a:t>
            </a:r>
            <a:r>
              <a:rPr lang="tr-TR" sz="2000" b="0" dirty="0"/>
              <a:t>testi yaptırmış olmakla birlikte gelir düzeyleri asgari ücretin iki katından daha düşük olarak tespit edilmiş olanların, bu tespit öncesinde genel sağlık sigortası primi ödenmemiş olan süreleri hakkında da gelir testi sonucu bulunan tutarlar esas alınarak genel sağlık sigortası </a:t>
            </a:r>
            <a:r>
              <a:rPr lang="tr-TR" sz="2000" b="0" dirty="0" smtClean="0"/>
              <a:t>borçları güncellenecektir.</a:t>
            </a:r>
          </a:p>
          <a:p>
            <a:pPr marL="0" indent="0" algn="just">
              <a:buFont typeface="Wingdings" pitchFamily="2" charset="2"/>
              <a:buNone/>
              <a:defRPr/>
            </a:pPr>
            <a:endParaRPr lang="tr-TR" sz="2000" b="0" dirty="0" smtClean="0"/>
          </a:p>
          <a:p>
            <a:pPr marL="0" indent="0" algn="just">
              <a:buFont typeface="Wingdings" pitchFamily="2" charset="2"/>
              <a:buNone/>
              <a:defRPr/>
            </a:pPr>
            <a:endParaRPr lang="tr-TR" sz="2400" b="0" dirty="0" smtClean="0"/>
          </a:p>
        </p:txBody>
      </p:sp>
      <p:sp>
        <p:nvSpPr>
          <p:cNvPr id="15364" name="Slayt Numarası Yer Tutucusu 4"/>
          <p:cNvSpPr>
            <a:spLocks noGrp="1"/>
          </p:cNvSpPr>
          <p:nvPr>
            <p:ph type="sldNum" sz="quarter" idx="11"/>
          </p:nvPr>
        </p:nvSpPr>
        <p:spPr bwMode="auto">
          <a:noFill/>
          <a:ln>
            <a:miter lim="800000"/>
            <a:headEnd/>
            <a:tailEnd/>
          </a:ln>
        </p:spPr>
        <p:txBody>
          <a:bodyPr wrap="square" numCol="1" anchorCtr="0" compatLnSpc="1">
            <a:prstTxWarp prst="textNoShape">
              <a:avLst/>
            </a:prstTxWarp>
          </a:bodyPr>
          <a:lstStyle/>
          <a:p>
            <a:fld id="{126538BC-2168-4F04-B585-7E9B7B316891}" type="slidenum">
              <a:rPr lang="tr-TR" smtClean="0"/>
              <a:pPr/>
              <a:t>9</a:t>
            </a:fld>
            <a:endParaRPr lang="tr-TR" smtClean="0"/>
          </a:p>
        </p:txBody>
      </p:sp>
      <p:pic>
        <p:nvPicPr>
          <p:cNvPr id="4" name="Resim 3"/>
          <p:cNvPicPr>
            <a:picLocks noChangeAspect="1"/>
          </p:cNvPicPr>
          <p:nvPr/>
        </p:nvPicPr>
        <p:blipFill>
          <a:blip r:embed="rId3" cstate="print">
            <a:extLst/>
          </a:blip>
          <a:stretch>
            <a:fillRect/>
          </a:stretch>
        </p:blipFill>
        <p:spPr>
          <a:xfrm>
            <a:off x="5364088" y="980728"/>
            <a:ext cx="3600400" cy="48965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SGK_1">
  <a:themeElements>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Default Design">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Default Design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SGK_1">
  <a:themeElements>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Default Design">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Default Design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SGK_1">
  <a:themeElements>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Default Design">
      <a:majorFont>
        <a:latin typeface="Verdana"/>
        <a:ea typeface=""/>
        <a:cs typeface=""/>
      </a:majorFont>
      <a:minorFont>
        <a:latin typeface="Verdan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Default Design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Default Design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Default Design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SGK_1</Template>
  <TotalTime>5997</TotalTime>
  <Words>3172</Words>
  <Application>Microsoft Office PowerPoint</Application>
  <PresentationFormat>Ekran Gösterisi (4:3)</PresentationFormat>
  <Paragraphs>446</Paragraphs>
  <Slides>38</Slides>
  <Notes>11</Notes>
  <HiddenSlides>0</HiddenSlides>
  <MMClips>0</MMClips>
  <ScaleCrop>false</ScaleCrop>
  <HeadingPairs>
    <vt:vector size="4" baseType="variant">
      <vt:variant>
        <vt:lpstr>Tema</vt:lpstr>
      </vt:variant>
      <vt:variant>
        <vt:i4>3</vt:i4>
      </vt:variant>
      <vt:variant>
        <vt:lpstr>Slayt Başlıkları</vt:lpstr>
      </vt:variant>
      <vt:variant>
        <vt:i4>38</vt:i4>
      </vt:variant>
    </vt:vector>
  </HeadingPairs>
  <TitlesOfParts>
    <vt:vector size="41" baseType="lpstr">
      <vt:lpstr>SGK_1</vt:lpstr>
      <vt:lpstr>2_SGK_1</vt:lpstr>
      <vt:lpstr>3_SGK_1</vt:lpstr>
      <vt:lpstr>SOSYAL GÜVENLİK KURUMU</vt:lpstr>
      <vt:lpstr>Yapılandırma Hangi Borçları Kapsıyor?</vt:lpstr>
      <vt:lpstr>Yapılandırma Hangi Borçları Kapsıyor?</vt:lpstr>
      <vt:lpstr>Yapılandırma İşverenlere Ne Sağlıyor?</vt:lpstr>
      <vt:lpstr>Yapılandırma İşverenlere Ne Sağlıyor?</vt:lpstr>
      <vt:lpstr>Yapılandırma İşverenlere Ne Sağlıyor?</vt:lpstr>
      <vt:lpstr>Yapılandırma 4/b (Bağ-Kur) Sigortalılarına Ne Sağlıyor?</vt:lpstr>
      <vt:lpstr>ÖRNEK BORÇ HESAPLAMASI</vt:lpstr>
      <vt:lpstr>Yapılandırma Genel Sağlık Sigortalılarına  Ne Sağlıyor?</vt:lpstr>
      <vt:lpstr>Yapılandırma Genel Sağlık Sigortalılarına  Ne Sağlıyor?</vt:lpstr>
      <vt:lpstr>Yapılandırmada Ödeme ve Taksit Seçenekleri Nelerdir?</vt:lpstr>
      <vt:lpstr>Yapılandırmada Ödeme ve Taksit Seçenekleri Nelerdir?</vt:lpstr>
      <vt:lpstr>İl Özel İdareleri, Belediyeler ve Spor Kulüpleri</vt:lpstr>
      <vt:lpstr>Ne Zaman Başvurulabilir? İlk Ödeme (Peşin/Taksit) Ne Zaman Yapılacak?</vt:lpstr>
      <vt:lpstr>Nereye ve Ne Şekilde Başvurulabilir?</vt:lpstr>
      <vt:lpstr>Nereye ve Ne Şekilde Başvurulabilir?</vt:lpstr>
      <vt:lpstr>Nereye ve Ne Şekilde Başvurulabilir?</vt:lpstr>
      <vt:lpstr>Nereye ve Ne Şekilde Başvurulabilir?</vt:lpstr>
      <vt:lpstr>Nereye ve Ne Şekilde Başvurulabilir?</vt:lpstr>
      <vt:lpstr>Yapılandırma Tutarlarını Önceden Görebilirmiyiz?</vt:lpstr>
      <vt:lpstr>Yapılandırma Başka Ne Tür Avantajlar Sağlamaktadır?</vt:lpstr>
      <vt:lpstr>Yapılandırma Hakkının Kaybedilmesi</vt:lpstr>
      <vt:lpstr>Başka Kanunlara Göre Taksitlendirilmiş Borçlar Yapılandırılabilir mi?</vt:lpstr>
      <vt:lpstr>Diğer Hususlar</vt:lpstr>
      <vt:lpstr>SOSYAL GÜVENLİK KURUMU</vt:lpstr>
      <vt:lpstr>EV HİZMETLERİNDE ÇALIŞANLARIN SİGORTALILIĞI</vt:lpstr>
      <vt:lpstr>EV HİZMETLERİNDE ÇALIŞANLARIN SİGORTALILIĞI</vt:lpstr>
      <vt:lpstr>EV HİZMETLERİNDE ÇALIŞANLARIN SİGORTALILIĞI</vt:lpstr>
      <vt:lpstr>EV HİZMETLERİNDE ÇALIŞANLARIN SİGORTALILIĞI</vt:lpstr>
      <vt:lpstr>DOĞUM BORÇLANMASI</vt:lpstr>
      <vt:lpstr>YER ALTINDA ÇALIŞAN SİGORTALILARIN FİİLİ HİZMET SÜRESİ ZAMMI</vt:lpstr>
      <vt:lpstr>VERGİ DAİRESİ, ODALAR VE SİCİL MEMURLUKLARINA  UYGULANAN İDARİ PARA CEZALARI</vt:lpstr>
      <vt:lpstr>SOSYAL GÜVENLİK KURUMU</vt:lpstr>
      <vt:lpstr>Kayıt Dışı İstihdamın Olumsuz Sonuçları…</vt:lpstr>
      <vt:lpstr>Tüm Kurumların İstihdam Verileri SGK’da… </vt:lpstr>
      <vt:lpstr>Meslek Kodu Uygulaması…</vt:lpstr>
      <vt:lpstr>Kayıt Dışı İşçi Çalıştıracak Kadar Zengin Değilim...</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 GÜVENLİK KURUMU</dc:title>
  <dc:creator>SECKIN KAYA</dc:creator>
  <cp:lastModifiedBy>AHMET ARAS</cp:lastModifiedBy>
  <cp:revision>807</cp:revision>
  <dcterms:created xsi:type="dcterms:W3CDTF">2010-09-17T10:28:15Z</dcterms:created>
  <dcterms:modified xsi:type="dcterms:W3CDTF">2014-10-02T14:33:22Z</dcterms:modified>
</cp:coreProperties>
</file>